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55"/>
  </p:notesMasterIdLst>
  <p:sldIdLst>
    <p:sldId id="256" r:id="rId2"/>
    <p:sldId id="257" r:id="rId3"/>
    <p:sldId id="258" r:id="rId4"/>
    <p:sldId id="259" r:id="rId5"/>
    <p:sldId id="260" r:id="rId6"/>
    <p:sldId id="261" r:id="rId7"/>
    <p:sldId id="262" r:id="rId8"/>
    <p:sldId id="300" r:id="rId9"/>
    <p:sldId id="263" r:id="rId10"/>
    <p:sldId id="264" r:id="rId11"/>
    <p:sldId id="265" r:id="rId12"/>
    <p:sldId id="301" r:id="rId13"/>
    <p:sldId id="266" r:id="rId14"/>
    <p:sldId id="267" r:id="rId15"/>
    <p:sldId id="268" r:id="rId16"/>
    <p:sldId id="269" r:id="rId17"/>
    <p:sldId id="302" r:id="rId18"/>
    <p:sldId id="270" r:id="rId19"/>
    <p:sldId id="271" r:id="rId20"/>
    <p:sldId id="272" r:id="rId21"/>
    <p:sldId id="273" r:id="rId22"/>
    <p:sldId id="274" r:id="rId23"/>
    <p:sldId id="275" r:id="rId24"/>
    <p:sldId id="276" r:id="rId25"/>
    <p:sldId id="303" r:id="rId26"/>
    <p:sldId id="277" r:id="rId27"/>
    <p:sldId id="304" r:id="rId28"/>
    <p:sldId id="278" r:id="rId29"/>
    <p:sldId id="279" r:id="rId30"/>
    <p:sldId id="283" r:id="rId31"/>
    <p:sldId id="281" r:id="rId32"/>
    <p:sldId id="282" r:id="rId33"/>
    <p:sldId id="280" r:id="rId34"/>
    <p:sldId id="284" r:id="rId35"/>
    <p:sldId id="285" r:id="rId36"/>
    <p:sldId id="287" r:id="rId37"/>
    <p:sldId id="286" r:id="rId38"/>
    <p:sldId id="288" r:id="rId39"/>
    <p:sldId id="305" r:id="rId40"/>
    <p:sldId id="289" r:id="rId41"/>
    <p:sldId id="290" r:id="rId42"/>
    <p:sldId id="291" r:id="rId43"/>
    <p:sldId id="292" r:id="rId44"/>
    <p:sldId id="293" r:id="rId45"/>
    <p:sldId id="294" r:id="rId46"/>
    <p:sldId id="295" r:id="rId47"/>
    <p:sldId id="306" r:id="rId48"/>
    <p:sldId id="296" r:id="rId49"/>
    <p:sldId id="297" r:id="rId50"/>
    <p:sldId id="307" r:id="rId51"/>
    <p:sldId id="298" r:id="rId52"/>
    <p:sldId id="308" r:id="rId53"/>
    <p:sldId id="299" r:id="rId54"/>
  </p:sldIdLst>
  <p:sldSz cx="12192000" cy="6858000"/>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2053" autoAdjust="0"/>
    <p:restoredTop sz="94434" autoAdjust="0"/>
  </p:normalViewPr>
  <p:slideViewPr>
    <p:cSldViewPr snapToGrid="0">
      <p:cViewPr varScale="1">
        <p:scale>
          <a:sx n="65" d="100"/>
          <a:sy n="65" d="100"/>
        </p:scale>
        <p:origin x="96" y="186"/>
      </p:cViewPr>
      <p:guideLst/>
    </p:cSldViewPr>
  </p:slideViewPr>
  <p:outlineViewPr>
    <p:cViewPr>
      <p:scale>
        <a:sx n="33" d="100"/>
        <a:sy n="33" d="100"/>
      </p:scale>
      <p:origin x="0" y="-38742"/>
    </p:cViewPr>
  </p:outlineViewPr>
  <p:notesTextViewPr>
    <p:cViewPr>
      <p:scale>
        <a:sx n="1" d="1"/>
        <a:sy n="1" d="1"/>
      </p:scale>
      <p:origin x="0" y="0"/>
    </p:cViewPr>
  </p:notesTextViewPr>
  <p:sorterViewPr>
    <p:cViewPr>
      <p:scale>
        <a:sx n="100" d="100"/>
        <a:sy n="100" d="100"/>
      </p:scale>
      <p:origin x="0" y="-17718"/>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8788"/>
          </a:xfrm>
          <a:prstGeom prst="rect">
            <a:avLst/>
          </a:prstGeom>
        </p:spPr>
        <p:txBody>
          <a:bodyPr vert="horz" lIns="91440" tIns="45720" rIns="91440" bIns="45720" rtlCol="1"/>
          <a:lstStyle>
            <a:lvl1pPr algn="r">
              <a:defRPr sz="1200"/>
            </a:lvl1pPr>
          </a:lstStyle>
          <a:p>
            <a:endParaRPr lang="fa-IR"/>
          </a:p>
        </p:txBody>
      </p:sp>
      <p:sp>
        <p:nvSpPr>
          <p:cNvPr id="3" name="Date Placeholder 2"/>
          <p:cNvSpPr>
            <a:spLocks noGrp="1"/>
          </p:cNvSpPr>
          <p:nvPr>
            <p:ph type="dt" idx="1"/>
          </p:nvPr>
        </p:nvSpPr>
        <p:spPr>
          <a:xfrm>
            <a:off x="1588" y="0"/>
            <a:ext cx="2971800" cy="458788"/>
          </a:xfrm>
          <a:prstGeom prst="rect">
            <a:avLst/>
          </a:prstGeom>
        </p:spPr>
        <p:txBody>
          <a:bodyPr vert="horz" lIns="91440" tIns="45720" rIns="91440" bIns="45720" rtlCol="1"/>
          <a:lstStyle>
            <a:lvl1pPr algn="l">
              <a:defRPr sz="1200"/>
            </a:lvl1pPr>
          </a:lstStyle>
          <a:p>
            <a:fld id="{2C621323-BED6-4B7B-9C24-E9FC419C3BAB}" type="datetimeFigureOut">
              <a:rPr lang="fa-IR" smtClean="0"/>
              <a:t>12/12/1446</a:t>
            </a:fld>
            <a:endParaRPr lang="fa-I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1" anchor="ctr"/>
          <a:lstStyle/>
          <a:p>
            <a:endParaRPr lang="fa-I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6" name="Footer Placeholder 5"/>
          <p:cNvSpPr>
            <a:spLocks noGrp="1"/>
          </p:cNvSpPr>
          <p:nvPr>
            <p:ph type="ftr" sz="quarter" idx="4"/>
          </p:nvPr>
        </p:nvSpPr>
        <p:spPr>
          <a:xfrm>
            <a:off x="3886200" y="8685213"/>
            <a:ext cx="2971800" cy="458787"/>
          </a:xfrm>
          <a:prstGeom prst="rect">
            <a:avLst/>
          </a:prstGeom>
        </p:spPr>
        <p:txBody>
          <a:bodyPr vert="horz" lIns="91440" tIns="45720" rIns="91440" bIns="45720" rtlCol="1" anchor="b"/>
          <a:lstStyle>
            <a:lvl1pPr algn="r">
              <a:defRPr sz="1200"/>
            </a:lvl1pPr>
          </a:lstStyle>
          <a:p>
            <a:endParaRPr lang="fa-IR"/>
          </a:p>
        </p:txBody>
      </p:sp>
      <p:sp>
        <p:nvSpPr>
          <p:cNvPr id="7" name="Slide Number Placeholder 6"/>
          <p:cNvSpPr>
            <a:spLocks noGrp="1"/>
          </p:cNvSpPr>
          <p:nvPr>
            <p:ph type="sldNum" sz="quarter" idx="5"/>
          </p:nvPr>
        </p:nvSpPr>
        <p:spPr>
          <a:xfrm>
            <a:off x="1588" y="8685213"/>
            <a:ext cx="2971800" cy="458787"/>
          </a:xfrm>
          <a:prstGeom prst="rect">
            <a:avLst/>
          </a:prstGeom>
        </p:spPr>
        <p:txBody>
          <a:bodyPr vert="horz" lIns="91440" tIns="45720" rIns="91440" bIns="45720" rtlCol="1" anchor="b"/>
          <a:lstStyle>
            <a:lvl1pPr algn="l">
              <a:defRPr sz="1200"/>
            </a:lvl1pPr>
          </a:lstStyle>
          <a:p>
            <a:fld id="{80EC0EFF-8A1B-433F-AB10-F819A7566F48}" type="slidenum">
              <a:rPr lang="fa-IR" smtClean="0"/>
              <a:t>‹#›</a:t>
            </a:fld>
            <a:endParaRPr lang="fa-IR"/>
          </a:p>
        </p:txBody>
      </p:sp>
    </p:spTree>
    <p:extLst>
      <p:ext uri="{BB962C8B-B14F-4D97-AF65-F5344CB8AC3E}">
        <p14:creationId xmlns:p14="http://schemas.microsoft.com/office/powerpoint/2010/main" val="3861999744"/>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80EC0EFF-8A1B-433F-AB10-F819A7566F48}" type="slidenum">
              <a:rPr lang="fa-IR" smtClean="0"/>
              <a:t>11</a:t>
            </a:fld>
            <a:endParaRPr lang="fa-IR"/>
          </a:p>
        </p:txBody>
      </p:sp>
    </p:spTree>
    <p:extLst>
      <p:ext uri="{BB962C8B-B14F-4D97-AF65-F5344CB8AC3E}">
        <p14:creationId xmlns:p14="http://schemas.microsoft.com/office/powerpoint/2010/main" val="32264914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fa-I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fa-IR"/>
          </a:p>
        </p:txBody>
      </p:sp>
      <p:sp>
        <p:nvSpPr>
          <p:cNvPr id="4" name="Date Placeholder 3"/>
          <p:cNvSpPr>
            <a:spLocks noGrp="1"/>
          </p:cNvSpPr>
          <p:nvPr>
            <p:ph type="dt" sz="half" idx="10"/>
          </p:nvPr>
        </p:nvSpPr>
        <p:spPr/>
        <p:txBody>
          <a:bodyPr/>
          <a:lstStyle/>
          <a:p>
            <a:fld id="{88ED7A03-44A3-401A-A58F-54BB1C054DE9}" type="datetimeFigureOut">
              <a:rPr lang="fa-IR" smtClean="0"/>
              <a:t>12/12/1446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C9DCFD5E-1842-429F-9FF7-E6393DA9F3F3}" type="slidenum">
              <a:rPr lang="fa-IR" smtClean="0"/>
              <a:t>‹#›</a:t>
            </a:fld>
            <a:endParaRPr lang="fa-IR"/>
          </a:p>
        </p:txBody>
      </p:sp>
    </p:spTree>
    <p:extLst>
      <p:ext uri="{BB962C8B-B14F-4D97-AF65-F5344CB8AC3E}">
        <p14:creationId xmlns:p14="http://schemas.microsoft.com/office/powerpoint/2010/main" val="143877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88ED7A03-44A3-401A-A58F-54BB1C054DE9}" type="datetimeFigureOut">
              <a:rPr lang="fa-IR" smtClean="0"/>
              <a:t>12/12/1446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C9DCFD5E-1842-429F-9FF7-E6393DA9F3F3}" type="slidenum">
              <a:rPr lang="fa-IR" smtClean="0"/>
              <a:t>‹#›</a:t>
            </a:fld>
            <a:endParaRPr lang="fa-IR"/>
          </a:p>
        </p:txBody>
      </p:sp>
    </p:spTree>
    <p:extLst>
      <p:ext uri="{BB962C8B-B14F-4D97-AF65-F5344CB8AC3E}">
        <p14:creationId xmlns:p14="http://schemas.microsoft.com/office/powerpoint/2010/main" val="36631378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88ED7A03-44A3-401A-A58F-54BB1C054DE9}" type="datetimeFigureOut">
              <a:rPr lang="fa-IR" smtClean="0"/>
              <a:t>12/12/1446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C9DCFD5E-1842-429F-9FF7-E6393DA9F3F3}" type="slidenum">
              <a:rPr lang="fa-IR" smtClean="0"/>
              <a:t>‹#›</a:t>
            </a:fld>
            <a:endParaRPr lang="fa-IR"/>
          </a:p>
        </p:txBody>
      </p:sp>
    </p:spTree>
    <p:extLst>
      <p:ext uri="{BB962C8B-B14F-4D97-AF65-F5344CB8AC3E}">
        <p14:creationId xmlns:p14="http://schemas.microsoft.com/office/powerpoint/2010/main" val="34572487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88ED7A03-44A3-401A-A58F-54BB1C054DE9}" type="datetimeFigureOut">
              <a:rPr lang="fa-IR" smtClean="0"/>
              <a:t>12/12/1446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C9DCFD5E-1842-429F-9FF7-E6393DA9F3F3}" type="slidenum">
              <a:rPr lang="fa-IR" smtClean="0"/>
              <a:t>‹#›</a:t>
            </a:fld>
            <a:endParaRPr lang="fa-IR"/>
          </a:p>
        </p:txBody>
      </p:sp>
    </p:spTree>
    <p:extLst>
      <p:ext uri="{BB962C8B-B14F-4D97-AF65-F5344CB8AC3E}">
        <p14:creationId xmlns:p14="http://schemas.microsoft.com/office/powerpoint/2010/main" val="31409204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fa-I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8ED7A03-44A3-401A-A58F-54BB1C054DE9}" type="datetimeFigureOut">
              <a:rPr lang="fa-IR" smtClean="0"/>
              <a:t>12/12/1446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C9DCFD5E-1842-429F-9FF7-E6393DA9F3F3}" type="slidenum">
              <a:rPr lang="fa-IR" smtClean="0"/>
              <a:t>‹#›</a:t>
            </a:fld>
            <a:endParaRPr lang="fa-IR"/>
          </a:p>
        </p:txBody>
      </p:sp>
    </p:spTree>
    <p:extLst>
      <p:ext uri="{BB962C8B-B14F-4D97-AF65-F5344CB8AC3E}">
        <p14:creationId xmlns:p14="http://schemas.microsoft.com/office/powerpoint/2010/main" val="25336478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Date Placeholder 4"/>
          <p:cNvSpPr>
            <a:spLocks noGrp="1"/>
          </p:cNvSpPr>
          <p:nvPr>
            <p:ph type="dt" sz="half" idx="10"/>
          </p:nvPr>
        </p:nvSpPr>
        <p:spPr/>
        <p:txBody>
          <a:bodyPr/>
          <a:lstStyle/>
          <a:p>
            <a:fld id="{88ED7A03-44A3-401A-A58F-54BB1C054DE9}" type="datetimeFigureOut">
              <a:rPr lang="fa-IR" smtClean="0"/>
              <a:t>12/12/1446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C9DCFD5E-1842-429F-9FF7-E6393DA9F3F3}" type="slidenum">
              <a:rPr lang="fa-IR" smtClean="0"/>
              <a:t>‹#›</a:t>
            </a:fld>
            <a:endParaRPr lang="fa-IR"/>
          </a:p>
        </p:txBody>
      </p:sp>
    </p:spTree>
    <p:extLst>
      <p:ext uri="{BB962C8B-B14F-4D97-AF65-F5344CB8AC3E}">
        <p14:creationId xmlns:p14="http://schemas.microsoft.com/office/powerpoint/2010/main" val="8068598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fa-I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7" name="Date Placeholder 6"/>
          <p:cNvSpPr>
            <a:spLocks noGrp="1"/>
          </p:cNvSpPr>
          <p:nvPr>
            <p:ph type="dt" sz="half" idx="10"/>
          </p:nvPr>
        </p:nvSpPr>
        <p:spPr/>
        <p:txBody>
          <a:bodyPr/>
          <a:lstStyle/>
          <a:p>
            <a:fld id="{88ED7A03-44A3-401A-A58F-54BB1C054DE9}" type="datetimeFigureOut">
              <a:rPr lang="fa-IR" smtClean="0"/>
              <a:t>12/12/1446</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C9DCFD5E-1842-429F-9FF7-E6393DA9F3F3}" type="slidenum">
              <a:rPr lang="fa-IR" smtClean="0"/>
              <a:t>‹#›</a:t>
            </a:fld>
            <a:endParaRPr lang="fa-IR"/>
          </a:p>
        </p:txBody>
      </p:sp>
    </p:spTree>
    <p:extLst>
      <p:ext uri="{BB962C8B-B14F-4D97-AF65-F5344CB8AC3E}">
        <p14:creationId xmlns:p14="http://schemas.microsoft.com/office/powerpoint/2010/main" val="41053596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Date Placeholder 2"/>
          <p:cNvSpPr>
            <a:spLocks noGrp="1"/>
          </p:cNvSpPr>
          <p:nvPr>
            <p:ph type="dt" sz="half" idx="10"/>
          </p:nvPr>
        </p:nvSpPr>
        <p:spPr/>
        <p:txBody>
          <a:bodyPr/>
          <a:lstStyle/>
          <a:p>
            <a:fld id="{88ED7A03-44A3-401A-A58F-54BB1C054DE9}" type="datetimeFigureOut">
              <a:rPr lang="fa-IR" smtClean="0"/>
              <a:t>12/12/1446</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C9DCFD5E-1842-429F-9FF7-E6393DA9F3F3}" type="slidenum">
              <a:rPr lang="fa-IR" smtClean="0"/>
              <a:t>‹#›</a:t>
            </a:fld>
            <a:endParaRPr lang="fa-IR"/>
          </a:p>
        </p:txBody>
      </p:sp>
    </p:spTree>
    <p:extLst>
      <p:ext uri="{BB962C8B-B14F-4D97-AF65-F5344CB8AC3E}">
        <p14:creationId xmlns:p14="http://schemas.microsoft.com/office/powerpoint/2010/main" val="30207905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ED7A03-44A3-401A-A58F-54BB1C054DE9}" type="datetimeFigureOut">
              <a:rPr lang="fa-IR" smtClean="0"/>
              <a:t>12/12/1446</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C9DCFD5E-1842-429F-9FF7-E6393DA9F3F3}" type="slidenum">
              <a:rPr lang="fa-IR" smtClean="0"/>
              <a:t>‹#›</a:t>
            </a:fld>
            <a:endParaRPr lang="fa-IR"/>
          </a:p>
        </p:txBody>
      </p:sp>
    </p:spTree>
    <p:extLst>
      <p:ext uri="{BB962C8B-B14F-4D97-AF65-F5344CB8AC3E}">
        <p14:creationId xmlns:p14="http://schemas.microsoft.com/office/powerpoint/2010/main" val="11798123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8ED7A03-44A3-401A-A58F-54BB1C054DE9}" type="datetimeFigureOut">
              <a:rPr lang="fa-IR" smtClean="0"/>
              <a:t>12/12/1446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C9DCFD5E-1842-429F-9FF7-E6393DA9F3F3}" type="slidenum">
              <a:rPr lang="fa-IR" smtClean="0"/>
              <a:t>‹#›</a:t>
            </a:fld>
            <a:endParaRPr lang="fa-IR"/>
          </a:p>
        </p:txBody>
      </p:sp>
    </p:spTree>
    <p:extLst>
      <p:ext uri="{BB962C8B-B14F-4D97-AF65-F5344CB8AC3E}">
        <p14:creationId xmlns:p14="http://schemas.microsoft.com/office/powerpoint/2010/main" val="30234688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8ED7A03-44A3-401A-A58F-54BB1C054DE9}" type="datetimeFigureOut">
              <a:rPr lang="fa-IR" smtClean="0"/>
              <a:t>12/12/1446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C9DCFD5E-1842-429F-9FF7-E6393DA9F3F3}" type="slidenum">
              <a:rPr lang="fa-IR" smtClean="0"/>
              <a:t>‹#›</a:t>
            </a:fld>
            <a:endParaRPr lang="fa-IR"/>
          </a:p>
        </p:txBody>
      </p:sp>
    </p:spTree>
    <p:extLst>
      <p:ext uri="{BB962C8B-B14F-4D97-AF65-F5344CB8AC3E}">
        <p14:creationId xmlns:p14="http://schemas.microsoft.com/office/powerpoint/2010/main" val="4026337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en-US" smtClean="0"/>
              <a:t>Click to edit Master title style</a:t>
            </a:r>
            <a:endParaRPr lang="fa-I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88ED7A03-44A3-401A-A58F-54BB1C054DE9}" type="datetimeFigureOut">
              <a:rPr lang="fa-IR" smtClean="0"/>
              <a:t>12/12/1446</a:t>
            </a:fld>
            <a:endParaRPr lang="fa-I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fa-IR"/>
          </a:p>
        </p:txBody>
      </p:sp>
      <p:sp>
        <p:nvSpPr>
          <p:cNvPr id="6" name="Slide Number Placeholder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C9DCFD5E-1842-429F-9FF7-E6393DA9F3F3}" type="slidenum">
              <a:rPr lang="fa-IR" smtClean="0"/>
              <a:t>‹#›</a:t>
            </a:fld>
            <a:endParaRPr lang="fa-IR"/>
          </a:p>
        </p:txBody>
      </p:sp>
    </p:spTree>
    <p:extLst>
      <p:ext uri="{BB962C8B-B14F-4D97-AF65-F5344CB8AC3E}">
        <p14:creationId xmlns:p14="http://schemas.microsoft.com/office/powerpoint/2010/main" val="9993047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fa-IR" sz="3200" smtClean="0">
                <a:solidFill>
                  <a:srgbClr val="FF0000"/>
                </a:solidFill>
                <a:cs typeface="B Nazanin" panose="00000400000000000000" pitchFamily="2" charset="-78"/>
              </a:rPr>
              <a:t>عنوان مقاله: </a:t>
            </a:r>
            <a:r>
              <a:rPr lang="fa-IR" sz="3200" smtClean="0">
                <a:cs typeface="B Nazanin" panose="00000400000000000000" pitchFamily="2" charset="-78"/>
              </a:rPr>
              <a:t>تاثیر مبانی فکری و فلسفی مکانیک کوانتوم</a:t>
            </a:r>
            <a:br>
              <a:rPr lang="fa-IR" sz="3200" smtClean="0">
                <a:cs typeface="B Nazanin" panose="00000400000000000000" pitchFamily="2" charset="-78"/>
              </a:rPr>
            </a:br>
            <a:r>
              <a:rPr lang="fa-IR" sz="3200" smtClean="0">
                <a:cs typeface="B Nazanin" panose="00000400000000000000" pitchFamily="2" charset="-78"/>
              </a:rPr>
              <a:t>بر تئوری های سازمان و مدیریت</a:t>
            </a:r>
            <a:endParaRPr lang="fa-IR" sz="3200">
              <a:cs typeface="B Nazanin" panose="00000400000000000000" pitchFamily="2" charset="-78"/>
            </a:endParaRPr>
          </a:p>
        </p:txBody>
      </p:sp>
      <p:sp>
        <p:nvSpPr>
          <p:cNvPr id="3" name="Subtitle 2"/>
          <p:cNvSpPr>
            <a:spLocks noGrp="1"/>
          </p:cNvSpPr>
          <p:nvPr>
            <p:ph type="subTitle" idx="1"/>
          </p:nvPr>
        </p:nvSpPr>
        <p:spPr/>
        <p:txBody>
          <a:bodyPr>
            <a:normAutofit/>
          </a:bodyPr>
          <a:lstStyle/>
          <a:p>
            <a:r>
              <a:rPr lang="fa-IR" smtClean="0">
                <a:solidFill>
                  <a:srgbClr val="FF0000"/>
                </a:solidFill>
                <a:cs typeface="B Nazanin" panose="00000400000000000000" pitchFamily="2" charset="-78"/>
              </a:rPr>
              <a:t>نویسنده: </a:t>
            </a:r>
            <a:r>
              <a:rPr lang="fa-IR" smtClean="0">
                <a:cs typeface="B Nazanin" panose="00000400000000000000" pitchFamily="2" charset="-78"/>
              </a:rPr>
              <a:t>عباس </a:t>
            </a:r>
            <a:r>
              <a:rPr lang="fa-IR" smtClean="0">
                <a:cs typeface="B Nazanin" panose="00000400000000000000" pitchFamily="2" charset="-78"/>
              </a:rPr>
              <a:t>صمدی</a:t>
            </a:r>
          </a:p>
          <a:p>
            <a:r>
              <a:rPr lang="fa-IR" smtClean="0">
                <a:solidFill>
                  <a:srgbClr val="FF0000"/>
                </a:solidFill>
                <a:cs typeface="B Nazanin" panose="00000400000000000000" pitchFamily="2" charset="-78"/>
              </a:rPr>
              <a:t>منبع: </a:t>
            </a:r>
            <a:r>
              <a:rPr lang="fa-IR" smtClean="0">
                <a:cs typeface="B Nazanin" panose="00000400000000000000" pitchFamily="2" charset="-78"/>
              </a:rPr>
              <a:t>دانش </a:t>
            </a:r>
            <a:r>
              <a:rPr lang="fa-IR">
                <a:cs typeface="B Nazanin" panose="00000400000000000000" pitchFamily="2" charset="-78"/>
              </a:rPr>
              <a:t>مدیریت ۱۳۸۰ شماره </a:t>
            </a:r>
            <a:r>
              <a:rPr lang="fa-IR">
                <a:cs typeface="B Nazanin" panose="00000400000000000000" pitchFamily="2" charset="-78"/>
              </a:rPr>
              <a:t>۵۳</a:t>
            </a:r>
            <a:r>
              <a:rPr lang="fa-IR" smtClean="0">
                <a:cs typeface="B Nazanin" panose="00000400000000000000" pitchFamily="2" charset="-78"/>
              </a:rPr>
              <a:t>.</a:t>
            </a:r>
          </a:p>
          <a:p>
            <a:r>
              <a:rPr lang="fa-IR" smtClean="0">
                <a:cs typeface="B Nazanin" panose="00000400000000000000" pitchFamily="2" charset="-78"/>
              </a:rPr>
              <a:t>صص 41-56</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748020" y="3509963"/>
            <a:ext cx="2894832" cy="3011997"/>
          </a:xfrm>
          <a:prstGeom prst="rect">
            <a:avLst/>
          </a:prstGeom>
        </p:spPr>
      </p:pic>
    </p:spTree>
    <p:extLst>
      <p:ext uri="{BB962C8B-B14F-4D97-AF65-F5344CB8AC3E}">
        <p14:creationId xmlns:p14="http://schemas.microsoft.com/office/powerpoint/2010/main" val="2425793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و وجود و رفتار فرایندهای فیزیکی بستگی به مشاهده آنها نداشته و موضوع شناخت مجزای از شخص مشاهده کننده است. یعنی اگر دو نفر هر دو در یک زمان و از یک مکان پدیده ای را مشاهده و اندازه گیری کنند هر دو گزارش مشابهی را ارائه خواهند کرد و مشاهده، اختلال قابل ملاحظه ای بر سیستم مورد مطالعه وارد نمی کند. </a:t>
            </a:r>
            <a:endParaRPr lang="fa-IR">
              <a:cs typeface="B Nazanin" panose="00000400000000000000" pitchFamily="2" charset="-78"/>
            </a:endParaRPr>
          </a:p>
        </p:txBody>
      </p:sp>
      <p:sp>
        <p:nvSpPr>
          <p:cNvPr id="4" name="Flowchart: Alternate Process 3"/>
          <p:cNvSpPr/>
          <p:nvPr/>
        </p:nvSpPr>
        <p:spPr>
          <a:xfrm>
            <a:off x="1445342" y="4350774"/>
            <a:ext cx="4188542" cy="855407"/>
          </a:xfrm>
          <a:prstGeom prst="flowChartAlternate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وجود و رفتار فرایندهای فیزیکی</a:t>
            </a:r>
            <a:endParaRPr lang="fa-IR"/>
          </a:p>
        </p:txBody>
      </p:sp>
    </p:spTree>
    <p:extLst>
      <p:ext uri="{BB962C8B-B14F-4D97-AF65-F5344CB8AC3E}">
        <p14:creationId xmlns:p14="http://schemas.microsoft.com/office/powerpoint/2010/main" val="35220116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smtClean="0">
                <a:solidFill>
                  <a:srgbClr val="FF0000"/>
                </a:solidFill>
                <a:cs typeface="B Nazanin" panose="00000400000000000000" pitchFamily="2" charset="-78"/>
              </a:rPr>
              <a:t>خُردگرایی</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بر اساس این دیدگاه، کل مجموعه ای از اجزاء می باشد که با بررسی و شناخت اجزا و تلفیق آن می توان شناخت کلی که آن اجزاء را در بر می گیرد، دست یافت.</a:t>
            </a:r>
            <a:r>
              <a:rPr lang="fa-IR" smtClean="0">
                <a:solidFill>
                  <a:srgbClr val="FF0000"/>
                </a:solidFill>
                <a:cs typeface="B Nazanin" panose="00000400000000000000" pitchFamily="2" charset="-78"/>
              </a:rPr>
              <a:t> چون شناخت کل  مشکل است و کل همیشه پیچیده می باشد</a:t>
            </a:r>
            <a:r>
              <a:rPr lang="fa-IR" smtClean="0">
                <a:cs typeface="B Nazanin" panose="00000400000000000000" pitchFamily="2" charset="-78"/>
              </a:rPr>
              <a:t>. ما کل را به اجزای کوچکتری خرد می کنیم و با شناخت اجزاء و ترکیب و تلفیق آنها به شناخت کل خواهیم رسید. </a:t>
            </a:r>
          </a:p>
        </p:txBody>
      </p:sp>
    </p:spTree>
    <p:extLst>
      <p:ext uri="{BB962C8B-B14F-4D97-AF65-F5344CB8AC3E}">
        <p14:creationId xmlns:p14="http://schemas.microsoft.com/office/powerpoint/2010/main" val="4446108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اما تئوری نسبیت انشتین و تئوری کوانتوم پلانک مبنایی شد که </a:t>
            </a:r>
            <a:r>
              <a:rPr lang="fa-IR" smtClean="0">
                <a:cs typeface="B Nazanin" panose="00000400000000000000" pitchFamily="2" charset="-78"/>
              </a:rPr>
              <a:t>آثار </a:t>
            </a:r>
            <a:r>
              <a:rPr lang="fa-IR">
                <a:cs typeface="B Nazanin" panose="00000400000000000000" pitchFamily="2" charset="-78"/>
              </a:rPr>
              <a:t>هایزنبرگ اصل عدم قطعیت را در سال 1972 بیان دارد. بدین مفهوم دو کمیت </a:t>
            </a:r>
            <a:r>
              <a:rPr lang="en-US">
                <a:cs typeface="B Nazanin" panose="00000400000000000000" pitchFamily="2" charset="-78"/>
              </a:rPr>
              <a:t>p</a:t>
            </a:r>
            <a:r>
              <a:rPr lang="fa-IR">
                <a:cs typeface="B Nazanin" panose="00000400000000000000" pitchFamily="2" charset="-78"/>
              </a:rPr>
              <a:t> و </a:t>
            </a:r>
            <a:r>
              <a:rPr lang="en-US">
                <a:cs typeface="B Nazanin" panose="00000400000000000000" pitchFamily="2" charset="-78"/>
              </a:rPr>
              <a:t>q</a:t>
            </a:r>
            <a:r>
              <a:rPr lang="fa-IR">
                <a:cs typeface="B Nazanin" panose="00000400000000000000" pitchFamily="2" charset="-78"/>
              </a:rPr>
              <a:t> را نمی توان توامان اندازه گرفت یعنی مکان و اندازه حرکت ذره، </a:t>
            </a:r>
            <a:r>
              <a:rPr lang="fa-IR" smtClean="0">
                <a:cs typeface="B Nazanin" panose="00000400000000000000" pitchFamily="2" charset="-78"/>
              </a:rPr>
              <a:t>همزمان </a:t>
            </a:r>
            <a:r>
              <a:rPr lang="fa-IR">
                <a:cs typeface="B Nazanin" panose="00000400000000000000" pitchFamily="2" charset="-78"/>
              </a:rPr>
              <a:t>قابل تعریف و قابل اندازه گیری نیست. اندازه گیری </a:t>
            </a:r>
            <a:r>
              <a:rPr lang="en-US">
                <a:cs typeface="B Nazanin" panose="00000400000000000000" pitchFamily="2" charset="-78"/>
              </a:rPr>
              <a:t>q</a:t>
            </a:r>
            <a:r>
              <a:rPr lang="fa-IR">
                <a:cs typeface="B Nazanin" panose="00000400000000000000" pitchFamily="2" charset="-78"/>
              </a:rPr>
              <a:t> باعث بروز یک اختلال غیر قابل پیش بینی و غیر قابل کنترل بر اندازه حرکت </a:t>
            </a:r>
            <a:r>
              <a:rPr lang="en-US">
                <a:cs typeface="B Nazanin" panose="00000400000000000000" pitchFamily="2" charset="-78"/>
              </a:rPr>
              <a:t>p</a:t>
            </a:r>
            <a:r>
              <a:rPr lang="fa-IR">
                <a:cs typeface="B Nazanin" panose="00000400000000000000" pitchFamily="2" charset="-78"/>
              </a:rPr>
              <a:t> می شود و بالعکس، پس تنها یکی از این ها را می توان با دقت اندازه گرفت نه هر دوی آنها را توامان(گلشنی، 1369، ص 235)</a:t>
            </a:r>
          </a:p>
        </p:txBody>
      </p:sp>
    </p:spTree>
    <p:extLst>
      <p:ext uri="{BB962C8B-B14F-4D97-AF65-F5344CB8AC3E}">
        <p14:creationId xmlns:p14="http://schemas.microsoft.com/office/powerpoint/2010/main" val="34555539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این تعبیر تاثیرات بسیاری در فیزیک و فلسفه باقی گذاشت که در اینجا به اهم تاثیرات می پردازیم. </a:t>
            </a:r>
            <a:endParaRPr lang="fa-IR">
              <a:cs typeface="B Nazanin" panose="00000400000000000000" pitchFamily="2" charset="-78"/>
            </a:endParaRPr>
          </a:p>
        </p:txBody>
      </p:sp>
    </p:spTree>
    <p:extLst>
      <p:ext uri="{BB962C8B-B14F-4D97-AF65-F5344CB8AC3E}">
        <p14:creationId xmlns:p14="http://schemas.microsoft.com/office/powerpoint/2010/main" val="37195650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smtClean="0">
                <a:solidFill>
                  <a:srgbClr val="FF0000"/>
                </a:solidFill>
                <a:cs typeface="B Nazanin" panose="00000400000000000000" pitchFamily="2" charset="-78"/>
              </a:rPr>
              <a:t>طرد اصل موجبیت </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بر خلاف مکانیک نیوتنی که پیش بینی در مورد این که ذره مادی چگونه رفتار خواهد کرد بستگی به حدس و احتمال دارد. در حالت کلی در مکانیک کوانتومی نتیجه یک آزمایش دقیقا قابل پیش بینی نیست بلکه می تواند امکانات مشخصی را اختیار کند. تنها چیزی که می توان پیش بینی کرد احتمال به دست آوردن یک نتیجه خاص است، آن هم وقتی که  تجربه را به کرات تکرار کنیم و گرنه در حالات فردی در سطح کوانتومی قابل پیش بینی نیستند و در آنجا شانس حاکم است (گلشنی، 1369، ص 69)</a:t>
            </a:r>
            <a:endParaRPr lang="fa-IR">
              <a:cs typeface="B Nazanin" panose="00000400000000000000" pitchFamily="2" charset="-78"/>
            </a:endParaRPr>
          </a:p>
        </p:txBody>
      </p:sp>
    </p:spTree>
    <p:extLst>
      <p:ext uri="{BB962C8B-B14F-4D97-AF65-F5344CB8AC3E}">
        <p14:creationId xmlns:p14="http://schemas.microsoft.com/office/powerpoint/2010/main" val="22320986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جواب قاطع دادن به موقعیت مکانی یک الکترون که دارای سرعت معینی است کاذب است (پلانک، 1364، ص 510)</a:t>
            </a:r>
          </a:p>
          <a:p>
            <a:pPr algn="just"/>
            <a:r>
              <a:rPr lang="fa-IR" smtClean="0">
                <a:cs typeface="B Nazanin" panose="00000400000000000000" pitchFamily="2" charset="-78"/>
              </a:rPr>
              <a:t>بر این اساس ذره مادی که گذشته آن (موقعیت، سرعت) در لحظه قبلی معلوم بود، در لحاظات بعدی جایی با سرعتی مشخص که قابل پیش بینی باشد را نخواهد داشت اینکه می توان از نظر آماری در هر مکانی باشد و یا هر سرعتی را به خود بگیرد(فرشاد، 1368، ص 56) این که کسی  بتواند واقعیت فیزیکی را به تاریخ گذشته محاسبه شد، الکترون  نسبت بدهد موضوعی است که به ذوق و سلیقه محض وابسته است (پوپر، 1369، ص 217)</a:t>
            </a:r>
            <a:endParaRPr lang="fa-IR">
              <a:cs typeface="B Nazanin" panose="00000400000000000000" pitchFamily="2" charset="-78"/>
            </a:endParaRPr>
          </a:p>
        </p:txBody>
      </p:sp>
    </p:spTree>
    <p:extLst>
      <p:ext uri="{BB962C8B-B14F-4D97-AF65-F5344CB8AC3E}">
        <p14:creationId xmlns:p14="http://schemas.microsoft.com/office/powerpoint/2010/main" val="42582059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هایزنبرگ و بور از یک طرف عقیده دارند که علیت از تجاربمان با اشیا بزرگ (ماکروسکپی) نشات گرفته است و در مورد اشیا خرد(میکروسکپی) صادق نیست (گلشنی، 1369، ص 71) و از طرف دیگر اصل سنخیت علت و معلول را منکر می شوند و اعتقاد به علیت غیر موضعی دارد(</a:t>
            </a:r>
            <a:r>
              <a:rPr lang="en-US" smtClean="0">
                <a:cs typeface="B Nazanin" panose="00000400000000000000" pitchFamily="2" charset="-78"/>
              </a:rPr>
              <a:t>Oxeman, 1998, 486</a:t>
            </a:r>
            <a:r>
              <a:rPr lang="fa-IR" smtClean="0">
                <a:cs typeface="B Nazanin" panose="00000400000000000000" pitchFamily="2" charset="-78"/>
              </a:rPr>
              <a:t>) بدین مفهوم که از یک طرف اگر معلول اتفاق افتاد علت آن ممکن است در همان زمان و همان مکان نباشد و از طرف دیگر در برخی از سیستم ها، میزان علت هیچ تناسبی با میزان معلول ندارد. </a:t>
            </a:r>
            <a:endParaRPr lang="fa-IR">
              <a:cs typeface="B Nazanin" panose="00000400000000000000" pitchFamily="2" charset="-78"/>
            </a:endParaRPr>
          </a:p>
        </p:txBody>
      </p:sp>
    </p:spTree>
    <p:extLst>
      <p:ext uri="{BB962C8B-B14F-4D97-AF65-F5344CB8AC3E}">
        <p14:creationId xmlns:p14="http://schemas.microsoft.com/office/powerpoint/2010/main" val="40325139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برای درک این مفهوم باید </a:t>
            </a:r>
            <a:r>
              <a:rPr lang="fa-IR" b="1">
                <a:solidFill>
                  <a:srgbClr val="FF0000"/>
                </a:solidFill>
                <a:cs typeface="B Nazanin" panose="00000400000000000000" pitchFamily="2" charset="-78"/>
              </a:rPr>
              <a:t>تفاوت بین سیستم </a:t>
            </a:r>
            <a:r>
              <a:rPr lang="fa-IR" b="1" smtClean="0">
                <a:solidFill>
                  <a:srgbClr val="FF0000"/>
                </a:solidFill>
                <a:cs typeface="B Nazanin" panose="00000400000000000000" pitchFamily="2" charset="-78"/>
              </a:rPr>
              <a:t>ه</a:t>
            </a:r>
            <a:r>
              <a:rPr lang="fa-IR" b="1">
                <a:solidFill>
                  <a:srgbClr val="FF0000"/>
                </a:solidFill>
                <a:cs typeface="B Nazanin" panose="00000400000000000000" pitchFamily="2" charset="-78"/>
              </a:rPr>
              <a:t>ا</a:t>
            </a:r>
            <a:r>
              <a:rPr lang="fa-IR" b="1" smtClean="0">
                <a:solidFill>
                  <a:srgbClr val="FF0000"/>
                </a:solidFill>
                <a:cs typeface="B Nazanin" panose="00000400000000000000" pitchFamily="2" charset="-78"/>
              </a:rPr>
              <a:t>ی </a:t>
            </a:r>
            <a:r>
              <a:rPr lang="fa-IR" b="1">
                <a:solidFill>
                  <a:srgbClr val="FF0000"/>
                </a:solidFill>
                <a:cs typeface="B Nazanin" panose="00000400000000000000" pitchFamily="2" charset="-78"/>
              </a:rPr>
              <a:t>خطی و غیر خطی </a:t>
            </a:r>
            <a:r>
              <a:rPr lang="fa-IR">
                <a:cs typeface="B Nazanin" panose="00000400000000000000" pitchFamily="2" charset="-78"/>
              </a:rPr>
              <a:t>بیان شود. در سیستم های خطی فرض بر این بود که تغییری کوچک در یک متغیر، </a:t>
            </a:r>
            <a:r>
              <a:rPr lang="fa-IR" smtClean="0">
                <a:cs typeface="B Nazanin" panose="00000400000000000000" pitchFamily="2" charset="-78"/>
              </a:rPr>
              <a:t>تغییری به </a:t>
            </a:r>
            <a:r>
              <a:rPr lang="fa-IR">
                <a:cs typeface="B Nazanin" panose="00000400000000000000" pitchFamily="2" charset="-78"/>
              </a:rPr>
              <a:t>همان میزان در نتیجه ایجاد خواهد کرد اما در سیستم های غیر خطی فرض بر این است که یک تغییر در سیستم </a:t>
            </a:r>
            <a:r>
              <a:rPr lang="fa-IR" smtClean="0">
                <a:cs typeface="B Nazanin" panose="00000400000000000000" pitchFamily="2" charset="-78"/>
              </a:rPr>
              <a:t>می </a:t>
            </a:r>
            <a:r>
              <a:rPr lang="fa-IR">
                <a:cs typeface="B Nazanin" panose="00000400000000000000" pitchFamily="2" charset="-78"/>
              </a:rPr>
              <a:t>تواند نتایج غیر قابل  پیش بینی و نامتناسب با تغییر اولیه داشه باشد (</a:t>
            </a:r>
            <a:r>
              <a:rPr lang="en-US">
                <a:cs typeface="B Nazanin" panose="00000400000000000000" pitchFamily="2" charset="-78"/>
              </a:rPr>
              <a:t>Karen G. Evan. 1996: 492</a:t>
            </a:r>
            <a:r>
              <a:rPr lang="fa-IR">
                <a:cs typeface="B Nazanin" panose="00000400000000000000" pitchFamily="2" charset="-78"/>
              </a:rPr>
              <a:t>)</a:t>
            </a:r>
          </a:p>
          <a:p>
            <a:endParaRPr lang="fa-IR"/>
          </a:p>
        </p:txBody>
      </p:sp>
    </p:spTree>
    <p:extLst>
      <p:ext uri="{BB962C8B-B14F-4D97-AF65-F5344CB8AC3E}">
        <p14:creationId xmlns:p14="http://schemas.microsoft.com/office/powerpoint/2010/main" val="9127610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این خاصیت نه تنها در سطح اتم بلکه در سطح سیستم های بزرگ هم صادق است مثلا آقای لورنز با استفاده از برنامه کامپیوتری، سیستم آب و هوایی را شبیه سازی  کرد، اما بر خلاف نظرات قبلی دانشمندان (اکثر دانشمندان فرض می کردند که تغییرات کوچک در شرایط اولیه، تغییرات کوچکی در ماهیت سیستم خواهد گذاشت) مشاهده کرد که </a:t>
            </a:r>
            <a:r>
              <a:rPr lang="fa-IR">
                <a:cs typeface="B Nazanin" panose="00000400000000000000" pitchFamily="2" charset="-78"/>
              </a:rPr>
              <a:t>باید </a:t>
            </a:r>
            <a:r>
              <a:rPr lang="fa-IR" smtClean="0">
                <a:cs typeface="B Nazanin" panose="00000400000000000000" pitchFamily="2" charset="-78"/>
              </a:rPr>
              <a:t>کوچک یا پایین آمدن درجه حرارت (به مقدار کمی) در یک منطقه باعث طوفان در منطقه دیگر می شود و این تغییرات از هیچ مدلی پیروی نمی کند و حتی قدرتمندترین کامپیوتر ها هم از پیش بینی آن عاجز هستند که به آن </a:t>
            </a:r>
            <a:r>
              <a:rPr lang="fa-IR" smtClean="0">
                <a:solidFill>
                  <a:srgbClr val="FF0000"/>
                </a:solidFill>
                <a:cs typeface="B Nazanin" panose="00000400000000000000" pitchFamily="2" charset="-78"/>
              </a:rPr>
              <a:t>اثر پروانه ای </a:t>
            </a:r>
            <a:r>
              <a:rPr lang="fa-IR" smtClean="0">
                <a:cs typeface="B Nazanin" panose="00000400000000000000" pitchFamily="2" charset="-78"/>
              </a:rPr>
              <a:t>می گویند. بدین مفهوم که اثر پروانه ای در چین پر بنزد ممکن است روی آب و هوای آمریکا تاثیر بگذارد (</a:t>
            </a:r>
            <a:r>
              <a:rPr lang="en-US" smtClean="0">
                <a:cs typeface="B Nazanin" panose="00000400000000000000" pitchFamily="2" charset="-78"/>
              </a:rPr>
              <a:t>Freeman, 1992, 26</a:t>
            </a:r>
            <a:r>
              <a:rPr lang="fa-IR" smtClean="0">
                <a:cs typeface="B Nazanin" panose="00000400000000000000" pitchFamily="2" charset="-78"/>
              </a:rPr>
              <a:t>)</a:t>
            </a:r>
            <a:endParaRPr lang="fa-IR">
              <a:cs typeface="B Nazanin" panose="00000400000000000000" pitchFamily="2" charset="-78"/>
            </a:endParaRPr>
          </a:p>
        </p:txBody>
      </p:sp>
    </p:spTree>
    <p:extLst>
      <p:ext uri="{BB962C8B-B14F-4D97-AF65-F5344CB8AC3E}">
        <p14:creationId xmlns:p14="http://schemas.microsoft.com/office/powerpoint/2010/main" val="27690258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smtClean="0">
                <a:solidFill>
                  <a:srgbClr val="FF0000"/>
                </a:solidFill>
                <a:cs typeface="B Nazanin" panose="00000400000000000000" pitchFamily="2" charset="-78"/>
              </a:rPr>
              <a:t>ایده آلیسم</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تا قبل از ظهور مکانیک کوانتومی، فیزیک وجود جهان خارجی مستقل از ذهن انسانی را مفروض می گرفت و وظیفه خود را توضیح ماهیت آن می دانست، طبق این بینش جهان خارجی آن چنان است که به نظر می رسد و دانش ما صرفا انعکاسی از واقعیت عینی است  و </a:t>
            </a:r>
            <a:r>
              <a:rPr lang="fa-IR" b="1" smtClean="0">
                <a:solidFill>
                  <a:srgbClr val="FF0000"/>
                </a:solidFill>
                <a:cs typeface="B Nazanin" panose="00000400000000000000" pitchFamily="2" charset="-78"/>
              </a:rPr>
              <a:t>ما صرفا یک تماشاگر غیرفعال هستیم</a:t>
            </a:r>
            <a:r>
              <a:rPr lang="fa-IR" smtClean="0">
                <a:cs typeface="B Nazanin" panose="00000400000000000000" pitchFamily="2" charset="-78"/>
              </a:rPr>
              <a:t>. اما بر اساس مطالعاتی که در دو دهه اول قرن بیستم انجام گرفت چنین نتیجه گیری شد که آزمایش های مختلف تصویر واحدی از یک موجود اتمی به دست نمی دهد(گلشنی، ص 73) بدین مفهوم که هر اندازه گیری فیزیکی مستلز مبادله انرژی میان شی مورد اندازه گیری و دستگاه اندازه گیری است (که ممکن است خود شخص مشاهده کننده باشد) مثلا یک پرتو که به طرف شی مورد  نظر فرستاده می شود. </a:t>
            </a:r>
            <a:endParaRPr lang="fa-IR">
              <a:cs typeface="B Nazanin" panose="00000400000000000000" pitchFamily="2" charset="-78"/>
            </a:endParaRPr>
          </a:p>
        </p:txBody>
      </p:sp>
    </p:spTree>
    <p:extLst>
      <p:ext uri="{BB962C8B-B14F-4D97-AF65-F5344CB8AC3E}">
        <p14:creationId xmlns:p14="http://schemas.microsoft.com/office/powerpoint/2010/main" val="8773558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b="1" smtClean="0">
                <a:solidFill>
                  <a:srgbClr val="FF0000"/>
                </a:solidFill>
                <a:cs typeface="B Nazanin" panose="00000400000000000000" pitchFamily="2" charset="-78"/>
              </a:rPr>
              <a:t>چکیده مقاله </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اخیرا در ادبیات مدیریت به مباحثی بر می خوریم که سخن از پارادایم جدید در حوزه سازمان و مدیریت دارند. پارادایمی که با دو تئوری آشوب و کوانتوم ساخته می شود. در مورد تئوری آشوب بحث های زیادی مطرح شده، اما به تئوری کوانتوم  کمتر پرداخته شده است  هدف از نوشتن این مقاله شناسایی این رویکرد از علم فیزیک و تاثیر مبانی فکری و فلسفی آن بر تئوری های سازمان و مدیریت می باشد. در این مقاله ما ابتدا برای درک بهتر تئوری کوانتوم آن را با تئوری نیوتن مقایسه نموده و پس از شناخت مبانی فکری آن به بحث در مورد تاثیری که بر تئوریهای سازمان و مدیریت داشته می پردازیم.</a:t>
            </a:r>
            <a:endParaRPr lang="fa-IR">
              <a:cs typeface="B Nazanin" panose="00000400000000000000" pitchFamily="2" charset="-78"/>
            </a:endParaRPr>
          </a:p>
        </p:txBody>
      </p:sp>
      <p:sp>
        <p:nvSpPr>
          <p:cNvPr id="4" name="Flowchart: Alternate Process 3"/>
          <p:cNvSpPr/>
          <p:nvPr/>
        </p:nvSpPr>
        <p:spPr>
          <a:xfrm>
            <a:off x="838200" y="4745678"/>
            <a:ext cx="2975212" cy="928048"/>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پارادایم جدید</a:t>
            </a:r>
            <a:endParaRPr lang="fa-IR"/>
          </a:p>
        </p:txBody>
      </p:sp>
    </p:spTree>
    <p:extLst>
      <p:ext uri="{BB962C8B-B14F-4D97-AF65-F5344CB8AC3E}">
        <p14:creationId xmlns:p14="http://schemas.microsoft.com/office/powerpoint/2010/main" val="28661183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3657600" y="1825625"/>
            <a:ext cx="7696200" cy="4351338"/>
          </a:xfrm>
        </p:spPr>
        <p:txBody>
          <a:bodyPr/>
          <a:lstStyle/>
          <a:p>
            <a:pPr algn="just"/>
            <a:r>
              <a:rPr lang="fa-IR" smtClean="0">
                <a:cs typeface="B Nazanin" panose="00000400000000000000" pitchFamily="2" charset="-78"/>
              </a:rPr>
              <a:t>جزیی از نور منعکس شده توسط آن شی در دستگاه اندازه گیری از بین می رود. این تداخل عمل اندازه گیری با جشم اندازه گیری شده را می توان در مورد چیزهای بزرگ نادیده گرفت ولی در بعد اتمی چنین نیست. بنابراین از یک طرف اندازه گیری نمی تواند مبنایی برای پیش بینی باشد. یعنی اگر آزمایش چند بار تحت شرایط یکسانی تکرار شود ممکن است نتایج متفاوتی بدست دهد(پوپر؛ 1369، ص 233) و از طرف دیگر با هر چه بیشتر به اندازه گیری بپردازیم موضوع مورد مطالعه بیشتر تغییر خواهد کرد که در تئوری کوانتوم به آن </a:t>
            </a:r>
            <a:r>
              <a:rPr lang="fa-IR" b="1" smtClean="0">
                <a:solidFill>
                  <a:srgbClr val="FF0000"/>
                </a:solidFill>
                <a:cs typeface="B Nazanin" panose="00000400000000000000" pitchFamily="2" charset="-78"/>
              </a:rPr>
              <a:t>تناقض اندازه گیری</a:t>
            </a:r>
            <a:r>
              <a:rPr lang="fa-IR" smtClean="0">
                <a:cs typeface="B Nazanin" panose="00000400000000000000" pitchFamily="2" charset="-78"/>
              </a:rPr>
              <a:t> می گویند (</a:t>
            </a:r>
            <a:r>
              <a:rPr lang="en-US" smtClean="0">
                <a:cs typeface="B Nazanin" panose="00000400000000000000" pitchFamily="2" charset="-78"/>
              </a:rPr>
              <a:t>Overman, 1996, 490</a:t>
            </a:r>
            <a:r>
              <a:rPr lang="fa-IR" smtClean="0">
                <a:cs typeface="B Nazanin" panose="00000400000000000000" pitchFamily="2" charset="-78"/>
              </a:rPr>
              <a:t>)</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1877219"/>
            <a:ext cx="2835662" cy="2798020"/>
          </a:xfrm>
          <a:prstGeom prst="rect">
            <a:avLst/>
          </a:prstGeom>
        </p:spPr>
      </p:pic>
      <p:sp>
        <p:nvSpPr>
          <p:cNvPr id="5" name="TextBox 4"/>
          <p:cNvSpPr txBox="1"/>
          <p:nvPr/>
        </p:nvSpPr>
        <p:spPr>
          <a:xfrm>
            <a:off x="1356852" y="4861770"/>
            <a:ext cx="1607574" cy="400110"/>
          </a:xfrm>
          <a:prstGeom prst="rect">
            <a:avLst/>
          </a:prstGeom>
          <a:noFill/>
        </p:spPr>
        <p:txBody>
          <a:bodyPr wrap="square" rtlCol="1">
            <a:spAutoFit/>
          </a:bodyPr>
          <a:lstStyle/>
          <a:p>
            <a:pPr algn="ctr"/>
            <a:r>
              <a:rPr lang="fa-IR" sz="2000" smtClean="0">
                <a:solidFill>
                  <a:srgbClr val="FF0000"/>
                </a:solidFill>
                <a:cs typeface="B Nazanin" panose="00000400000000000000" pitchFamily="2" charset="-78"/>
              </a:rPr>
              <a:t>کارل پوپر</a:t>
            </a:r>
            <a:endParaRPr lang="fa-IR" sz="2000">
              <a:solidFill>
                <a:srgbClr val="FF0000"/>
              </a:solidFill>
              <a:cs typeface="B Nazanin" panose="00000400000000000000" pitchFamily="2" charset="-78"/>
            </a:endParaRPr>
          </a:p>
        </p:txBody>
      </p:sp>
    </p:spTree>
    <p:extLst>
      <p:ext uri="{BB962C8B-B14F-4D97-AF65-F5344CB8AC3E}">
        <p14:creationId xmlns:p14="http://schemas.microsoft.com/office/powerpoint/2010/main" val="17761345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3716594" y="1825625"/>
            <a:ext cx="7637206" cy="4351338"/>
          </a:xfrm>
        </p:spPr>
        <p:txBody>
          <a:bodyPr/>
          <a:lstStyle/>
          <a:p>
            <a:pPr algn="just"/>
            <a:r>
              <a:rPr lang="fa-IR" smtClean="0">
                <a:cs typeface="B Nazanin" panose="00000400000000000000" pitchFamily="2" charset="-78"/>
              </a:rPr>
              <a:t>بنابراین حالت شی قبل و بعد از اندازه گیری یکی نیست همچنان که بور در این باره معتقد است که ما صرفا یک تماشاگر نیستیم بلکه بازیگر هم هستیم و خواص اشیا تحت الشعاع  تجارب ما قرار دارد (گلشنی، ص 73) یعنی اگر دو نفر از یک مکان و در یک زمان پدیده ای را مشاهده و اندازه گیری کنند از یک طرف تفاسیر آنها از آن پدیده متفاوت خواهد بود و از طرف دیگر آن پدیده همان پدیده قبل نیست و در اثر مشاهده و اندازه گیری یک پدیده جدیدی ایجاد شده است، که در </a:t>
            </a:r>
            <a:r>
              <a:rPr lang="fa-IR" b="1" smtClean="0">
                <a:solidFill>
                  <a:srgbClr val="FF0000"/>
                </a:solidFill>
                <a:cs typeface="B Nazanin" panose="00000400000000000000" pitchFamily="2" charset="-78"/>
              </a:rPr>
              <a:t>تئوری کوانتوم </a:t>
            </a:r>
            <a:r>
              <a:rPr lang="fa-IR" smtClean="0">
                <a:cs typeface="B Nazanin" panose="00000400000000000000" pitchFamily="2" charset="-78"/>
              </a:rPr>
              <a:t>به آن </a:t>
            </a:r>
            <a:r>
              <a:rPr lang="fa-IR" b="1" smtClean="0">
                <a:solidFill>
                  <a:srgbClr val="FF0000"/>
                </a:solidFill>
                <a:cs typeface="B Nazanin" panose="00000400000000000000" pitchFamily="2" charset="-78"/>
              </a:rPr>
              <a:t>ثباتی مشارکتی </a:t>
            </a:r>
            <a:r>
              <a:rPr lang="fa-IR" smtClean="0">
                <a:cs typeface="B Nazanin" panose="00000400000000000000" pitchFamily="2" charset="-78"/>
              </a:rPr>
              <a:t>می گویند بدین مفهوم که واقعیات در دنیا اساسا با مشارکت مشاهده کننده تعبیر و تفسیر می شود(</a:t>
            </a:r>
            <a:r>
              <a:rPr lang="en-US" smtClean="0">
                <a:cs typeface="B Nazanin" panose="00000400000000000000" pitchFamily="2" charset="-78"/>
              </a:rPr>
              <a:t>Overman, 1990, 490</a:t>
            </a:r>
            <a:r>
              <a:rPr lang="fa-IR" smtClean="0">
                <a:cs typeface="B Nazanin" panose="00000400000000000000" pitchFamily="2" charset="-78"/>
              </a:rPr>
              <a:t>)</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1825624"/>
            <a:ext cx="2657168" cy="3303821"/>
          </a:xfrm>
          <a:prstGeom prst="rect">
            <a:avLst/>
          </a:prstGeom>
        </p:spPr>
      </p:pic>
      <p:sp>
        <p:nvSpPr>
          <p:cNvPr id="5" name="TextBox 4"/>
          <p:cNvSpPr txBox="1"/>
          <p:nvPr/>
        </p:nvSpPr>
        <p:spPr>
          <a:xfrm>
            <a:off x="1437968" y="5383161"/>
            <a:ext cx="1445342" cy="400110"/>
          </a:xfrm>
          <a:prstGeom prst="rect">
            <a:avLst/>
          </a:prstGeom>
          <a:noFill/>
        </p:spPr>
        <p:txBody>
          <a:bodyPr wrap="square" rtlCol="1">
            <a:spAutoFit/>
          </a:bodyPr>
          <a:lstStyle/>
          <a:p>
            <a:pPr algn="ctr"/>
            <a:r>
              <a:rPr lang="fa-IR" sz="2000" b="1" smtClean="0">
                <a:solidFill>
                  <a:srgbClr val="FF0000"/>
                </a:solidFill>
                <a:cs typeface="B Nazanin" panose="00000400000000000000" pitchFamily="2" charset="-78"/>
              </a:rPr>
              <a:t>نیلز بور</a:t>
            </a:r>
            <a:endParaRPr lang="fa-IR" sz="2000" b="1">
              <a:solidFill>
                <a:srgbClr val="FF0000"/>
              </a:solidFill>
              <a:cs typeface="B Nazanin" panose="00000400000000000000" pitchFamily="2" charset="-78"/>
            </a:endParaRPr>
          </a:p>
        </p:txBody>
      </p:sp>
    </p:spTree>
    <p:extLst>
      <p:ext uri="{BB962C8B-B14F-4D97-AF65-F5344CB8AC3E}">
        <p14:creationId xmlns:p14="http://schemas.microsoft.com/office/powerpoint/2010/main" val="12783765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هیچ حادثه عریانی که برای همه کس یک معنا داشته باشد یافت نمی شود هر کس خیاطی درونی دارد که بر اندام پدیده ها جامعه ای از تفسیر می پوشاند و آنگاه این موجود جامه بر تن کرده، به سرای ذهن او وارد می شود (سروش ، 1371، ص 23) در کل پایه شناخت فیزیک قرن نوزدهم که بر رئالیسم یعنی مجزا دانستن موضوع شناخت از شخص شناسنده بود متزلزل شد و جای آن را امتزاج و تاثیر مشاهده کننده در موضوع شناخت گرفت. </a:t>
            </a:r>
          </a:p>
          <a:p>
            <a:pPr algn="just"/>
            <a:r>
              <a:rPr lang="fa-IR" smtClean="0">
                <a:cs typeface="B Nazanin" panose="00000400000000000000" pitchFamily="2" charset="-78"/>
              </a:rPr>
              <a:t>در کل همه آنچه را که می دانیم نتیجه مشاهدات  ما است نه حقیقت محض (</a:t>
            </a:r>
            <a:r>
              <a:rPr lang="en-US" smtClean="0">
                <a:cs typeface="B Nazanin" panose="00000400000000000000" pitchFamily="2" charset="-78"/>
              </a:rPr>
              <a:t>Overman, 1990, 490</a:t>
            </a:r>
            <a:r>
              <a:rPr lang="fa-IR" smtClean="0">
                <a:cs typeface="B Nazanin" panose="00000400000000000000" pitchFamily="2" charset="-78"/>
              </a:rPr>
              <a:t>) چون از زاویه ما آن موضوع مفهوم پیدا کرده است. </a:t>
            </a:r>
            <a:endParaRPr lang="fa-IR">
              <a:cs typeface="B Nazanin" panose="00000400000000000000" pitchFamily="2" charset="-78"/>
            </a:endParaRPr>
          </a:p>
        </p:txBody>
      </p:sp>
      <p:sp>
        <p:nvSpPr>
          <p:cNvPr id="4" name="Flowchart: Alternate Process 3"/>
          <p:cNvSpPr/>
          <p:nvPr/>
        </p:nvSpPr>
        <p:spPr>
          <a:xfrm>
            <a:off x="838200" y="4970206"/>
            <a:ext cx="4763729" cy="884903"/>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مجزا دانستن موضوع شناخت</a:t>
            </a:r>
            <a:endParaRPr lang="fa-IR"/>
          </a:p>
        </p:txBody>
      </p:sp>
    </p:spTree>
    <p:extLst>
      <p:ext uri="{BB962C8B-B14F-4D97-AF65-F5344CB8AC3E}">
        <p14:creationId xmlns:p14="http://schemas.microsoft.com/office/powerpoint/2010/main" val="3540383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smtClean="0">
                <a:solidFill>
                  <a:srgbClr val="FF0000"/>
                </a:solidFill>
                <a:cs typeface="B Nazanin" panose="00000400000000000000" pitchFamily="2" charset="-78"/>
              </a:rPr>
              <a:t>کل گرایی</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در فیزیک کلاسیک عقیده بر این بود که برای فهم یک پدیده کافی است آن را به اجزایش تجزیه کنیم زیرا قوانین حاکم بر کل، نتیجه  قوانین حاکم بر اجزاء است. اما در فیزیک جدید به مواردی بر می خوریم که نشان می دهد کل چیزی بیش از اجزاء را در بر دارد مثلا اصل پائولی (اصل انحصار) می گوید در هیچ اتمی هیچ دو الکترونی نمی توانند از جمیع جهات حالات یکسان داشته باشند و در اثر ترکیب اجزاء همیشه حالات جدیدی پیدا می شود که این حالات مربوط به کل است و به اجزاء قابل تحویل نیست(عبایی، ص 222) به همین دلیل مساله پیچیدگی در سیستم ها مطرح شد که برای غلبه بر پیچیدگی طبیعی، اصل مکملیت پدید آمد. </a:t>
            </a:r>
            <a:endParaRPr lang="fa-IR">
              <a:cs typeface="B Nazanin" panose="00000400000000000000" pitchFamily="2" charset="-78"/>
            </a:endParaRPr>
          </a:p>
        </p:txBody>
      </p:sp>
      <p:sp>
        <p:nvSpPr>
          <p:cNvPr id="4" name="Flowchart: Alternate Process 3"/>
          <p:cNvSpPr/>
          <p:nvPr/>
        </p:nvSpPr>
        <p:spPr>
          <a:xfrm>
            <a:off x="1356852" y="4970206"/>
            <a:ext cx="4336025" cy="752168"/>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فهم یک پدیده</a:t>
            </a:r>
            <a:endParaRPr lang="fa-IR"/>
          </a:p>
        </p:txBody>
      </p:sp>
    </p:spTree>
    <p:extLst>
      <p:ext uri="{BB962C8B-B14F-4D97-AF65-F5344CB8AC3E}">
        <p14:creationId xmlns:p14="http://schemas.microsoft.com/office/powerpoint/2010/main" val="172080703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smtClean="0">
                <a:solidFill>
                  <a:srgbClr val="FF0000"/>
                </a:solidFill>
                <a:cs typeface="B Nazanin" panose="00000400000000000000" pitchFamily="2" charset="-78"/>
              </a:rPr>
              <a:t>مکملیت</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این ایده به وسیله بور ارائه شد و بر طبق آن توصیف یگانه از یک پدیده اتمی امکان ندارد اما توصیف های مکمل مانعه الجمع  برای سیستم های اتمی وجود دارند و هر یک در شرایطی کاملند. مثلا امکان ندارد بتوانیم تواما یک توصیف کلی و یک توصیف زمانی مکانی از یک سیستم بدهیم و در واقع این دو توصیف مکمل و مانعه الجمع هستد(گلشنی، 1369، ص 106)</a:t>
            </a:r>
            <a:endParaRPr lang="fa-IR">
              <a:cs typeface="B Nazanin" panose="00000400000000000000" pitchFamily="2" charset="-78"/>
            </a:endParaRPr>
          </a:p>
        </p:txBody>
      </p:sp>
      <p:sp>
        <p:nvSpPr>
          <p:cNvPr id="4" name="Flowchart: Alternate Process 3"/>
          <p:cNvSpPr/>
          <p:nvPr/>
        </p:nvSpPr>
        <p:spPr>
          <a:xfrm>
            <a:off x="1209368" y="4439265"/>
            <a:ext cx="3170903" cy="1165122"/>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مکمل و مانعه الجمع</a:t>
            </a:r>
            <a:endParaRPr lang="fa-IR"/>
          </a:p>
        </p:txBody>
      </p:sp>
    </p:spTree>
    <p:extLst>
      <p:ext uri="{BB962C8B-B14F-4D97-AF65-F5344CB8AC3E}">
        <p14:creationId xmlns:p14="http://schemas.microsoft.com/office/powerpoint/2010/main" val="374264999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توضیح و تبیین یک پدیده واحد مستلزم داشتن نظرگاه های تکمیل کننده یکدیگر  است، مثال ساده برای درک این اصل، نقشه های جغرافیایی است، نشانه های مسطح مانند واقعیت نیستند اما بسیاری از مشکلات را در فهم فواصل و ابعاد مرتفع می نمایندو نقشه های کروی گر چه به واقعیت شبیه تر است اما نسبت به مساحت ها بر فواصل دقیق نیستند (عبائی کوبائی، ص 219) و این دو مکمل یکدیگر هستند.</a:t>
            </a:r>
            <a:endParaRPr lang="fa-IR"/>
          </a:p>
        </p:txBody>
      </p:sp>
      <p:sp>
        <p:nvSpPr>
          <p:cNvPr id="4" name="Flowchart: Alternate Process 3"/>
          <p:cNvSpPr/>
          <p:nvPr/>
        </p:nvSpPr>
        <p:spPr>
          <a:xfrm>
            <a:off x="838200" y="4336026"/>
            <a:ext cx="4247536" cy="1032387"/>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نظرگاه های تکمیل کننده یکدیگر</a:t>
            </a:r>
            <a:endParaRPr lang="fa-IR"/>
          </a:p>
        </p:txBody>
      </p:sp>
    </p:spTree>
    <p:extLst>
      <p:ext uri="{BB962C8B-B14F-4D97-AF65-F5344CB8AC3E}">
        <p14:creationId xmlns:p14="http://schemas.microsoft.com/office/powerpoint/2010/main" val="273104785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با پذیرش یکی، بهای آن را با محدودیت های دیگری می پردازیم. آقای کگارد بیان می دارد که هستی  خیلی پیچیده تر و متنوع تر از ان است که بتوان با یک سیستم نگری آن را توجیه کرد(گلشنی،  ص 141) و بر این است تعبیر چند هانی مکانیک کوانتومی ارائه شد. بر طبق آن جهان به هنگام یک اندازه گیری به تعدادی جهان متوازی و غیر مرتبط مشاهده </a:t>
            </a:r>
            <a:r>
              <a:rPr lang="fa-IR">
                <a:cs typeface="B Nazanin" panose="00000400000000000000" pitchFamily="2" charset="-78"/>
              </a:rPr>
              <a:t>می </a:t>
            </a:r>
            <a:r>
              <a:rPr lang="fa-IR" smtClean="0">
                <a:cs typeface="B Nazanin" panose="00000400000000000000" pitchFamily="2" charset="-78"/>
              </a:rPr>
              <a:t>شود که در هر یک از آنها،  یکی از نتایج ممکن است در موقع اندازه گیری بروز کند. آقای اورت در سال 1957 بیان داشت که تابع موج به هنگام اندازه گیری به مجموعه ای از جهان ها تجزیه می شود که هر یک از آنها یکی از نتایج آزمایش را دربردارند (گلشنی، ص 273)</a:t>
            </a:r>
          </a:p>
        </p:txBody>
      </p:sp>
      <p:sp>
        <p:nvSpPr>
          <p:cNvPr id="4" name="Flowchart: Alternate Process 3"/>
          <p:cNvSpPr/>
          <p:nvPr/>
        </p:nvSpPr>
        <p:spPr>
          <a:xfrm>
            <a:off x="1091821" y="4831308"/>
            <a:ext cx="4749421" cy="1050878"/>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تعدادی جهان متوازی و غیر مرتبط</a:t>
            </a:r>
            <a:endParaRPr lang="fa-IR"/>
          </a:p>
        </p:txBody>
      </p:sp>
    </p:spTree>
    <p:extLst>
      <p:ext uri="{BB962C8B-B14F-4D97-AF65-F5344CB8AC3E}">
        <p14:creationId xmlns:p14="http://schemas.microsoft.com/office/powerpoint/2010/main" val="213648172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در مجموع جدول شماره 1 تفاوت های این دو مکتب فکری را </a:t>
            </a:r>
            <a:r>
              <a:rPr lang="fa-IR" smtClean="0">
                <a:cs typeface="B Nazanin" panose="00000400000000000000" pitchFamily="2" charset="-78"/>
              </a:rPr>
              <a:t>بیان </a:t>
            </a:r>
            <a:r>
              <a:rPr lang="fa-IR">
                <a:cs typeface="B Nazanin" panose="00000400000000000000" pitchFamily="2" charset="-78"/>
              </a:rPr>
              <a:t>می کند. تاثیر فیزیک کوانتوم را بر تئوری های سازمان و مدیریت را می توان در </a:t>
            </a:r>
            <a:r>
              <a:rPr lang="fa-IR" b="1">
                <a:solidFill>
                  <a:srgbClr val="FF0000"/>
                </a:solidFill>
                <a:cs typeface="B Nazanin" panose="00000400000000000000" pitchFamily="2" charset="-78"/>
              </a:rPr>
              <a:t>سه حوزه </a:t>
            </a:r>
            <a:r>
              <a:rPr lang="fa-IR">
                <a:cs typeface="B Nazanin" panose="00000400000000000000" pitchFamily="2" charset="-78"/>
              </a:rPr>
              <a:t>بررسی کرد این سه حوزه عبارتند از: </a:t>
            </a:r>
          </a:p>
          <a:p>
            <a:pPr algn="just"/>
            <a:r>
              <a:rPr lang="fa-IR">
                <a:cs typeface="B Nazanin" panose="00000400000000000000" pitchFamily="2" charset="-78"/>
              </a:rPr>
              <a:t>1- علوم رفتاری،</a:t>
            </a:r>
          </a:p>
          <a:p>
            <a:pPr algn="just"/>
            <a:r>
              <a:rPr lang="fa-IR">
                <a:cs typeface="B Nazanin" panose="00000400000000000000" pitchFamily="2" charset="-78"/>
              </a:rPr>
              <a:t>2- فرایند مدیریت،</a:t>
            </a:r>
          </a:p>
          <a:p>
            <a:pPr algn="just"/>
            <a:r>
              <a:rPr lang="fa-IR">
                <a:cs typeface="B Nazanin" panose="00000400000000000000" pitchFamily="2" charset="-78"/>
              </a:rPr>
              <a:t> 3- متدلوژی تحقیق</a:t>
            </a:r>
          </a:p>
          <a:p>
            <a:endParaRPr lang="fa-IR"/>
          </a:p>
        </p:txBody>
      </p:sp>
    </p:spTree>
    <p:extLst>
      <p:ext uri="{BB962C8B-B14F-4D97-AF65-F5344CB8AC3E}">
        <p14:creationId xmlns:p14="http://schemas.microsoft.com/office/powerpoint/2010/main" val="104703756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pic>
        <p:nvPicPr>
          <p:cNvPr id="4" name="Content Placeholder 3"/>
          <p:cNvPicPr>
            <a:picLocks noGrp="1" noChangeAspect="1"/>
          </p:cNvPicPr>
          <p:nvPr>
            <p:ph idx="1"/>
          </p:nvPr>
        </p:nvPicPr>
        <p:blipFill>
          <a:blip r:embed="rId2"/>
          <a:stretch>
            <a:fillRect/>
          </a:stretch>
        </p:blipFill>
        <p:spPr>
          <a:xfrm>
            <a:off x="2006221" y="530436"/>
            <a:ext cx="8693624" cy="5701118"/>
          </a:xfrm>
          <a:prstGeom prst="rect">
            <a:avLst/>
          </a:prstGeom>
        </p:spPr>
      </p:pic>
    </p:spTree>
    <p:extLst>
      <p:ext uri="{BB962C8B-B14F-4D97-AF65-F5344CB8AC3E}">
        <p14:creationId xmlns:p14="http://schemas.microsoft.com/office/powerpoint/2010/main" val="342841296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smtClean="0">
                <a:solidFill>
                  <a:srgbClr val="FF0000"/>
                </a:solidFill>
                <a:cs typeface="B Nazanin" panose="00000400000000000000" pitchFamily="2" charset="-78"/>
              </a:rPr>
              <a:t>علوم رفتاری</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تئوری کوانتوم در بسیاری موارد از رفتار انسانی هم صادق است. اکثر دانشمندان علوم رفتاری هدف از رفتار سازمانی را درک، توصیف و پیش بینی رفتار انسان در سازمان بین داشته اند در حالی که خود تصدیق کرده اند که پیش بینی رفتار انسان امری بسیار مشکل بوده و نمی توان آن را با قطعیت پیش بینی کرد(لوتانز، 1372، ص 45). </a:t>
            </a:r>
            <a:endParaRPr lang="fa-IR">
              <a:cs typeface="B Nazanin" panose="00000400000000000000" pitchFamily="2" charset="-78"/>
            </a:endParaRPr>
          </a:p>
        </p:txBody>
      </p:sp>
      <p:sp>
        <p:nvSpPr>
          <p:cNvPr id="4" name="Flowchart: Connector 3"/>
          <p:cNvSpPr/>
          <p:nvPr/>
        </p:nvSpPr>
        <p:spPr>
          <a:xfrm>
            <a:off x="2079523" y="4129548"/>
            <a:ext cx="1902542" cy="1519084"/>
          </a:xfrm>
          <a:prstGeom prst="flowChartConnector">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پیش بینی</a:t>
            </a:r>
            <a:endParaRPr lang="fa-IR"/>
          </a:p>
        </p:txBody>
      </p:sp>
      <p:sp>
        <p:nvSpPr>
          <p:cNvPr id="5" name="Flowchart: Connector 4"/>
          <p:cNvSpPr/>
          <p:nvPr/>
        </p:nvSpPr>
        <p:spPr>
          <a:xfrm>
            <a:off x="8096864" y="4232787"/>
            <a:ext cx="2050025" cy="1415845"/>
          </a:xfrm>
          <a:prstGeom prst="flowChartConnector">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رفتار انسانی</a:t>
            </a:r>
            <a:endParaRPr lang="fa-IR"/>
          </a:p>
        </p:txBody>
      </p:sp>
    </p:spTree>
    <p:extLst>
      <p:ext uri="{BB962C8B-B14F-4D97-AF65-F5344CB8AC3E}">
        <p14:creationId xmlns:p14="http://schemas.microsoft.com/office/powerpoint/2010/main" val="11257610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b="1" smtClean="0">
                <a:solidFill>
                  <a:srgbClr val="FF0000"/>
                </a:solidFill>
                <a:cs typeface="B Nazanin" panose="00000400000000000000" pitchFamily="2" charset="-78"/>
              </a:rPr>
              <a:t>واژه های کلیدی:</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فیزیک نیوتنی، مکانیک کوانتوم، پارادایم آشوب، خرد گرایی، رئالیسم، کل گرایی، ایده آلیسم، سنخیت علت و معلول- علیت غیر موضعی</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3798785" y="3197968"/>
            <a:ext cx="4651418" cy="1993465"/>
          </a:xfrm>
          <a:prstGeom prst="rect">
            <a:avLst/>
          </a:prstGeom>
        </p:spPr>
      </p:pic>
    </p:spTree>
    <p:extLst>
      <p:ext uri="{BB962C8B-B14F-4D97-AF65-F5344CB8AC3E}">
        <p14:creationId xmlns:p14="http://schemas.microsoft.com/office/powerpoint/2010/main" val="347157224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سراسر این پیش بینی با حدس و گمان و احتمال همراه است و حتی بزرگترین روانشناسان و پیشرفته ترین ابزارها(مانند آزمون های پیشرفته شخصیت) نمی توانند رفتار انسان را در موقعیت های آتی پیش بینی کنند(عدم قطعیت). ظهور رفتاری خاص در انسان را نمی توان در قانون ساده علت و معلول جای داد بلکه ظهور یک رفتار خاص می تواند دلایل چندگانه ای داشته باشد که دقیقا در همان لحظه نتوان ان را تشریح کرد. </a:t>
            </a:r>
          </a:p>
          <a:p>
            <a:pPr algn="just"/>
            <a:endParaRPr lang="fa-IR">
              <a:cs typeface="B Nazanin" panose="00000400000000000000" pitchFamily="2" charset="-78"/>
            </a:endParaRPr>
          </a:p>
        </p:txBody>
      </p:sp>
      <p:sp>
        <p:nvSpPr>
          <p:cNvPr id="4" name="Flowchart: Alternate Process 3"/>
          <p:cNvSpPr/>
          <p:nvPr/>
        </p:nvSpPr>
        <p:spPr>
          <a:xfrm>
            <a:off x="838200" y="4543604"/>
            <a:ext cx="2988860" cy="873457"/>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حدس و گمان و احتمال</a:t>
            </a:r>
            <a:endParaRPr lang="fa-IR"/>
          </a:p>
        </p:txBody>
      </p:sp>
      <p:sp>
        <p:nvSpPr>
          <p:cNvPr id="5" name="Flowchart: Alternate Process 4"/>
          <p:cNvSpPr/>
          <p:nvPr/>
        </p:nvSpPr>
        <p:spPr>
          <a:xfrm>
            <a:off x="6430297" y="4543603"/>
            <a:ext cx="3701845" cy="873457"/>
          </a:xfrm>
          <a:prstGeom prst="flowChartAlternate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قانون ساده علت و معلول</a:t>
            </a:r>
            <a:endParaRPr lang="fa-IR"/>
          </a:p>
        </p:txBody>
      </p:sp>
    </p:spTree>
    <p:extLst>
      <p:ext uri="{BB962C8B-B14F-4D97-AF65-F5344CB8AC3E}">
        <p14:creationId xmlns:p14="http://schemas.microsoft.com/office/powerpoint/2010/main" val="182982042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838200" y="1839272"/>
            <a:ext cx="10515600" cy="4351338"/>
          </a:xfrm>
        </p:spPr>
        <p:txBody>
          <a:bodyPr>
            <a:normAutofit/>
          </a:bodyPr>
          <a:lstStyle/>
          <a:p>
            <a:pPr algn="just"/>
            <a:r>
              <a:rPr lang="fa-IR">
                <a:cs typeface="B Nazanin" panose="00000400000000000000" pitchFamily="2" charset="-78"/>
              </a:rPr>
              <a:t>رفتار می تواند در دوران کودکی یا حتی قبل از دوران تولد داشته باشد و گاهی عوامل اتفاقی محیط بر رفتار تاثیرات بسیاری خواهد گذاشت به همین دلیل نمی توان یک رابطه خطی علت و معلولی برای رفتار در نظر گرفت (علیت غیر موضعی)، روان شناسان رفتار انسان را یک کل پیچیده می  دانند که با خرد شدن آن در قالب های مختلف (یادگیری، شخصیت، انگیزش و ...) کلیت آن از دست می رود(کل گرایی)، همچنین بررسی رفتار، آن را از حالت طبیعی خارج نموده و ممکن است آن را تغییر دهد. (مشاهده مشارکتی)، </a:t>
            </a:r>
          </a:p>
        </p:txBody>
      </p:sp>
      <p:sp>
        <p:nvSpPr>
          <p:cNvPr id="4" name="Flowchart: Alternate Process 3"/>
          <p:cNvSpPr/>
          <p:nvPr/>
        </p:nvSpPr>
        <p:spPr>
          <a:xfrm>
            <a:off x="838200" y="4513006"/>
            <a:ext cx="3274142" cy="1120878"/>
          </a:xfrm>
          <a:prstGeom prst="flowChartAlternate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رابطه خطی علت و معلولی</a:t>
            </a:r>
            <a:endParaRPr lang="fa-IR"/>
          </a:p>
        </p:txBody>
      </p:sp>
    </p:spTree>
    <p:extLst>
      <p:ext uri="{BB962C8B-B14F-4D97-AF65-F5344CB8AC3E}">
        <p14:creationId xmlns:p14="http://schemas.microsoft.com/office/powerpoint/2010/main" val="365497618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از طرف دیگر بروز یک رفتار خاصی برای افراد مختلف تفاسیر متفاوتی </a:t>
            </a:r>
            <a:r>
              <a:rPr lang="fa-IR" smtClean="0">
                <a:cs typeface="B Nazanin" panose="00000400000000000000" pitchFamily="2" charset="-78"/>
              </a:rPr>
              <a:t>را </a:t>
            </a:r>
            <a:r>
              <a:rPr lang="fa-IR">
                <a:cs typeface="B Nazanin" panose="00000400000000000000" pitchFamily="2" charset="-78"/>
              </a:rPr>
              <a:t>در برخواهد داشت و نقش مشاهده کننده در تغییر رفتار مشهود می باشد(ایده آلیسم)</a:t>
            </a:r>
          </a:p>
          <a:p>
            <a:pPr algn="just"/>
            <a:r>
              <a:rPr lang="fa-IR">
                <a:cs typeface="B Nazanin" panose="00000400000000000000" pitchFamily="2" charset="-78"/>
              </a:rPr>
              <a:t>حال به چند نمونه از تغییر نگرش ما نسبت به تئوری های رفتاری با توجه به مباین کوانتوم توجه کنید</a:t>
            </a:r>
          </a:p>
          <a:p>
            <a:pPr algn="just"/>
            <a:endParaRPr lang="fa-IR">
              <a:cs typeface="B Nazanin" panose="00000400000000000000" pitchFamily="2" charset="-78"/>
            </a:endParaRPr>
          </a:p>
        </p:txBody>
      </p:sp>
    </p:spTree>
    <p:extLst>
      <p:ext uri="{BB962C8B-B14F-4D97-AF65-F5344CB8AC3E}">
        <p14:creationId xmlns:p14="http://schemas.microsoft.com/office/powerpoint/2010/main" val="141567004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smtClean="0">
                <a:solidFill>
                  <a:srgbClr val="FF0000"/>
                </a:solidFill>
                <a:cs typeface="B Nazanin" panose="00000400000000000000" pitchFamily="2" charset="-78"/>
              </a:rPr>
              <a:t>1- ارزیابی عملکرد</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ارزیابی عملکرد یکی از مباحث مهم مدیریت محسوب می شود و زمانی که مبنای ارتقاء یا تعیین حقوق و دستمزد قرار گیرد یکی ابزار مهم و قدرتمند انگیزش کارکنان به حساب می آید هدف از ارزیابی عملکرد ایجاد یک معیار ارزیابی عینی برای نشان دادن معایب و محاسن و اصلاح معایب می باشد. </a:t>
            </a:r>
          </a:p>
        </p:txBody>
      </p:sp>
      <p:sp>
        <p:nvSpPr>
          <p:cNvPr id="4" name="Flowchart: Alternate Process 3"/>
          <p:cNvSpPr/>
          <p:nvPr/>
        </p:nvSpPr>
        <p:spPr>
          <a:xfrm>
            <a:off x="1253613" y="4454013"/>
            <a:ext cx="3805084" cy="840658"/>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 ارتقاء یا تعیین حقوق و دستمزد </a:t>
            </a:r>
            <a:endParaRPr lang="fa-IR"/>
          </a:p>
        </p:txBody>
      </p:sp>
      <p:sp>
        <p:nvSpPr>
          <p:cNvPr id="5" name="Flowchart: Alternate Process 4"/>
          <p:cNvSpPr/>
          <p:nvPr/>
        </p:nvSpPr>
        <p:spPr>
          <a:xfrm>
            <a:off x="6518787" y="4262284"/>
            <a:ext cx="3436374" cy="1386348"/>
          </a:xfrm>
          <a:prstGeom prst="flowChartAlternate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معیار ارزیابی عینی</a:t>
            </a:r>
            <a:endParaRPr lang="fa-IR"/>
          </a:p>
        </p:txBody>
      </p:sp>
    </p:spTree>
    <p:extLst>
      <p:ext uri="{BB962C8B-B14F-4D97-AF65-F5344CB8AC3E}">
        <p14:creationId xmlns:p14="http://schemas.microsoft.com/office/powerpoint/2010/main" val="127180618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اما با استفاده از تئوری کوانتوم ما به ارزیابی عملکرد به شیوه ای دیگر می نگریم. بر این اساس عملکرد را نمی توان در داخل سوالات و نمره جای داد چون ارزیابی عملکرد کلی </a:t>
            </a:r>
            <a:r>
              <a:rPr lang="fa-IR" smtClean="0">
                <a:cs typeface="B Nazanin" panose="00000400000000000000" pitchFamily="2" charset="-78"/>
              </a:rPr>
              <a:t>است که </a:t>
            </a:r>
            <a:r>
              <a:rPr lang="fa-IR">
                <a:cs typeface="B Nazanin" panose="00000400000000000000" pitchFamily="2" charset="-78"/>
              </a:rPr>
              <a:t>با خرد کردن آن در داخل سوالات کلیت آن از بین خواهد رفت و مجموع سوالات نمی تواند عملکرد را ارزیابی نماید(کل گرایی)، اندازه گیری عملکرد یک حالت نسبی دارد و </a:t>
            </a:r>
            <a:r>
              <a:rPr lang="fa-IR" smtClean="0">
                <a:cs typeface="B Nazanin" panose="00000400000000000000" pitchFamily="2" charset="-78"/>
              </a:rPr>
              <a:t>قضاوت </a:t>
            </a:r>
            <a:r>
              <a:rPr lang="fa-IR">
                <a:cs typeface="B Nazanin" panose="00000400000000000000" pitchFamily="2" charset="-78"/>
              </a:rPr>
              <a:t>مفسر خوب یا بد بر ارزیابی تاثیر خواهد گذاشت. </a:t>
            </a:r>
          </a:p>
          <a:p>
            <a:pPr algn="just"/>
            <a:endParaRPr lang="fa-IR">
              <a:cs typeface="B Nazanin" panose="00000400000000000000" pitchFamily="2" charset="-78"/>
            </a:endParaRPr>
          </a:p>
        </p:txBody>
      </p:sp>
      <p:sp>
        <p:nvSpPr>
          <p:cNvPr id="4" name="Flowchart: Alternate Process 3"/>
          <p:cNvSpPr/>
          <p:nvPr/>
        </p:nvSpPr>
        <p:spPr>
          <a:xfrm>
            <a:off x="838200" y="4218039"/>
            <a:ext cx="2433484" cy="1076633"/>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ارزیابی عملکرد</a:t>
            </a:r>
            <a:endParaRPr lang="fa-IR"/>
          </a:p>
        </p:txBody>
      </p:sp>
    </p:spTree>
    <p:extLst>
      <p:ext uri="{BB962C8B-B14F-4D97-AF65-F5344CB8AC3E}">
        <p14:creationId xmlns:p14="http://schemas.microsoft.com/office/powerpoint/2010/main" val="101197039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اگر دو نفر در یک زمان فردی را مورد ارزیابی قرار دهند احتمال آن بسیار کم است که هر دو به یک میزان به آن فرد نمره دهد و مطمئا ارزیابی آنها با توجه به ارزش ها و نگرش هایشان متفاوت خواهد بود (تبانی مشارکتی) </a:t>
            </a:r>
          </a:p>
        </p:txBody>
      </p:sp>
    </p:spTree>
    <p:extLst>
      <p:ext uri="{BB962C8B-B14F-4D97-AF65-F5344CB8AC3E}">
        <p14:creationId xmlns:p14="http://schemas.microsoft.com/office/powerpoint/2010/main" val="117142868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همچنین هر کوششی در اندازه گیری عملکرد، خود عملکرد را هم تغییر خواهد داد. در این رابطه برخی از نویسندگان عقیده دارند ارزیابی عملکرد نباید در یک زمان به خصوص گیرد . چون رفتار افراد نسبت به ارزیابی تغییر خواهد کرد. یعنی اندازه گیری عملکرد، خود عملکرد را هم تغییر می دهد(تناقض اندازه گیری) به علاوه یکی از هدف های ما از ارزیابی عملکرد تعیین دلایل یا علت خوب یا بد عمل کردن کارکنان است، غافل از این که دلایل عملکرد کارکنان به طور گسترده ای بستگی به </a:t>
            </a:r>
            <a:r>
              <a:rPr lang="fa-IR">
                <a:solidFill>
                  <a:srgbClr val="FF0000"/>
                </a:solidFill>
                <a:cs typeface="B Nazanin" panose="00000400000000000000" pitchFamily="2" charset="-78"/>
              </a:rPr>
              <a:t>دنیاهای شخصی، اجتماعی، فرهنگی تخصصی </a:t>
            </a:r>
            <a:r>
              <a:rPr lang="fa-IR">
                <a:cs typeface="B Nazanin" panose="00000400000000000000" pitchFamily="2" charset="-78"/>
              </a:rPr>
              <a:t>و .. دارد. </a:t>
            </a:r>
          </a:p>
          <a:p>
            <a:pPr algn="just"/>
            <a:endParaRPr lang="fa-IR">
              <a:cs typeface="B Nazanin" panose="00000400000000000000" pitchFamily="2" charset="-78"/>
            </a:endParaRPr>
          </a:p>
        </p:txBody>
      </p:sp>
    </p:spTree>
    <p:extLst>
      <p:ext uri="{BB962C8B-B14F-4D97-AF65-F5344CB8AC3E}">
        <p14:creationId xmlns:p14="http://schemas.microsoft.com/office/powerpoint/2010/main" val="121452505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حال این سوال مطرح می شود که ارزیابی عملکرد کدام یک از این ابعاد را می خواهد ارزیابی کند. </a:t>
            </a:r>
            <a:r>
              <a:rPr lang="fa-IR" smtClean="0">
                <a:cs typeface="B Nazanin" panose="00000400000000000000" pitchFamily="2" charset="-78"/>
              </a:rPr>
              <a:t>مطئمنا  </a:t>
            </a:r>
            <a:r>
              <a:rPr lang="fa-IR">
                <a:cs typeface="B Nazanin" panose="00000400000000000000" pitchFamily="2" charset="-78"/>
              </a:rPr>
              <a:t>ارزیابی از هر زاویه ای نتایج مخصوص به خود را خواهند داشت. بالای عملکرد پایین یک فرد می تواند بسیار متنوع و گسترده باشد نظیر عدم رضایت شغلی سوء مدیریت، پایین بودن </a:t>
            </a:r>
            <a:r>
              <a:rPr lang="fa-IR" smtClean="0">
                <a:cs typeface="B Nazanin" panose="00000400000000000000" pitchFamily="2" charset="-78"/>
              </a:rPr>
              <a:t>حقوق، </a:t>
            </a:r>
            <a:r>
              <a:rPr lang="fa-IR">
                <a:cs typeface="B Nazanin" panose="00000400000000000000" pitchFamily="2" charset="-78"/>
              </a:rPr>
              <a:t>مشکلات خانوادگی مشکلات اجتماعی و ...که می توان معیارهای بسیاری به این فهرست اضافه نمود(تعبیر چند جهانی و مکملیت)، از طرف دیگر افت یا بهبود عملکرد تنها یک علت ندارد که در یک زمان به خصوص بر عملکرد تاثیر بگذارد بلکه می توان ریشه های چندگاه ای داشته باشد که علت ان فقط در سازمان و در زمان حال رخ نداده است(علیت غیر موضعی).</a:t>
            </a:r>
          </a:p>
        </p:txBody>
      </p:sp>
    </p:spTree>
    <p:extLst>
      <p:ext uri="{BB962C8B-B14F-4D97-AF65-F5344CB8AC3E}">
        <p14:creationId xmlns:p14="http://schemas.microsoft.com/office/powerpoint/2010/main" val="425436676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smtClean="0">
                <a:solidFill>
                  <a:srgbClr val="FF0000"/>
                </a:solidFill>
                <a:cs typeface="B Nazanin" panose="00000400000000000000" pitchFamily="2" charset="-78"/>
              </a:rPr>
              <a:t>2- انگیزش</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اگر نگاهی تاریخی به تئوری های انگیزشی داشته باشیم می بینیم به خاطر پیچیدگی بر عدم توانایی در ارائه یک راه حل قطعی برای ایجاد انگیزه در انسان است که تئوری های انگیزش از نظریه های محتوایی به سمت نظریه های فرایندی حرکت کرده اند. نظریه های محتوایی می کوشند تا عواملی که افراد را به کار بر می انگیزد، دقیقا  مشخص سازند که نوعی ساده سازی و ارائه راه حل زودرس را در نظر دارند ولی تئوری فرایندی با توجه به پیچیدگی انگیزش، بیشتر بر جریان و فرایند انگیزش تاکید دارد. </a:t>
            </a:r>
            <a:endParaRPr lang="fa-IR">
              <a:cs typeface="B Nazanin" panose="00000400000000000000" pitchFamily="2" charset="-78"/>
            </a:endParaRPr>
          </a:p>
        </p:txBody>
      </p:sp>
      <p:sp>
        <p:nvSpPr>
          <p:cNvPr id="4" name="Flowchart: Alternate Process 3"/>
          <p:cNvSpPr/>
          <p:nvPr/>
        </p:nvSpPr>
        <p:spPr>
          <a:xfrm>
            <a:off x="838200" y="4498258"/>
            <a:ext cx="2831690" cy="1017639"/>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تئوری فرایندی</a:t>
            </a:r>
            <a:endParaRPr lang="fa-IR"/>
          </a:p>
        </p:txBody>
      </p:sp>
    </p:spTree>
    <p:extLst>
      <p:ext uri="{BB962C8B-B14F-4D97-AF65-F5344CB8AC3E}">
        <p14:creationId xmlns:p14="http://schemas.microsoft.com/office/powerpoint/2010/main" val="105806745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lvl="0" algn="just"/>
            <a:r>
              <a:rPr lang="fa-IR">
                <a:solidFill>
                  <a:prstClr val="black"/>
                </a:solidFill>
                <a:cs typeface="B Nazanin" panose="00000400000000000000" pitchFamily="2" charset="-78"/>
              </a:rPr>
              <a:t>مثلا تئوری انتظار آقای روم یکی از مهم ترین تئوری های فرایندی است که با مبانی فیزیک کوانتوم ارتباط بسیاری دارد. ابتدا اینکه تئوری انتظار منکر رئالیسم نیوتنی است و بیشتر صورت ذهنی درک انگیزه را در نظر دارد (ایده آلیسم) یعنی « ادراک شخص از اولویت ها ضربدر انتظار وقوع نتیجه، و بر این اساس انگیزه هر شخص بستگی به ادراک و تصور او از اولویت  ها و جذابیت اهداف دارد. لذا این تئوری داشتن یک دیدگاه جمعی در مورد انگیزه را  رد می کند(</a:t>
            </a:r>
            <a:r>
              <a:rPr lang="en-US">
                <a:solidFill>
                  <a:prstClr val="black"/>
                </a:solidFill>
                <a:cs typeface="B Nazanin" panose="00000400000000000000" pitchFamily="2" charset="-78"/>
              </a:rPr>
              <a:t>Hasard, 1994:86</a:t>
            </a:r>
            <a:r>
              <a:rPr lang="fa-IR">
                <a:solidFill>
                  <a:prstClr val="black"/>
                </a:solidFill>
                <a:cs typeface="B Nazanin" panose="00000400000000000000" pitchFamily="2" charset="-78"/>
              </a:rPr>
              <a:t>)</a:t>
            </a:r>
          </a:p>
          <a:p>
            <a:endParaRPr lang="fa-IR"/>
          </a:p>
        </p:txBody>
      </p:sp>
      <p:sp>
        <p:nvSpPr>
          <p:cNvPr id="4" name="Flowchart: Process 3"/>
          <p:cNvSpPr/>
          <p:nvPr/>
        </p:nvSpPr>
        <p:spPr>
          <a:xfrm>
            <a:off x="838200" y="4380271"/>
            <a:ext cx="3052916" cy="1002890"/>
          </a:xfrm>
          <a:prstGeom prst="flowChart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رئالیسم نیوتنی</a:t>
            </a:r>
            <a:endParaRPr lang="fa-IR"/>
          </a:p>
        </p:txBody>
      </p:sp>
    </p:spTree>
    <p:extLst>
      <p:ext uri="{BB962C8B-B14F-4D97-AF65-F5344CB8AC3E}">
        <p14:creationId xmlns:p14="http://schemas.microsoft.com/office/powerpoint/2010/main" val="36722136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smtClean="0">
                <a:solidFill>
                  <a:srgbClr val="FF0000"/>
                </a:solidFill>
                <a:cs typeface="B Nazanin" panose="00000400000000000000" pitchFamily="2" charset="-78"/>
              </a:rPr>
              <a:t>مقدمه</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وقتی به علوم انسانی، علوم طبیعی و فلسفه، به دقت بنگریم. یک تعامل و تاثیر و تاثر بین انها خواهیم یافت. گاهی یک رویکرد فلسفی تاثیر بسزایی در علوم مختلف داشته و بالعکس. در قرن نوزدهم اساس تفکرات دانشمندان ناشی از نگرش اثباتی (پوزیتیویستی) به علم بود که ارتباط تنگاتنگی با نظریه فیزیک نیوتنی داشت. اما با شروع قرن جدید فیزیک دانان به این نتیجه رسیدند که فیزیک نیوتنی در جهان بی نهایت کوچک صادق نیست. </a:t>
            </a:r>
            <a:endParaRPr lang="fa-IR">
              <a:cs typeface="B Nazanin" panose="00000400000000000000" pitchFamily="2" charset="-78"/>
            </a:endParaRPr>
          </a:p>
        </p:txBody>
      </p:sp>
      <p:sp>
        <p:nvSpPr>
          <p:cNvPr id="4" name="Flowchart: Alternate Process 3"/>
          <p:cNvSpPr/>
          <p:nvPr/>
        </p:nvSpPr>
        <p:spPr>
          <a:xfrm>
            <a:off x="838200" y="4409768"/>
            <a:ext cx="3569110" cy="1061884"/>
          </a:xfrm>
          <a:prstGeom prst="flowChartAlternate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نظریه فیزیک نیوتنی</a:t>
            </a:r>
            <a:endParaRPr lang="fa-IR"/>
          </a:p>
        </p:txBody>
      </p:sp>
    </p:spTree>
    <p:extLst>
      <p:ext uri="{BB962C8B-B14F-4D97-AF65-F5344CB8AC3E}">
        <p14:creationId xmlns:p14="http://schemas.microsoft.com/office/powerpoint/2010/main" val="278282303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تئوری های محتوایی به دنبال کشف یک رابطه علی بین عوامل انگیزش در انسان بودن در صورتی که وقتی انگیزش به دنیاهای شخصی افراد وابسته باشد(تعبیر چند جهانی و علیت غیر موضعی)  دیگر علی دیدن آن بی مفهوم است(</a:t>
            </a:r>
            <a:r>
              <a:rPr lang="en-US" smtClean="0">
                <a:cs typeface="B Nazanin" panose="00000400000000000000" pitchFamily="2" charset="-78"/>
              </a:rPr>
              <a:t>Hassard and Parket, 1994: 91-93</a:t>
            </a:r>
            <a:r>
              <a:rPr lang="fa-IR" smtClean="0">
                <a:cs typeface="B Nazanin" panose="00000400000000000000" pitchFamily="2" charset="-78"/>
              </a:rPr>
              <a:t>)</a:t>
            </a:r>
            <a:endParaRPr lang="fa-IR">
              <a:cs typeface="B Nazanin" panose="00000400000000000000" pitchFamily="2" charset="-78"/>
            </a:endParaRPr>
          </a:p>
        </p:txBody>
      </p:sp>
    </p:spTree>
    <p:extLst>
      <p:ext uri="{BB962C8B-B14F-4D97-AF65-F5344CB8AC3E}">
        <p14:creationId xmlns:p14="http://schemas.microsoft.com/office/powerpoint/2010/main" val="326075598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smtClean="0">
                <a:solidFill>
                  <a:srgbClr val="FF0000"/>
                </a:solidFill>
                <a:cs typeface="B Nazanin" panose="00000400000000000000" pitchFamily="2" charset="-78"/>
              </a:rPr>
              <a:t>فرایند مدیریت</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همان طور که قبلا گفته شد اساس فیزیک نیوتنی بر مبنای نظم بنا شده بود و کلاسیک ها، نئوکلاسیک ها و قسمتی از تئوری سیستم بر مبنای این نظم شکل گرفته است مثلا سلسله مراتب، نظم و </a:t>
            </a:r>
            <a:r>
              <a:rPr lang="fa-IR" smtClean="0">
                <a:cs typeface="B Nazanin" panose="00000400000000000000" pitchFamily="2" charset="-78"/>
              </a:rPr>
              <a:t>انضباط، </a:t>
            </a:r>
            <a:r>
              <a:rPr lang="fa-IR" smtClean="0">
                <a:cs typeface="B Nazanin" panose="00000400000000000000" pitchFamily="2" charset="-78"/>
              </a:rPr>
              <a:t>شرح شغل، شرایط احراز شغل، حیطه نظارت، وضوح هدف، تبیین ساختار رسمی و ...همگی ناشی از رویکرد نیوتنی به سازمان و مدیریت بود. اما ورود نظریه کوانتوم باعث تغییر در نحوه نگرش، ابزارها و اصول مدیریت گردیده است. </a:t>
            </a:r>
            <a:endParaRPr lang="fa-IR">
              <a:cs typeface="B Nazanin" panose="00000400000000000000" pitchFamily="2" charset="-78"/>
            </a:endParaRPr>
          </a:p>
        </p:txBody>
      </p:sp>
    </p:spTree>
    <p:extLst>
      <p:ext uri="{BB962C8B-B14F-4D97-AF65-F5344CB8AC3E}">
        <p14:creationId xmlns:p14="http://schemas.microsoft.com/office/powerpoint/2010/main" val="347506480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تصمیم گیری با توجه به رویکرد نیوتنی دارای گام های مجزا و پی در پی  بود که در سراسر آن نظم خاصی حکمفرما بود. تصمیم گیری از مشکل یابی شروع و به اجزای ارزیابی ختم می شد. اما با توجه به عدم قطعیت سیستم های غیر خطی و پیچیده و آشوبی دیده پدیده ها، نگرش به تصمیم گیری هم دستخوش تغییر </a:t>
            </a:r>
            <a:r>
              <a:rPr lang="fa-IR" smtClean="0">
                <a:cs typeface="B Nazanin" panose="00000400000000000000" pitchFamily="2" charset="-78"/>
              </a:rPr>
              <a:t>شده </a:t>
            </a:r>
            <a:r>
              <a:rPr lang="fa-IR" smtClean="0">
                <a:cs typeface="B Nazanin" panose="00000400000000000000" pitchFamily="2" charset="-78"/>
              </a:rPr>
              <a:t>است. تصمیم گیری دیگر یک فرایند پی در پی و منظم نمی باشد بلکه تصمیمات بر پایه فرصت هایی گذاشته می شود که به صورت مجموعه ای از مسائل و راه حل های در هم ریخته هستند و ارائه مدل آشفته را می توان ناشی از همین تغییر پارادایم ارزیابی نمود. </a:t>
            </a:r>
            <a:endParaRPr lang="fa-IR">
              <a:cs typeface="B Nazanin" panose="00000400000000000000" pitchFamily="2" charset="-78"/>
            </a:endParaRPr>
          </a:p>
        </p:txBody>
      </p:sp>
    </p:spTree>
    <p:extLst>
      <p:ext uri="{BB962C8B-B14F-4D97-AF65-F5344CB8AC3E}">
        <p14:creationId xmlns:p14="http://schemas.microsoft.com/office/powerpoint/2010/main" val="142462326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رویکردهای قدیمی تصمیم گیری بر مبنای پیش بینی محیط بنا شده بود و تصور می شد که در دنیای جدید، اطلاعات بتواند از عدم قطعیت محیطی بکاهد ولی می بینیم که این اتفاق نیفتاد و </a:t>
            </a:r>
            <a:r>
              <a:rPr lang="fa-IR" smtClean="0">
                <a:cs typeface="B Nazanin" panose="00000400000000000000" pitchFamily="2" charset="-78"/>
              </a:rPr>
              <a:t>اطلاعات </a:t>
            </a:r>
            <a:r>
              <a:rPr lang="fa-IR" smtClean="0">
                <a:cs typeface="B Nazanin" panose="00000400000000000000" pitchFamily="2" charset="-78"/>
              </a:rPr>
              <a:t>بیشتر باعث عدم قطعیت بیشتر شد(گلات، 1376، ص 36) و تعیین پیامدهای هر گزینه در محیط جدید و همچنین ارزیابی انتخاب ها بسیار مشکل تر شد. پس تصور می شود با رویکرد کوانتمی تصمیم گیری ها بیشتر حالت شهودی و اشراقی پیدا کنند تا منطقی و عقلایی. </a:t>
            </a:r>
            <a:endParaRPr lang="fa-IR">
              <a:cs typeface="B Nazanin" panose="00000400000000000000" pitchFamily="2" charset="-78"/>
            </a:endParaRPr>
          </a:p>
        </p:txBody>
      </p:sp>
      <p:sp>
        <p:nvSpPr>
          <p:cNvPr id="4" name="Flowchart: Alternate Process 3"/>
          <p:cNvSpPr/>
          <p:nvPr/>
        </p:nvSpPr>
        <p:spPr>
          <a:xfrm>
            <a:off x="693174" y="4336026"/>
            <a:ext cx="4203291" cy="1135626"/>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عدم قطعیت محیطی</a:t>
            </a:r>
            <a:endParaRPr lang="fa-IR"/>
          </a:p>
        </p:txBody>
      </p:sp>
    </p:spTree>
    <p:extLst>
      <p:ext uri="{BB962C8B-B14F-4D97-AF65-F5344CB8AC3E}">
        <p14:creationId xmlns:p14="http://schemas.microsoft.com/office/powerpoint/2010/main" val="238161077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144296" y="1076632"/>
            <a:ext cx="6914535" cy="4351338"/>
          </a:xfrm>
        </p:spPr>
        <p:txBody>
          <a:bodyPr/>
          <a:lstStyle/>
          <a:p>
            <a:pPr algn="just"/>
            <a:r>
              <a:rPr lang="fa-IR" smtClean="0">
                <a:cs typeface="B Nazanin" panose="00000400000000000000" pitchFamily="2" charset="-78"/>
              </a:rPr>
              <a:t>یکی از نتایج رویکرد کوانتومی افزایش ابهام می باشد. آقایان مارچ و سایمون این ابهامات را به ابهام در هدف، ابهام در قدرت، ابهام در تجربه و ابهام در موفقیت تفسیم بندی کرده اند و عقیده دارند در این دنیای پر از ابهام  و پیچیدگی، سبک های جدید رهبری مطرح می شود که می توان از </a:t>
            </a:r>
            <a:r>
              <a:rPr lang="fa-IR" smtClean="0">
                <a:cs typeface="B Nazanin" panose="00000400000000000000" pitchFamily="2" charset="-78"/>
              </a:rPr>
              <a:t>رهبری مرموزانه </a:t>
            </a:r>
            <a:r>
              <a:rPr lang="fa-IR" smtClean="0">
                <a:cs typeface="B Nazanin" panose="00000400000000000000" pitchFamily="2" charset="-78"/>
              </a:rPr>
              <a:t>با رهبری دور از انتظار (گاهی کارهای دور از انتظار نتایج جالبی خواهد داشت) نام برد (َفریتز و اوت، 1379، ص 138)</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97192" y="1076631"/>
            <a:ext cx="3156759" cy="3628103"/>
          </a:xfrm>
          <a:prstGeom prst="rect">
            <a:avLst/>
          </a:prstGeom>
        </p:spPr>
      </p:pic>
      <p:sp>
        <p:nvSpPr>
          <p:cNvPr id="5" name="TextBox 4"/>
          <p:cNvSpPr txBox="1"/>
          <p:nvPr/>
        </p:nvSpPr>
        <p:spPr>
          <a:xfrm>
            <a:off x="1312606" y="5102942"/>
            <a:ext cx="1769807" cy="523220"/>
          </a:xfrm>
          <a:prstGeom prst="rect">
            <a:avLst/>
          </a:prstGeom>
          <a:noFill/>
        </p:spPr>
        <p:txBody>
          <a:bodyPr wrap="square" rtlCol="1">
            <a:spAutoFit/>
          </a:bodyPr>
          <a:lstStyle/>
          <a:p>
            <a:pPr algn="ctr"/>
            <a:r>
              <a:rPr lang="fa-IR" sz="2800" smtClean="0">
                <a:solidFill>
                  <a:srgbClr val="FF0000"/>
                </a:solidFill>
                <a:latin typeface=" b nazanin"/>
                <a:cs typeface="B Nazanin" panose="00000400000000000000" pitchFamily="2" charset="-78"/>
              </a:rPr>
              <a:t>جیمز مارچ</a:t>
            </a:r>
            <a:endParaRPr lang="fa-IR" sz="2800">
              <a:solidFill>
                <a:srgbClr val="FF0000"/>
              </a:solidFill>
              <a:latin typeface=" b nazanin"/>
              <a:cs typeface="B Nazanin" panose="00000400000000000000" pitchFamily="2" charset="-78"/>
            </a:endParaRPr>
          </a:p>
        </p:txBody>
      </p:sp>
    </p:spTree>
    <p:extLst>
      <p:ext uri="{BB962C8B-B14F-4D97-AF65-F5344CB8AC3E}">
        <p14:creationId xmlns:p14="http://schemas.microsoft.com/office/powerpoint/2010/main" val="103715364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رویکرد کوانتومی باعث شده است که برنامه ریزی های بلند مدت به علت عدم قطعیت و عدم امکان پیش بینی های دقیق به سمت برنامه ریزی کوتاه مدت یا انعطاف پذیر حرکت کنند. ساختارهای سلسله مراتبی به سمت ساختارهای شبکه ای و انعطاف پذیر حرکت کنند. </a:t>
            </a:r>
          </a:p>
          <a:p>
            <a:pPr algn="just"/>
            <a:endParaRPr lang="fa-IR">
              <a:cs typeface="B Nazanin" panose="00000400000000000000" pitchFamily="2" charset="-78"/>
            </a:endParaRPr>
          </a:p>
        </p:txBody>
      </p:sp>
      <p:sp>
        <p:nvSpPr>
          <p:cNvPr id="4" name="Flowchart: Alternate Process 3"/>
          <p:cNvSpPr/>
          <p:nvPr/>
        </p:nvSpPr>
        <p:spPr>
          <a:xfrm>
            <a:off x="838200" y="4040406"/>
            <a:ext cx="3288890" cy="988142"/>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برنامه ریزی های بلند مدت</a:t>
            </a:r>
            <a:endParaRPr lang="fa-IR"/>
          </a:p>
        </p:txBody>
      </p:sp>
      <p:sp>
        <p:nvSpPr>
          <p:cNvPr id="5" name="Flowchart: Alternate Process 4"/>
          <p:cNvSpPr/>
          <p:nvPr/>
        </p:nvSpPr>
        <p:spPr>
          <a:xfrm>
            <a:off x="7637207" y="3946782"/>
            <a:ext cx="3716593" cy="1175390"/>
          </a:xfrm>
          <a:prstGeom prst="flowChartAlternate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امکان پیش بینی های دقیق</a:t>
            </a:r>
            <a:endParaRPr lang="fa-IR"/>
          </a:p>
        </p:txBody>
      </p:sp>
    </p:spTree>
    <p:extLst>
      <p:ext uri="{BB962C8B-B14F-4D97-AF65-F5344CB8AC3E}">
        <p14:creationId xmlns:p14="http://schemas.microsoft.com/office/powerpoint/2010/main" val="420007895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smtClean="0">
                <a:solidFill>
                  <a:srgbClr val="FF0000"/>
                </a:solidFill>
                <a:cs typeface="B Nazanin" panose="00000400000000000000" pitchFamily="2" charset="-78"/>
              </a:rPr>
              <a:t>روش شناسی</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از مهم ترین تاثیرات تئوری کوانتوم تاثیر آن بر متدولوژی تحقیق می باشد که تئوری سازمان و مدیریت نیز از این امر مستثنی  نیستند. پارادایم های قطعیت گرا وقتی با پدیده پیچیده ای مواجه </a:t>
            </a:r>
            <a:r>
              <a:rPr lang="fa-IR">
                <a:cs typeface="B Nazanin" panose="00000400000000000000" pitchFamily="2" charset="-78"/>
              </a:rPr>
              <a:t>م</a:t>
            </a:r>
            <a:r>
              <a:rPr lang="fa-IR" smtClean="0">
                <a:cs typeface="B Nazanin" panose="00000400000000000000" pitchFamily="2" charset="-78"/>
              </a:rPr>
              <a:t>ی شدند، سعی می کردند با جزء جزء کردن آن پیچیدگی را از بین ببرند و رفتار پدیده ساده و جزء جزء شده را بشناسند و آن را پیش بینی کنند و با این کار به قطعیتی که خواهان آن بودند برسند(ایان باربور، 1374، ص 309) . </a:t>
            </a:r>
            <a:endParaRPr lang="fa-IR">
              <a:cs typeface="B Nazanin" panose="00000400000000000000" pitchFamily="2" charset="-78"/>
            </a:endParaRPr>
          </a:p>
        </p:txBody>
      </p:sp>
    </p:spTree>
    <p:extLst>
      <p:ext uri="{BB962C8B-B14F-4D97-AF65-F5344CB8AC3E}">
        <p14:creationId xmlns:p14="http://schemas.microsoft.com/office/powerpoint/2010/main" val="288026866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مکاتب کلاسیک و نئوکلاسیک و تمامی مدل های کمی ناشی از این رویکرد بود. در این متدولوژی به خصوص در علوم انسانی، هدف پیدا بودن رابطه قطعی بین دو متغیر می باشد و تمامی عوامل و شرایط ثابت فرض می شود تا تاثیر این دو متغیر مورد بررسی قرار گیرند و با پیدا کردن رابطه علی یا همبستگی در نمونه، آن را به جامعه تعمیم دهیم. </a:t>
            </a:r>
          </a:p>
          <a:p>
            <a:endParaRPr lang="fa-IR"/>
          </a:p>
        </p:txBody>
      </p:sp>
      <p:sp>
        <p:nvSpPr>
          <p:cNvPr id="4" name="Flowchart: Alternate Process 3"/>
          <p:cNvSpPr/>
          <p:nvPr/>
        </p:nvSpPr>
        <p:spPr>
          <a:xfrm>
            <a:off x="1032387" y="4218038"/>
            <a:ext cx="4424516" cy="1076633"/>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پیدا کردن رابطه علی یا همبستگی</a:t>
            </a:r>
            <a:endParaRPr lang="fa-IR"/>
          </a:p>
        </p:txBody>
      </p:sp>
    </p:spTree>
    <p:extLst>
      <p:ext uri="{BB962C8B-B14F-4D97-AF65-F5344CB8AC3E}">
        <p14:creationId xmlns:p14="http://schemas.microsoft.com/office/powerpoint/2010/main" val="203553974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اما با رویکرد کوانتوم، ما در مواجهه با یک پدیده پیچیده آن را ساده نمی کنیم بلکه می خواهیم کلیت آن پدیده پیچیده را بشناسیم. این نوع طرز تلقی از شناخت باعث تغییر در روش شناخته شده است. </a:t>
            </a:r>
            <a:r>
              <a:rPr lang="fa-IR" b="1" smtClean="0">
                <a:solidFill>
                  <a:srgbClr val="FF0000"/>
                </a:solidFill>
                <a:cs typeface="B Nazanin" panose="00000400000000000000" pitchFamily="2" charset="-78"/>
              </a:rPr>
              <a:t>تبیین یک پدیده پیچیده غیر ممکن و گاهی غیر ضروری است </a:t>
            </a:r>
            <a:r>
              <a:rPr lang="fa-IR" smtClean="0">
                <a:cs typeface="B Nazanin" panose="00000400000000000000" pitchFamily="2" charset="-78"/>
              </a:rPr>
              <a:t>و به انکار واقعیت منجر می شود. تنها راه این است که ما آن پدیده  پیچیده را توصیف کنیم به همین دلیل روش های شناخت از تبین به سمت توصیف حرکت کرده اند. اخیرا توصیف جایگاه ویژه ای در روش های تحقیق برای خود پیدا کرده است (</a:t>
            </a:r>
            <a:r>
              <a:rPr lang="en-US" smtClean="0">
                <a:cs typeface="B Nazanin" panose="00000400000000000000" pitchFamily="2" charset="-78"/>
              </a:rPr>
              <a:t>Mintzberg, 1969:179</a:t>
            </a:r>
            <a:r>
              <a:rPr lang="fa-IR" smtClean="0">
                <a:cs typeface="B Nazanin" panose="00000400000000000000" pitchFamily="2" charset="-78"/>
              </a:rPr>
              <a:t>)</a:t>
            </a:r>
            <a:endParaRPr lang="fa-IR">
              <a:cs typeface="B Nazanin" panose="00000400000000000000" pitchFamily="2" charset="-78"/>
            </a:endParaRPr>
          </a:p>
        </p:txBody>
      </p:sp>
    </p:spTree>
    <p:extLst>
      <p:ext uri="{BB962C8B-B14F-4D97-AF65-F5344CB8AC3E}">
        <p14:creationId xmlns:p14="http://schemas.microsoft.com/office/powerpoint/2010/main" val="397836779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اخیرا ما  شاهد هستیم که روش های تحقیق از تحقیقات کمی (پیمایشی و آزمایشی) به سمت تحقیقات کیفی (مورد </a:t>
            </a:r>
            <a:r>
              <a:rPr lang="fa-IR" smtClean="0">
                <a:cs typeface="B Nazanin" panose="00000400000000000000" pitchFamily="2" charset="-78"/>
              </a:rPr>
              <a:t>پژوهی،فرهنگ </a:t>
            </a:r>
            <a:r>
              <a:rPr lang="fa-IR" smtClean="0">
                <a:cs typeface="B Nazanin" panose="00000400000000000000" pitchFamily="2" charset="-78"/>
              </a:rPr>
              <a:t>نگاری و ...) حرکت کرده اند و با مروری به تحقیقات انجام گرفته در سال های اخیر این مساله بیشتر روشن می شود. روش های کمی بیشتر به دنبال پیدا کردن روابط علت و معلولی پدیده ها می روند و تحقیقات کیفی به دنبال توصیف واقعیات و نه صرفا یافتن رابطه علی و این تغییر ناشی از تئوری کوانتوم می باشد</a:t>
            </a:r>
            <a:r>
              <a:rPr lang="fa-IR" smtClean="0">
                <a:cs typeface="B Nazanin" panose="00000400000000000000" pitchFamily="2" charset="-78"/>
              </a:rPr>
              <a:t>.</a:t>
            </a:r>
            <a:endParaRPr lang="fa-IR">
              <a:cs typeface="B Nazanin" panose="00000400000000000000" pitchFamily="2" charset="-78"/>
            </a:endParaRPr>
          </a:p>
        </p:txBody>
      </p:sp>
      <p:sp>
        <p:nvSpPr>
          <p:cNvPr id="4" name="Flowchart: Connector 3"/>
          <p:cNvSpPr/>
          <p:nvPr/>
        </p:nvSpPr>
        <p:spPr>
          <a:xfrm>
            <a:off x="1268361" y="4365523"/>
            <a:ext cx="3023420" cy="1681316"/>
          </a:xfrm>
          <a:prstGeom prst="flowChartConnector">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یافتن رابطه علی</a:t>
            </a:r>
            <a:endParaRPr lang="fa-IR"/>
          </a:p>
        </p:txBody>
      </p:sp>
    </p:spTree>
    <p:extLst>
      <p:ext uri="{BB962C8B-B14F-4D97-AF65-F5344CB8AC3E}">
        <p14:creationId xmlns:p14="http://schemas.microsoft.com/office/powerpoint/2010/main" val="16977398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3746090" y="1825625"/>
            <a:ext cx="7607710" cy="4351338"/>
          </a:xfrm>
        </p:spPr>
        <p:txBody>
          <a:bodyPr/>
          <a:lstStyle/>
          <a:p>
            <a:pPr algn="just"/>
            <a:r>
              <a:rPr lang="fa-IR" smtClean="0">
                <a:cs typeface="B Nazanin" panose="00000400000000000000" pitchFamily="2" charset="-78"/>
              </a:rPr>
              <a:t>در این زمان  بود که نظریه نسبتین انیشتین (در سال 1905) ارائه شد. مقادیر این نظریه اگر بخواهیم حرکت جسمی را توصیف نماییم باید جسم دیگری در کار باشد تا حرکت اولی را نسبت به </a:t>
            </a:r>
            <a:r>
              <a:rPr lang="fa-IR">
                <a:cs typeface="B Nazanin" panose="00000400000000000000" pitchFamily="2" charset="-78"/>
              </a:rPr>
              <a:t>حرکت جسم مبدا مقایسه نماییم. همزمانی دو حادثه اساسا معنایی نخواهد داشت مگر اینکه آن را </a:t>
            </a:r>
            <a:r>
              <a:rPr lang="fa-IR" smtClean="0">
                <a:cs typeface="B Nazanin" panose="00000400000000000000" pitchFamily="2" charset="-78"/>
              </a:rPr>
              <a:t>نسبت </a:t>
            </a:r>
            <a:r>
              <a:rPr lang="fa-IR">
                <a:cs typeface="B Nazanin" panose="00000400000000000000" pitchFamily="2" charset="-78"/>
              </a:rPr>
              <a:t>به </a:t>
            </a:r>
            <a:r>
              <a:rPr lang="fa-IR" smtClean="0">
                <a:cs typeface="B Nazanin" panose="00000400000000000000" pitchFamily="2" charset="-78"/>
              </a:rPr>
              <a:t>دستگاه مختصات معین بایک ناظر مشخص بسنجیم پس حرکت ها و حوادث نسبت به ناظر های  مختلف، توجیه های مختلفی خواهد داشت(عبایی کوبایی، ص 183)  </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1928864"/>
            <a:ext cx="2775155" cy="2466975"/>
          </a:xfrm>
          <a:prstGeom prst="rect">
            <a:avLst/>
          </a:prstGeom>
        </p:spPr>
      </p:pic>
      <p:sp>
        <p:nvSpPr>
          <p:cNvPr id="5" name="TextBox 4"/>
          <p:cNvSpPr txBox="1"/>
          <p:nvPr/>
        </p:nvSpPr>
        <p:spPr>
          <a:xfrm>
            <a:off x="1377744" y="4634015"/>
            <a:ext cx="1696065" cy="400110"/>
          </a:xfrm>
          <a:prstGeom prst="rect">
            <a:avLst/>
          </a:prstGeom>
          <a:noFill/>
        </p:spPr>
        <p:txBody>
          <a:bodyPr wrap="square" rtlCol="1">
            <a:spAutoFit/>
          </a:bodyPr>
          <a:lstStyle/>
          <a:p>
            <a:pPr algn="ctr"/>
            <a:r>
              <a:rPr lang="fa-IR" sz="2000" b="1" smtClean="0">
                <a:solidFill>
                  <a:srgbClr val="FF0000"/>
                </a:solidFill>
                <a:cs typeface="B Nazanin" panose="00000400000000000000" pitchFamily="2" charset="-78"/>
              </a:rPr>
              <a:t>آلبرت انیشتین</a:t>
            </a:r>
            <a:endParaRPr lang="fa-IR" sz="2000" b="1">
              <a:solidFill>
                <a:srgbClr val="FF0000"/>
              </a:solidFill>
              <a:cs typeface="B Nazanin" panose="00000400000000000000" pitchFamily="2" charset="-78"/>
            </a:endParaRPr>
          </a:p>
        </p:txBody>
      </p:sp>
    </p:spTree>
    <p:extLst>
      <p:ext uri="{BB962C8B-B14F-4D97-AF65-F5344CB8AC3E}">
        <p14:creationId xmlns:p14="http://schemas.microsoft.com/office/powerpoint/2010/main" val="16185033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 بالاخره اینکه برای </a:t>
            </a:r>
            <a:r>
              <a:rPr lang="fa-IR">
                <a:cs typeface="B Nazanin" panose="00000400000000000000" pitchFamily="2" charset="-78"/>
              </a:rPr>
              <a:t>شناخت </a:t>
            </a:r>
            <a:r>
              <a:rPr lang="fa-IR" smtClean="0">
                <a:cs typeface="B Nazanin" panose="00000400000000000000" pitchFamily="2" charset="-78"/>
              </a:rPr>
              <a:t>پدیده </a:t>
            </a:r>
            <a:r>
              <a:rPr lang="fa-IR">
                <a:cs typeface="B Nazanin" panose="00000400000000000000" pitchFamily="2" charset="-78"/>
              </a:rPr>
              <a:t>های پیچیده، نیاز به قالب هایی داریم که با ذهن ما </a:t>
            </a:r>
            <a:r>
              <a:rPr lang="fa-IR">
                <a:cs typeface="B Nazanin" panose="00000400000000000000" pitchFamily="2" charset="-78"/>
              </a:rPr>
              <a:t>هماهنگی </a:t>
            </a:r>
            <a:r>
              <a:rPr lang="fa-IR" smtClean="0">
                <a:cs typeface="B Nazanin" panose="00000400000000000000" pitchFamily="2" charset="-78"/>
              </a:rPr>
              <a:t>بیشتری </a:t>
            </a:r>
            <a:r>
              <a:rPr lang="fa-IR">
                <a:cs typeface="B Nazanin" panose="00000400000000000000" pitchFamily="2" charset="-78"/>
              </a:rPr>
              <a:t>داشته باشند و وجوه مختلف </a:t>
            </a:r>
            <a:r>
              <a:rPr lang="fa-IR">
                <a:cs typeface="B Nazanin" panose="00000400000000000000" pitchFamily="2" charset="-78"/>
              </a:rPr>
              <a:t>آن </a:t>
            </a:r>
            <a:r>
              <a:rPr lang="fa-IR" smtClean="0">
                <a:cs typeface="B Nazanin" panose="00000400000000000000" pitchFamily="2" charset="-78"/>
              </a:rPr>
              <a:t>پدیده </a:t>
            </a:r>
            <a:r>
              <a:rPr lang="fa-IR">
                <a:cs typeface="B Nazanin" panose="00000400000000000000" pitchFamily="2" charset="-78"/>
              </a:rPr>
              <a:t>پیچیده را برای ذهن ما روشن کنند که این قالبها با ورود بحث استعاره ها به حوزه روش شناختی سازمان و مدیریت ایجاد گردیده اند که ناشی از پیچیدگی تئوری کوانتوم می باشد. </a:t>
            </a:r>
          </a:p>
          <a:p>
            <a:endParaRPr lang="fa-IR"/>
          </a:p>
        </p:txBody>
      </p:sp>
      <p:sp>
        <p:nvSpPr>
          <p:cNvPr id="4" name="Flowchart: Alternate Process 3"/>
          <p:cNvSpPr/>
          <p:nvPr/>
        </p:nvSpPr>
        <p:spPr>
          <a:xfrm>
            <a:off x="838200" y="4291781"/>
            <a:ext cx="3200400" cy="840658"/>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استعاره ها</a:t>
            </a:r>
            <a:endParaRPr lang="fa-IR"/>
          </a:p>
        </p:txBody>
      </p:sp>
    </p:spTree>
    <p:extLst>
      <p:ext uri="{BB962C8B-B14F-4D97-AF65-F5344CB8AC3E}">
        <p14:creationId xmlns:p14="http://schemas.microsoft.com/office/powerpoint/2010/main" val="363022082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smtClean="0">
                <a:solidFill>
                  <a:srgbClr val="FF0000"/>
                </a:solidFill>
                <a:cs typeface="B Nazanin" panose="00000400000000000000" pitchFamily="2" charset="-78"/>
              </a:rPr>
              <a:t>نتیجه گیری</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تئوری کوانتوم پارادایم جدید را پایه ریزی کرد که پایه های آن بر مبنای عدم قطعیت، پیچیده </a:t>
            </a:r>
            <a:r>
              <a:rPr lang="fa-IR" smtClean="0">
                <a:cs typeface="B Nazanin" panose="00000400000000000000" pitchFamily="2" charset="-78"/>
              </a:rPr>
              <a:t>نگری، </a:t>
            </a:r>
            <a:r>
              <a:rPr lang="fa-IR" smtClean="0">
                <a:cs typeface="B Nazanin" panose="00000400000000000000" pitchFamily="2" charset="-78"/>
              </a:rPr>
              <a:t>تصادفی بودن، علیت غیر موضعی، ایده آلیسم، تبانی مشارکتی، کل نگری، مکملیت (تکمیل نگری) و تغییر چند جهانی بنا شده است. این پارادایم در حوزه سازمان و مدیریتی تاثیرات عمیقی گذاشته است. </a:t>
            </a:r>
          </a:p>
        </p:txBody>
      </p:sp>
    </p:spTree>
    <p:extLst>
      <p:ext uri="{BB962C8B-B14F-4D97-AF65-F5344CB8AC3E}">
        <p14:creationId xmlns:p14="http://schemas.microsoft.com/office/powerpoint/2010/main" val="269942293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ابتدا اینکه نحوه دید و نگرش ما را نسبت به تئوری های قدیمی مدیریت دگرگون کرده است ما به ارزیابی عملکرد، انگیزش، ادراک و .. و به طور کلی رفتار به گونه ای دیگر نگاه می کنیم. دوم این که در فرایند های مدیریت تاثیر زیادی داشته است. حرکت از برنامه ریزی های بلند مدت به سمت برنامه ریزی های کوتاه مدت، حرکت از رهبری در قطعیت به سمت رهبری در ابهام و عدم قطعیت که باعث ظهور مباحثی مانند </a:t>
            </a:r>
            <a:r>
              <a:rPr lang="fa-IR" b="1">
                <a:solidFill>
                  <a:srgbClr val="FF0000"/>
                </a:solidFill>
                <a:cs typeface="B Nazanin" panose="00000400000000000000" pitchFamily="2" charset="-78"/>
              </a:rPr>
              <a:t>رهبری مرموز و رهبری حماقت آمیز </a:t>
            </a:r>
            <a:r>
              <a:rPr lang="fa-IR">
                <a:cs typeface="B Nazanin" panose="00000400000000000000" pitchFamily="2" charset="-78"/>
              </a:rPr>
              <a:t>شده است در تصمیم گیری ظهور مدل های جدیدی مانند مدل آشفته، مدیریت  در به هم ریختگی ، تکنولوژی اشتباه، تصمیم گیر  انعطاف پذیر ناشی از این رویکرد می بانشند. </a:t>
            </a:r>
          </a:p>
          <a:p>
            <a:endParaRPr lang="fa-IR"/>
          </a:p>
        </p:txBody>
      </p:sp>
    </p:spTree>
    <p:extLst>
      <p:ext uri="{BB962C8B-B14F-4D97-AF65-F5344CB8AC3E}">
        <p14:creationId xmlns:p14="http://schemas.microsoft.com/office/powerpoint/2010/main" val="326110526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در متدولوژی تحقیق حرکت از تبیین به سمت توصیف و حرکت از تحقیقات کمی به سوی تحقیقات کیفیتی از تاثیرات پارادایم کوانتوم می باشد و همچنین ظهور استعاره ها به عنوان یکی از ابزارهای شناخت سازمان رامی توان به ان نسبت داد. در کل هنوز تئوری کوانتوم نو پا و جوان است و به نظر می رسد در سال های آتی تاثیرات شگرفی در علوم و به خصوص در حوزه سازمان و مدیریت خواهد گذاشت. </a:t>
            </a:r>
            <a:endParaRPr lang="fa-IR">
              <a:cs typeface="B Nazanin" panose="00000400000000000000" pitchFamily="2" charset="-78"/>
            </a:endParaRPr>
          </a:p>
        </p:txBody>
      </p:sp>
      <p:sp>
        <p:nvSpPr>
          <p:cNvPr id="4" name="Flowchart: Alternate Process 3"/>
          <p:cNvSpPr/>
          <p:nvPr/>
        </p:nvSpPr>
        <p:spPr>
          <a:xfrm>
            <a:off x="1356851" y="4365523"/>
            <a:ext cx="4704735" cy="1091380"/>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هنوز تئوری کوانتوم نو پا و جوان است</a:t>
            </a:r>
            <a:endParaRPr lang="fa-IR"/>
          </a:p>
        </p:txBody>
      </p:sp>
    </p:spTree>
    <p:extLst>
      <p:ext uri="{BB962C8B-B14F-4D97-AF65-F5344CB8AC3E}">
        <p14:creationId xmlns:p14="http://schemas.microsoft.com/office/powerpoint/2010/main" val="35909581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3908323" y="1825625"/>
            <a:ext cx="7445476" cy="4351338"/>
          </a:xfrm>
        </p:spPr>
        <p:txBody>
          <a:bodyPr/>
          <a:lstStyle/>
          <a:p>
            <a:pPr algn="just"/>
            <a:r>
              <a:rPr lang="fa-IR" smtClean="0">
                <a:cs typeface="B Nazanin" panose="00000400000000000000" pitchFamily="2" charset="-78"/>
              </a:rPr>
              <a:t>از طرف دیگر در سال 1900 پلانک </a:t>
            </a:r>
            <a:r>
              <a:rPr lang="fa-IR">
                <a:cs typeface="B Nazanin" panose="00000400000000000000" pitchFamily="2" charset="-78"/>
              </a:rPr>
              <a:t>نظریه </a:t>
            </a:r>
            <a:r>
              <a:rPr lang="fa-IR" smtClean="0">
                <a:cs typeface="B Nazanin" panose="00000400000000000000" pitchFamily="2" charset="-78"/>
              </a:rPr>
              <a:t>کوانتوم را عرضه داشت که به موجب این نظریه تمام تشعشعات از جمله نور، توسط اجسام داغ، به صورت بسته های انرژی  موسوم به کوانتوم ها یا کوانتا به اطراف ساطع می شود. اگر چه انقلاب کوانتومی که با کارهای پلانک شروع شد و با کارهای بور، هایزنبرگ و دیراک به اوج خود رسید بر بسیاری از مبانی فلسفی فیزیکی کلاسیک خدشه وارد کرد اما برای درک مبانی تئوری کوانتوم ناگزیریم ابتدا به  بحث در مورد مبانی تئوری کوانتوم  ناگزیریم ابتدا به بحث در مورد بماین فکری و اصول اساسی فیزیک نیوتنی بپردازیم.  </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1825625"/>
            <a:ext cx="2966884" cy="3233072"/>
          </a:xfrm>
          <a:prstGeom prst="rect">
            <a:avLst/>
          </a:prstGeom>
        </p:spPr>
      </p:pic>
      <p:sp>
        <p:nvSpPr>
          <p:cNvPr id="5" name="TextBox 4"/>
          <p:cNvSpPr txBox="1"/>
          <p:nvPr/>
        </p:nvSpPr>
        <p:spPr>
          <a:xfrm>
            <a:off x="1458861" y="5397909"/>
            <a:ext cx="1725561" cy="369332"/>
          </a:xfrm>
          <a:prstGeom prst="rect">
            <a:avLst/>
          </a:prstGeom>
          <a:noFill/>
        </p:spPr>
        <p:txBody>
          <a:bodyPr wrap="square" rtlCol="1">
            <a:spAutoFit/>
          </a:bodyPr>
          <a:lstStyle/>
          <a:p>
            <a:pPr algn="ctr"/>
            <a:r>
              <a:rPr lang="fa-IR" b="1" smtClean="0">
                <a:solidFill>
                  <a:srgbClr val="FF0000"/>
                </a:solidFill>
                <a:cs typeface="B Nazanin" panose="00000400000000000000" pitchFamily="2" charset="-78"/>
              </a:rPr>
              <a:t>ماکس پلانک</a:t>
            </a:r>
            <a:endParaRPr lang="fa-IR" b="1">
              <a:solidFill>
                <a:srgbClr val="FF0000"/>
              </a:solidFill>
              <a:cs typeface="B Nazanin" panose="00000400000000000000" pitchFamily="2" charset="-78"/>
            </a:endParaRPr>
          </a:p>
        </p:txBody>
      </p:sp>
    </p:spTree>
    <p:extLst>
      <p:ext uri="{BB962C8B-B14F-4D97-AF65-F5344CB8AC3E}">
        <p14:creationId xmlns:p14="http://schemas.microsoft.com/office/powerpoint/2010/main" val="39335198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smtClean="0">
                <a:solidFill>
                  <a:srgbClr val="FF0000"/>
                </a:solidFill>
                <a:cs typeface="B Nazanin" panose="00000400000000000000" pitchFamily="2" charset="-78"/>
              </a:rPr>
              <a:t>علیت</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بر اساس فیزیک نیوتنی جهان به مثابه دستگاهی است که بر اساس برنامه از پیش تعیین شده به حرکت درآمده و طبق همان برنامه عمل می کند. بر همین اساس جهان مانند ساعتی تلقی می شود که سراسر آن را نظم فرا گرفته است، حوادث طبیعی همگی بر طبق علم و قاعده اتفاق می افتند. لذا وقتی تمامی قوانین طبیعت را بدانیم و از تمامی شرایط اولیه آگاهی داشته باشیم می توانیم آینده را پیش بینی کنیم و بر همین اساس بود که اصل علیت ابداع شد. </a:t>
            </a:r>
            <a:endParaRPr lang="fa-IR">
              <a:cs typeface="B Nazanin" panose="00000400000000000000" pitchFamily="2" charset="-78"/>
            </a:endParaRPr>
          </a:p>
        </p:txBody>
      </p:sp>
    </p:spTree>
    <p:extLst>
      <p:ext uri="{BB962C8B-B14F-4D97-AF65-F5344CB8AC3E}">
        <p14:creationId xmlns:p14="http://schemas.microsoft.com/office/powerpoint/2010/main" val="29563822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این اصل بدین معنی است که ا</a:t>
            </a:r>
            <a:r>
              <a:rPr lang="fa-IR" smtClean="0">
                <a:cs typeface="B Nazanin" panose="00000400000000000000" pitchFamily="2" charset="-78"/>
              </a:rPr>
              <a:t>طلاع </a:t>
            </a:r>
            <a:r>
              <a:rPr lang="fa-IR">
                <a:cs typeface="B Nazanin" panose="00000400000000000000" pitchFamily="2" charset="-78"/>
              </a:rPr>
              <a:t>دقیق از حالات فعلی یک سیستم، برای پیش بینی آینده آن کفایت می کند. به عبارت دیگر در جهان قوانینی وجود دارد که به کمک آنها می توان آینده هر سیستم را از روی وضعیت فعلی آن تعیین کرد. این تعبیر خاص از علیت را اصل موجبیت می نامند(گلشنی، 1369، ص 19)</a:t>
            </a:r>
          </a:p>
          <a:p>
            <a:endParaRPr lang="fa-IR"/>
          </a:p>
        </p:txBody>
      </p:sp>
      <p:sp>
        <p:nvSpPr>
          <p:cNvPr id="4" name="Flowchart: Alternate Process 3"/>
          <p:cNvSpPr/>
          <p:nvPr/>
        </p:nvSpPr>
        <p:spPr>
          <a:xfrm>
            <a:off x="838200" y="4001294"/>
            <a:ext cx="2905433" cy="1061883"/>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 اصل موجبیت </a:t>
            </a:r>
            <a:endParaRPr lang="fa-IR"/>
          </a:p>
        </p:txBody>
      </p:sp>
    </p:spTree>
    <p:extLst>
      <p:ext uri="{BB962C8B-B14F-4D97-AF65-F5344CB8AC3E}">
        <p14:creationId xmlns:p14="http://schemas.microsoft.com/office/powerpoint/2010/main" val="17482561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smtClean="0">
                <a:solidFill>
                  <a:srgbClr val="FF0000"/>
                </a:solidFill>
                <a:cs typeface="B Nazanin" panose="00000400000000000000" pitchFamily="2" charset="-78"/>
              </a:rPr>
              <a:t>رئالیسم</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دیدگاه قرن نوزدهمی در فیزیک (و تمامی علوم) این بود که واقعیتی مستقل از ما وجود دارد که قابل شناخت است. کار فیزیک، شناخت این واقعیت است آنچنان که هست، در دیدگاه واقع گرایی(رئالیسم) وجود جهان، خارج و مستقل از ذهن مشاهده کننده مسلم فرض می شود یعنی یک جدایی واضح بین ذهن و عین وجود دارد و انسان صرفا یک تماشاگر است. </a:t>
            </a:r>
            <a:r>
              <a:rPr lang="fa-IR">
                <a:cs typeface="B Nazanin" panose="00000400000000000000" pitchFamily="2" charset="-78"/>
              </a:rPr>
              <a:t>که واقعیت خارجی را توصیف می کند </a:t>
            </a:r>
          </a:p>
        </p:txBody>
      </p:sp>
      <p:sp>
        <p:nvSpPr>
          <p:cNvPr id="4" name="Flowchart: Alternate Process 3"/>
          <p:cNvSpPr/>
          <p:nvPr/>
        </p:nvSpPr>
        <p:spPr>
          <a:xfrm>
            <a:off x="838200" y="4001294"/>
            <a:ext cx="3569110" cy="973394"/>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جدایی واضح بین ذهن و عین</a:t>
            </a:r>
            <a:endParaRPr lang="fa-IR"/>
          </a:p>
        </p:txBody>
      </p:sp>
    </p:spTree>
    <p:extLst>
      <p:ext uri="{BB962C8B-B14F-4D97-AF65-F5344CB8AC3E}">
        <p14:creationId xmlns:p14="http://schemas.microsoft.com/office/powerpoint/2010/main" val="812680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338</TotalTime>
  <Words>4644</Words>
  <Application>Microsoft Office PowerPoint</Application>
  <PresentationFormat>Widescreen</PresentationFormat>
  <Paragraphs>110</Paragraphs>
  <Slides>53</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53</vt:i4>
      </vt:variant>
    </vt:vector>
  </HeadingPairs>
  <TitlesOfParts>
    <vt:vector size="60" baseType="lpstr">
      <vt:lpstr> b nazanin</vt:lpstr>
      <vt:lpstr>Arial</vt:lpstr>
      <vt:lpstr>B Nazanin</vt:lpstr>
      <vt:lpstr>Calibri</vt:lpstr>
      <vt:lpstr>Calibri Light</vt:lpstr>
      <vt:lpstr>Times New Roman</vt:lpstr>
      <vt:lpstr>Office Theme</vt:lpstr>
      <vt:lpstr>عنوان مقاله: تاثیر مبانی فکری و فلسفی مکانیک کوانتوم بر تئوری های سازمان و مدیریت</vt:lpstr>
      <vt:lpstr>چکیده مقاله </vt:lpstr>
      <vt:lpstr>واژه های کلیدی:</vt:lpstr>
      <vt:lpstr>مقدمه</vt:lpstr>
      <vt:lpstr>PowerPoint Presentation</vt:lpstr>
      <vt:lpstr>PowerPoint Presentation</vt:lpstr>
      <vt:lpstr>علیت</vt:lpstr>
      <vt:lpstr>PowerPoint Presentation</vt:lpstr>
      <vt:lpstr>رئالیسم</vt:lpstr>
      <vt:lpstr>PowerPoint Presentation</vt:lpstr>
      <vt:lpstr>خُردگرایی</vt:lpstr>
      <vt:lpstr>PowerPoint Presentation</vt:lpstr>
      <vt:lpstr>PowerPoint Presentation</vt:lpstr>
      <vt:lpstr>طرد اصل موجبیت </vt:lpstr>
      <vt:lpstr>PowerPoint Presentation</vt:lpstr>
      <vt:lpstr>PowerPoint Presentation</vt:lpstr>
      <vt:lpstr>PowerPoint Presentation</vt:lpstr>
      <vt:lpstr>PowerPoint Presentation</vt:lpstr>
      <vt:lpstr>ایده آلیسم</vt:lpstr>
      <vt:lpstr>PowerPoint Presentation</vt:lpstr>
      <vt:lpstr>PowerPoint Presentation</vt:lpstr>
      <vt:lpstr>PowerPoint Presentation</vt:lpstr>
      <vt:lpstr>کل گرایی</vt:lpstr>
      <vt:lpstr>مکملیت</vt:lpstr>
      <vt:lpstr>PowerPoint Presentation</vt:lpstr>
      <vt:lpstr>PowerPoint Presentation</vt:lpstr>
      <vt:lpstr>PowerPoint Presentation</vt:lpstr>
      <vt:lpstr>PowerPoint Presentation</vt:lpstr>
      <vt:lpstr>علوم رفتاری</vt:lpstr>
      <vt:lpstr>PowerPoint Presentation</vt:lpstr>
      <vt:lpstr>PowerPoint Presentation</vt:lpstr>
      <vt:lpstr>PowerPoint Presentation</vt:lpstr>
      <vt:lpstr>1- ارزیابی عملکرد</vt:lpstr>
      <vt:lpstr>PowerPoint Presentation</vt:lpstr>
      <vt:lpstr>PowerPoint Presentation</vt:lpstr>
      <vt:lpstr>PowerPoint Presentation</vt:lpstr>
      <vt:lpstr>PowerPoint Presentation</vt:lpstr>
      <vt:lpstr>2- انگیزش</vt:lpstr>
      <vt:lpstr>PowerPoint Presentation</vt:lpstr>
      <vt:lpstr>PowerPoint Presentation</vt:lpstr>
      <vt:lpstr>فرایند مدیریت</vt:lpstr>
      <vt:lpstr>PowerPoint Presentation</vt:lpstr>
      <vt:lpstr>PowerPoint Presentation</vt:lpstr>
      <vt:lpstr>PowerPoint Presentation</vt:lpstr>
      <vt:lpstr>PowerPoint Presentation</vt:lpstr>
      <vt:lpstr>روش شناسی</vt:lpstr>
      <vt:lpstr>PowerPoint Presentation</vt:lpstr>
      <vt:lpstr>PowerPoint Presentation</vt:lpstr>
      <vt:lpstr>PowerPoint Presentation</vt:lpstr>
      <vt:lpstr>PowerPoint Presentation</vt:lpstr>
      <vt:lpstr>نتیجه گیری</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عنوان مقاله: تاثیر مبانی فکری و فلسفی مکانیک کوانتوم بر تئوری های سازمان و مدیریت</dc:title>
  <dc:creator>MaZz!i</dc:creator>
  <cp:lastModifiedBy>MaZz!i</cp:lastModifiedBy>
  <cp:revision>42</cp:revision>
  <dcterms:created xsi:type="dcterms:W3CDTF">2025-04-27T19:16:08Z</dcterms:created>
  <dcterms:modified xsi:type="dcterms:W3CDTF">2025-06-07T22:25:02Z</dcterms:modified>
</cp:coreProperties>
</file>