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79" r:id="rId4"/>
    <p:sldId id="258" r:id="rId5"/>
    <p:sldId id="280" r:id="rId6"/>
    <p:sldId id="259" r:id="rId7"/>
    <p:sldId id="260" r:id="rId8"/>
    <p:sldId id="281" r:id="rId9"/>
    <p:sldId id="261" r:id="rId10"/>
    <p:sldId id="262" r:id="rId11"/>
    <p:sldId id="263" r:id="rId12"/>
    <p:sldId id="282" r:id="rId13"/>
    <p:sldId id="264" r:id="rId14"/>
    <p:sldId id="285" r:id="rId15"/>
    <p:sldId id="283" r:id="rId16"/>
    <p:sldId id="284" r:id="rId17"/>
    <p:sldId id="265" r:id="rId18"/>
    <p:sldId id="266" r:id="rId19"/>
    <p:sldId id="289" r:id="rId20"/>
    <p:sldId id="267" r:id="rId21"/>
    <p:sldId id="268" r:id="rId22"/>
    <p:sldId id="288" r:id="rId23"/>
    <p:sldId id="286" r:id="rId24"/>
    <p:sldId id="287" r:id="rId25"/>
    <p:sldId id="269" r:id="rId26"/>
    <p:sldId id="270" r:id="rId27"/>
    <p:sldId id="290" r:id="rId28"/>
    <p:sldId id="271" r:id="rId29"/>
    <p:sldId id="291" r:id="rId30"/>
    <p:sldId id="272" r:id="rId31"/>
    <p:sldId id="273" r:id="rId32"/>
    <p:sldId id="274" r:id="rId33"/>
    <p:sldId id="275" r:id="rId34"/>
    <p:sldId id="292" r:id="rId35"/>
    <p:sldId id="276" r:id="rId36"/>
    <p:sldId id="278" r:id="rId37"/>
    <p:sldId id="277" r:id="rId38"/>
    <p:sldId id="303" r:id="rId39"/>
    <p:sldId id="293" r:id="rId40"/>
    <p:sldId id="294" r:id="rId41"/>
    <p:sldId id="295" r:id="rId42"/>
    <p:sldId id="298" r:id="rId43"/>
    <p:sldId id="296" r:id="rId44"/>
    <p:sldId id="302" r:id="rId45"/>
    <p:sldId id="301" r:id="rId46"/>
    <p:sldId id="323" r:id="rId47"/>
    <p:sldId id="299" r:id="rId48"/>
    <p:sldId id="300" r:id="rId49"/>
    <p:sldId id="304" r:id="rId50"/>
    <p:sldId id="305" r:id="rId51"/>
    <p:sldId id="306" r:id="rId52"/>
    <p:sldId id="307" r:id="rId53"/>
    <p:sldId id="322" r:id="rId54"/>
    <p:sldId id="308" r:id="rId55"/>
    <p:sldId id="309" r:id="rId56"/>
    <p:sldId id="310" r:id="rId57"/>
    <p:sldId id="324" r:id="rId58"/>
    <p:sldId id="311" r:id="rId59"/>
    <p:sldId id="312" r:id="rId60"/>
    <p:sldId id="313" r:id="rId61"/>
    <p:sldId id="314" r:id="rId62"/>
    <p:sldId id="315" r:id="rId63"/>
    <p:sldId id="316" r:id="rId64"/>
    <p:sldId id="317" r:id="rId65"/>
    <p:sldId id="318" r:id="rId66"/>
    <p:sldId id="319" r:id="rId67"/>
    <p:sldId id="321" r:id="rId68"/>
    <p:sldId id="320" r:id="rId69"/>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70" d="100"/>
          <a:sy n="70" d="100"/>
        </p:scale>
        <p:origin x="726" y="72"/>
      </p:cViewPr>
      <p:guideLst/>
    </p:cSldViewPr>
  </p:slideViewPr>
  <p:outlineViewPr>
    <p:cViewPr>
      <p:scale>
        <a:sx n="33" d="100"/>
        <a:sy n="33" d="100"/>
      </p:scale>
      <p:origin x="0" y="-605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08A5B9EB-D103-40A1-A500-E38D68AA3C59}" type="datetimeFigureOut">
              <a:rPr lang="fa-IR" smtClean="0"/>
              <a:t>05/01/1447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57C680-52E1-4D9C-BA46-A3454A6DB253}" type="slidenum">
              <a:rPr lang="fa-IR" smtClean="0"/>
              <a:t>‹#›</a:t>
            </a:fld>
            <a:endParaRPr lang="fa-IR"/>
          </a:p>
        </p:txBody>
      </p:sp>
    </p:spTree>
    <p:extLst>
      <p:ext uri="{BB962C8B-B14F-4D97-AF65-F5344CB8AC3E}">
        <p14:creationId xmlns:p14="http://schemas.microsoft.com/office/powerpoint/2010/main" val="2113697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8A5B9EB-D103-40A1-A500-E38D68AA3C59}" type="datetimeFigureOut">
              <a:rPr lang="fa-IR" smtClean="0"/>
              <a:t>05/01/1447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57C680-52E1-4D9C-BA46-A3454A6DB253}" type="slidenum">
              <a:rPr lang="fa-IR" smtClean="0"/>
              <a:t>‹#›</a:t>
            </a:fld>
            <a:endParaRPr lang="fa-IR"/>
          </a:p>
        </p:txBody>
      </p:sp>
    </p:spTree>
    <p:extLst>
      <p:ext uri="{BB962C8B-B14F-4D97-AF65-F5344CB8AC3E}">
        <p14:creationId xmlns:p14="http://schemas.microsoft.com/office/powerpoint/2010/main" val="2428093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8A5B9EB-D103-40A1-A500-E38D68AA3C59}" type="datetimeFigureOut">
              <a:rPr lang="fa-IR" smtClean="0"/>
              <a:t>05/01/1447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57C680-52E1-4D9C-BA46-A3454A6DB253}" type="slidenum">
              <a:rPr lang="fa-IR" smtClean="0"/>
              <a:t>‹#›</a:t>
            </a:fld>
            <a:endParaRPr lang="fa-IR"/>
          </a:p>
        </p:txBody>
      </p:sp>
    </p:spTree>
    <p:extLst>
      <p:ext uri="{BB962C8B-B14F-4D97-AF65-F5344CB8AC3E}">
        <p14:creationId xmlns:p14="http://schemas.microsoft.com/office/powerpoint/2010/main" val="330934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8A5B9EB-D103-40A1-A500-E38D68AA3C59}" type="datetimeFigureOut">
              <a:rPr lang="fa-IR" smtClean="0"/>
              <a:t>05/01/1447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57C680-52E1-4D9C-BA46-A3454A6DB253}" type="slidenum">
              <a:rPr lang="fa-IR" smtClean="0"/>
              <a:t>‹#›</a:t>
            </a:fld>
            <a:endParaRPr lang="fa-IR"/>
          </a:p>
        </p:txBody>
      </p:sp>
    </p:spTree>
    <p:extLst>
      <p:ext uri="{BB962C8B-B14F-4D97-AF65-F5344CB8AC3E}">
        <p14:creationId xmlns:p14="http://schemas.microsoft.com/office/powerpoint/2010/main" val="259012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A5B9EB-D103-40A1-A500-E38D68AA3C59}" type="datetimeFigureOut">
              <a:rPr lang="fa-IR" smtClean="0"/>
              <a:t>05/01/1447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57C680-52E1-4D9C-BA46-A3454A6DB253}" type="slidenum">
              <a:rPr lang="fa-IR" smtClean="0"/>
              <a:t>‹#›</a:t>
            </a:fld>
            <a:endParaRPr lang="fa-IR"/>
          </a:p>
        </p:txBody>
      </p:sp>
    </p:spTree>
    <p:extLst>
      <p:ext uri="{BB962C8B-B14F-4D97-AF65-F5344CB8AC3E}">
        <p14:creationId xmlns:p14="http://schemas.microsoft.com/office/powerpoint/2010/main" val="223276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08A5B9EB-D103-40A1-A500-E38D68AA3C59}" type="datetimeFigureOut">
              <a:rPr lang="fa-IR" smtClean="0"/>
              <a:t>05/01/1447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457C680-52E1-4D9C-BA46-A3454A6DB253}" type="slidenum">
              <a:rPr lang="fa-IR" smtClean="0"/>
              <a:t>‹#›</a:t>
            </a:fld>
            <a:endParaRPr lang="fa-IR"/>
          </a:p>
        </p:txBody>
      </p:sp>
    </p:spTree>
    <p:extLst>
      <p:ext uri="{BB962C8B-B14F-4D97-AF65-F5344CB8AC3E}">
        <p14:creationId xmlns:p14="http://schemas.microsoft.com/office/powerpoint/2010/main" val="346641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08A5B9EB-D103-40A1-A500-E38D68AA3C59}" type="datetimeFigureOut">
              <a:rPr lang="fa-IR" smtClean="0"/>
              <a:t>05/01/1447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457C680-52E1-4D9C-BA46-A3454A6DB253}" type="slidenum">
              <a:rPr lang="fa-IR" smtClean="0"/>
              <a:t>‹#›</a:t>
            </a:fld>
            <a:endParaRPr lang="fa-IR"/>
          </a:p>
        </p:txBody>
      </p:sp>
    </p:spTree>
    <p:extLst>
      <p:ext uri="{BB962C8B-B14F-4D97-AF65-F5344CB8AC3E}">
        <p14:creationId xmlns:p14="http://schemas.microsoft.com/office/powerpoint/2010/main" val="375281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08A5B9EB-D103-40A1-A500-E38D68AA3C59}" type="datetimeFigureOut">
              <a:rPr lang="fa-IR" smtClean="0"/>
              <a:t>05/01/1447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457C680-52E1-4D9C-BA46-A3454A6DB253}" type="slidenum">
              <a:rPr lang="fa-IR" smtClean="0"/>
              <a:t>‹#›</a:t>
            </a:fld>
            <a:endParaRPr lang="fa-IR"/>
          </a:p>
        </p:txBody>
      </p:sp>
    </p:spTree>
    <p:extLst>
      <p:ext uri="{BB962C8B-B14F-4D97-AF65-F5344CB8AC3E}">
        <p14:creationId xmlns:p14="http://schemas.microsoft.com/office/powerpoint/2010/main" val="729221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5B9EB-D103-40A1-A500-E38D68AA3C59}" type="datetimeFigureOut">
              <a:rPr lang="fa-IR" smtClean="0"/>
              <a:t>05/01/1447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457C680-52E1-4D9C-BA46-A3454A6DB253}" type="slidenum">
              <a:rPr lang="fa-IR" smtClean="0"/>
              <a:t>‹#›</a:t>
            </a:fld>
            <a:endParaRPr lang="fa-IR"/>
          </a:p>
        </p:txBody>
      </p:sp>
    </p:spTree>
    <p:extLst>
      <p:ext uri="{BB962C8B-B14F-4D97-AF65-F5344CB8AC3E}">
        <p14:creationId xmlns:p14="http://schemas.microsoft.com/office/powerpoint/2010/main" val="9255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5B9EB-D103-40A1-A500-E38D68AA3C59}" type="datetimeFigureOut">
              <a:rPr lang="fa-IR" smtClean="0"/>
              <a:t>05/01/1447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457C680-52E1-4D9C-BA46-A3454A6DB253}" type="slidenum">
              <a:rPr lang="fa-IR" smtClean="0"/>
              <a:t>‹#›</a:t>
            </a:fld>
            <a:endParaRPr lang="fa-IR"/>
          </a:p>
        </p:txBody>
      </p:sp>
    </p:spTree>
    <p:extLst>
      <p:ext uri="{BB962C8B-B14F-4D97-AF65-F5344CB8AC3E}">
        <p14:creationId xmlns:p14="http://schemas.microsoft.com/office/powerpoint/2010/main" val="2589104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5B9EB-D103-40A1-A500-E38D68AA3C59}" type="datetimeFigureOut">
              <a:rPr lang="fa-IR" smtClean="0"/>
              <a:t>05/01/1447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457C680-52E1-4D9C-BA46-A3454A6DB253}" type="slidenum">
              <a:rPr lang="fa-IR" smtClean="0"/>
              <a:t>‹#›</a:t>
            </a:fld>
            <a:endParaRPr lang="fa-IR"/>
          </a:p>
        </p:txBody>
      </p:sp>
    </p:spTree>
    <p:extLst>
      <p:ext uri="{BB962C8B-B14F-4D97-AF65-F5344CB8AC3E}">
        <p14:creationId xmlns:p14="http://schemas.microsoft.com/office/powerpoint/2010/main" val="161143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8A5B9EB-D103-40A1-A500-E38D68AA3C59}" type="datetimeFigureOut">
              <a:rPr lang="fa-IR" smtClean="0"/>
              <a:t>05/01/1447</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457C680-52E1-4D9C-BA46-A3454A6DB253}" type="slidenum">
              <a:rPr lang="fa-IR" smtClean="0"/>
              <a:t>‹#›</a:t>
            </a:fld>
            <a:endParaRPr lang="fa-IR"/>
          </a:p>
        </p:txBody>
      </p:sp>
    </p:spTree>
    <p:extLst>
      <p:ext uri="{BB962C8B-B14F-4D97-AF65-F5344CB8AC3E}">
        <p14:creationId xmlns:p14="http://schemas.microsoft.com/office/powerpoint/2010/main" val="1850786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600" smtClean="0">
                <a:solidFill>
                  <a:srgbClr val="FF0000"/>
                </a:solidFill>
                <a:latin typeface="B Nazazanin"/>
                <a:cs typeface="B Nazanin" panose="00000400000000000000" pitchFamily="2" charset="-78"/>
              </a:rPr>
              <a:t>عنوان مقاله: </a:t>
            </a:r>
            <a:r>
              <a:rPr lang="fa-IR" sz="3600" smtClean="0">
                <a:latin typeface="B Nazazanin"/>
                <a:cs typeface="B Nazanin" panose="00000400000000000000" pitchFamily="2" charset="-78"/>
              </a:rPr>
              <a:t>زمینه های درک رمز و نماد در شعر معاصر عرب</a:t>
            </a:r>
            <a:endParaRPr lang="fa-IR" sz="3600">
              <a:latin typeface="B Nazazanin"/>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latin typeface="B Nazazanin"/>
                <a:cs typeface="B Nazanin" panose="00000400000000000000" pitchFamily="2" charset="-78"/>
              </a:rPr>
              <a:t>نویسنده:</a:t>
            </a:r>
            <a:r>
              <a:rPr lang="fa-IR" smtClean="0">
                <a:latin typeface="B Nazazanin"/>
                <a:cs typeface="B Nazanin" panose="00000400000000000000" pitchFamily="2" charset="-78"/>
              </a:rPr>
              <a:t> رضا ناظمیان</a:t>
            </a:r>
          </a:p>
          <a:p>
            <a:r>
              <a:rPr lang="fa-IR" smtClean="0">
                <a:solidFill>
                  <a:srgbClr val="FF0000"/>
                </a:solidFill>
                <a:latin typeface="B Nazazanin"/>
                <a:cs typeface="B Nazanin" panose="00000400000000000000" pitchFamily="2" charset="-78"/>
              </a:rPr>
              <a:t>منبع: </a:t>
            </a:r>
            <a:r>
              <a:rPr lang="fa-IR" smtClean="0">
                <a:latin typeface="B Nazazanin"/>
                <a:cs typeface="B Nazanin" panose="00000400000000000000" pitchFamily="2" charset="-78"/>
              </a:rPr>
              <a:t>مجله زبان و ادب .شماره 20 سال نهم پاییز 1385. ص184-203</a:t>
            </a:r>
          </a:p>
          <a:p>
            <a:pPr algn="just"/>
            <a:endParaRPr lang="fa-IR">
              <a:latin typeface="B Nazazanin"/>
              <a:cs typeface="B Nazanin" panose="00000400000000000000" pitchFamily="2" charset="-78"/>
            </a:endParaRPr>
          </a:p>
        </p:txBody>
      </p:sp>
    </p:spTree>
    <p:extLst>
      <p:ext uri="{BB962C8B-B14F-4D97-AF65-F5344CB8AC3E}">
        <p14:creationId xmlns:p14="http://schemas.microsoft.com/office/powerpoint/2010/main" val="158644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just"/>
            <a:r>
              <a:rPr lang="fa-IR" smtClean="0">
                <a:latin typeface="B Nazazanin"/>
                <a:cs typeface="B Nazanin" panose="00000400000000000000" pitchFamily="2" charset="-78"/>
              </a:rPr>
              <a:t>اما سیاب چنین می گوید: </a:t>
            </a:r>
          </a:p>
          <a:p>
            <a:pPr algn="just"/>
            <a:r>
              <a:rPr lang="fa-IR" smtClean="0">
                <a:latin typeface="B Nazazanin"/>
                <a:cs typeface="B Nazanin" panose="00000400000000000000" pitchFamily="2" charset="-78"/>
              </a:rPr>
              <a:t>من مرضی</a:t>
            </a:r>
          </a:p>
          <a:p>
            <a:pPr algn="just"/>
            <a:r>
              <a:rPr lang="fa-IR" smtClean="0">
                <a:latin typeface="B Nazazanin"/>
                <a:cs typeface="B Nazanin" panose="00000400000000000000" pitchFamily="2" charset="-78"/>
              </a:rPr>
              <a:t>من للسریر الابیض</a:t>
            </a:r>
          </a:p>
          <a:p>
            <a:pPr algn="just"/>
            <a:r>
              <a:rPr lang="fa-IR" smtClean="0">
                <a:latin typeface="B Nazazanin"/>
                <a:cs typeface="B Nazanin" panose="00000400000000000000" pitchFamily="2" charset="-78"/>
              </a:rPr>
              <a:t>من جاری انهار علب فراشه و حشرجا</a:t>
            </a:r>
          </a:p>
          <a:p>
            <a:pPr algn="just"/>
            <a:r>
              <a:rPr lang="fa-IR" smtClean="0">
                <a:latin typeface="B Nazazanin"/>
                <a:cs typeface="B Nazanin" panose="00000400000000000000" pitchFamily="2" charset="-78"/>
              </a:rPr>
              <a:t>یمص من زجاجه انفاسه </a:t>
            </a:r>
            <a:r>
              <a:rPr lang="fa-IR" smtClean="0">
                <a:latin typeface="B Nazazanin"/>
                <a:cs typeface="B Nazanin" panose="00000400000000000000" pitchFamily="2" charset="-78"/>
              </a:rPr>
              <a:t>المصقّره</a:t>
            </a:r>
            <a:endParaRPr lang="fa-IR" smtClean="0">
              <a:latin typeface="B Nazazanin"/>
              <a:cs typeface="B Nazanin" panose="00000400000000000000" pitchFamily="2" charset="-78"/>
            </a:endParaRPr>
          </a:p>
          <a:p>
            <a:pPr algn="just"/>
            <a:r>
              <a:rPr lang="fa-IR" smtClean="0">
                <a:latin typeface="B Nazazanin"/>
                <a:cs typeface="B Nazanin" panose="00000400000000000000" pitchFamily="2" charset="-78"/>
              </a:rPr>
              <a:t>من حلم الذی یمد لی طریق المقبره</a:t>
            </a:r>
          </a:p>
          <a:p>
            <a:pPr algn="just"/>
            <a:r>
              <a:rPr lang="fa-IR" smtClean="0">
                <a:latin typeface="B Nazazanin"/>
                <a:cs typeface="B Nazanin" panose="00000400000000000000" pitchFamily="2" charset="-78"/>
              </a:rPr>
              <a:t>و </a:t>
            </a:r>
            <a:r>
              <a:rPr lang="fa-IR" smtClean="0">
                <a:latin typeface="B Nazazanin"/>
                <a:cs typeface="B Nazanin" panose="00000400000000000000" pitchFamily="2" charset="-78"/>
              </a:rPr>
              <a:t>القمر امریض و الدجی</a:t>
            </a:r>
          </a:p>
          <a:p>
            <a:pPr algn="just"/>
            <a:r>
              <a:rPr lang="fa-IR" smtClean="0">
                <a:latin typeface="B Nazazanin"/>
                <a:cs typeface="B Nazanin" panose="00000400000000000000" pitchFamily="2" charset="-78"/>
              </a:rPr>
              <a:t>اکتبها وصیه لزوجتی المنتظره</a:t>
            </a:r>
          </a:p>
          <a:p>
            <a:pPr algn="just"/>
            <a:r>
              <a:rPr lang="fa-IR" smtClean="0">
                <a:latin typeface="B Nazazanin"/>
                <a:cs typeface="B Nazanin" panose="00000400000000000000" pitchFamily="2" charset="-78"/>
              </a:rPr>
              <a:t>و طفلی الصارح فی </a:t>
            </a:r>
            <a:r>
              <a:rPr lang="fa-IR" smtClean="0">
                <a:latin typeface="B Nazazanin"/>
                <a:cs typeface="B Nazanin" panose="00000400000000000000" pitchFamily="2" charset="-78"/>
              </a:rPr>
              <a:t>رقاده: </a:t>
            </a:r>
            <a:r>
              <a:rPr lang="fa-IR" smtClean="0">
                <a:latin typeface="B Nazazanin"/>
                <a:cs typeface="B Nazanin" panose="00000400000000000000" pitchFamily="2" charset="-78"/>
              </a:rPr>
              <a:t>«ابی»</a:t>
            </a:r>
          </a:p>
          <a:p>
            <a:pPr algn="just"/>
            <a:r>
              <a:rPr lang="fa-IR">
                <a:latin typeface="B Nazazanin"/>
                <a:cs typeface="B Nazanin" panose="00000400000000000000" pitchFamily="2" charset="-78"/>
              </a:rPr>
              <a:t> </a:t>
            </a:r>
            <a:r>
              <a:rPr lang="fa-IR" smtClean="0">
                <a:latin typeface="B Nazazanin"/>
                <a:cs typeface="B Nazanin" panose="00000400000000000000" pitchFamily="2" charset="-78"/>
              </a:rPr>
              <a:t>تلم فی حروفها نم عمر </a:t>
            </a:r>
            <a:r>
              <a:rPr lang="fa-IR" smtClean="0">
                <a:latin typeface="B Nazazanin"/>
                <a:cs typeface="B Nazanin" panose="00000400000000000000" pitchFamily="2" charset="-78"/>
              </a:rPr>
              <a:t>المعذّب</a:t>
            </a:r>
            <a:endParaRPr lang="fa-IR">
              <a:latin typeface="B Nazazanin"/>
              <a:cs typeface="B Nazanin" panose="00000400000000000000" pitchFamily="2" charset="-78"/>
            </a:endParaRPr>
          </a:p>
        </p:txBody>
      </p:sp>
    </p:spTree>
    <p:extLst>
      <p:ext uri="{BB962C8B-B14F-4D97-AF65-F5344CB8AC3E}">
        <p14:creationId xmlns:p14="http://schemas.microsoft.com/office/powerpoint/2010/main" val="141313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a:xfrm>
            <a:off x="3780430" y="1825625"/>
            <a:ext cx="7573370" cy="4351338"/>
          </a:xfrm>
        </p:spPr>
        <p:txBody>
          <a:bodyPr>
            <a:normAutofit/>
          </a:bodyPr>
          <a:lstStyle/>
          <a:p>
            <a:pPr algn="just"/>
            <a:r>
              <a:rPr lang="fa-IR" smtClean="0">
                <a:latin typeface="B Nazazanin"/>
                <a:cs typeface="B Nazanin" panose="00000400000000000000" pitchFamily="2" charset="-78"/>
              </a:rPr>
              <a:t>سیاب برای بیان بیماری خویش از شیوه هنری دیگری استفاده کرده است. او همانند متنبی، درد و رنج و غم و اندوه حاصل از بیماری را توصیف نمی کند و به درد و بیماری خود شخصیت انسانی نمی بخشد بلکه تابلویی زیبا را برای ما ترسیم می کند که با مشاهده این تابلو  به بیماری شاعر پی می بریم از پی آن که به طور مستقیم به توصیف درد و رنج خود بپردازد، با بیان وضع و حالت کسی که روی تخت مجاور او خوابیده و با کمک دستگاه اکسیژن نفس می کشد و نفس هایش با صدای خش خش همراه است. در واقع به وضع خودش اشاره می کند</a:t>
            </a:r>
            <a:endParaRPr lang="fa-IR">
              <a:latin typeface="B Nazazanin"/>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838200" y="1924343"/>
            <a:ext cx="2942230" cy="3294771"/>
          </a:xfrm>
          <a:prstGeom prst="rect">
            <a:avLst/>
          </a:prstGeom>
        </p:spPr>
      </p:pic>
      <p:sp>
        <p:nvSpPr>
          <p:cNvPr id="6" name="TextBox 5"/>
          <p:cNvSpPr txBox="1"/>
          <p:nvPr/>
        </p:nvSpPr>
        <p:spPr>
          <a:xfrm>
            <a:off x="1458219" y="5452769"/>
            <a:ext cx="1702191"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بدر شاکر السیاب</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3121814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a:latin typeface="B Nazazanin"/>
                <a:cs typeface="B Nazanin" panose="00000400000000000000" pitchFamily="2" charset="-78"/>
              </a:rPr>
              <a:t>طبیعتی نیز در ترسیم این تابلو با او مشارکت می کند، ما، نیز به خاطر بیماری شاعر بیمار است و شب نیز تاریکی غمناکی و اندوهگینی را بر این تاثیر نقش کرده است. علاوه براین، </a:t>
            </a:r>
            <a:r>
              <a:rPr lang="fa-IR" b="1">
                <a:solidFill>
                  <a:srgbClr val="FF0000"/>
                </a:solidFill>
                <a:latin typeface="B Nazazanin"/>
                <a:cs typeface="B Nazanin" panose="00000400000000000000" pitchFamily="2" charset="-78"/>
              </a:rPr>
              <a:t>تصویر خانواده ای دردمند و منتظر و نگران </a:t>
            </a:r>
            <a:r>
              <a:rPr lang="fa-IR">
                <a:latin typeface="B Nazazanin"/>
                <a:cs typeface="B Nazanin" panose="00000400000000000000" pitchFamily="2" charset="-78"/>
              </a:rPr>
              <a:t>و کودکی که با گفتن کلمه «بابا» در حسرت دیدن پدر است فضای غمزده شعر را نیز چندان می کند. شاعر در دل این کلمه، چکیده عمر سرشار  از اندوه و عذاب خود را می بینید.</a:t>
            </a:r>
          </a:p>
          <a:p>
            <a:pPr algn="just"/>
            <a:endParaRPr lang="fa-IR">
              <a:latin typeface="B Nazazanin"/>
              <a:cs typeface="B Nazanin" panose="00000400000000000000" pitchFamily="2" charset="-78"/>
            </a:endParaRPr>
          </a:p>
        </p:txBody>
      </p:sp>
    </p:spTree>
    <p:extLst>
      <p:ext uri="{BB962C8B-B14F-4D97-AF65-F5344CB8AC3E}">
        <p14:creationId xmlns:p14="http://schemas.microsoft.com/office/powerpoint/2010/main" val="3755243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smtClean="0">
                <a:solidFill>
                  <a:srgbClr val="FF0000"/>
                </a:solidFill>
                <a:latin typeface="B Nazazanin"/>
                <a:cs typeface="B Nazanin" panose="00000400000000000000" pitchFamily="2" charset="-78"/>
              </a:rPr>
              <a:t>واژه های شعر سیاب همانند نجوا و زمزمه است </a:t>
            </a:r>
            <a:r>
              <a:rPr lang="fa-IR" smtClean="0">
                <a:latin typeface="B Nazazanin"/>
                <a:cs typeface="B Nazanin" panose="00000400000000000000" pitchFamily="2" charset="-78"/>
              </a:rPr>
              <a:t>و هیاهو و جنجال و سر و صدای شعر متنبی را که گویی با طبل و سنح سخن می گوید ندارد. همچنان که از ویژگی خطایی شعر متنبی ، خالی است. شعر سیاب مانند رائحه و شمیم عطر است که به راحتی از دل شاعر بر می خیزد و بر دل ما می نشیند. </a:t>
            </a:r>
            <a:endParaRPr lang="fa-IR">
              <a:latin typeface="B Nazazanin"/>
              <a:cs typeface="B Nazanin" panose="00000400000000000000" pitchFamily="2" charset="-78"/>
            </a:endParaRPr>
          </a:p>
        </p:txBody>
      </p:sp>
      <p:sp>
        <p:nvSpPr>
          <p:cNvPr id="4" name="Flowchart: Alternate Process 3"/>
          <p:cNvSpPr/>
          <p:nvPr/>
        </p:nvSpPr>
        <p:spPr>
          <a:xfrm>
            <a:off x="838200" y="4001294"/>
            <a:ext cx="4881489" cy="102694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شعر سیاب مانند رائحه و شمیم عطر است</a:t>
            </a:r>
            <a:endParaRPr lang="fa-IR"/>
          </a:p>
        </p:txBody>
      </p:sp>
    </p:spTree>
    <p:extLst>
      <p:ext uri="{BB962C8B-B14F-4D97-AF65-F5344CB8AC3E}">
        <p14:creationId xmlns:p14="http://schemas.microsoft.com/office/powerpoint/2010/main" val="3472630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a:latin typeface="B Nazazanin"/>
                <a:cs typeface="B Nazanin" panose="00000400000000000000" pitchFamily="2" charset="-78"/>
              </a:rPr>
              <a:t>تفاوت اصلی بین این دو شعر در پرداختن به موضوع است. شاعر سنتی به طور مستقیم به مطلب می پرداخت. اما شاعر معاصر مانند نقالی معاصر، اشیا را چنان که هستند ترسیم نمی کند بلکه در بیشتر اوقات به جای تصویر مستقیم سعی می کند برداشت های خود را به تصویر بکشند تا مخاطب نیز از لذت جست و </a:t>
            </a:r>
            <a:r>
              <a:rPr lang="fa-IR" smtClean="0">
                <a:latin typeface="B Nazazanin"/>
                <a:cs typeface="B Nazanin" panose="00000400000000000000" pitchFamily="2" charset="-78"/>
              </a:rPr>
              <a:t>جو </a:t>
            </a:r>
            <a:r>
              <a:rPr lang="fa-IR">
                <a:latin typeface="B Nazazanin"/>
                <a:cs typeface="B Nazanin" panose="00000400000000000000" pitchFamily="2" charset="-78"/>
              </a:rPr>
              <a:t>و مشارکت و تحلیل و برقرار کردن پیوند بن اجزاء مختلف برخوردار شود.. </a:t>
            </a:r>
          </a:p>
          <a:p>
            <a:pPr algn="just"/>
            <a:endParaRPr lang="fa-IR">
              <a:latin typeface="B Nazazanin"/>
              <a:cs typeface="B Nazanin" panose="00000400000000000000" pitchFamily="2" charset="-78"/>
            </a:endParaRPr>
          </a:p>
        </p:txBody>
      </p:sp>
      <p:sp>
        <p:nvSpPr>
          <p:cNvPr id="4" name="Flowchart: Alternate Process 3"/>
          <p:cNvSpPr/>
          <p:nvPr/>
        </p:nvSpPr>
        <p:spPr>
          <a:xfrm>
            <a:off x="838200" y="4318781"/>
            <a:ext cx="4487594" cy="1322363"/>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لذت جست و جو و مشارکت و تحلیل و برقرار کردن پیوند بن اجزاء مختلف</a:t>
            </a:r>
            <a:endParaRPr lang="fa-IR"/>
          </a:p>
        </p:txBody>
      </p:sp>
    </p:spTree>
    <p:extLst>
      <p:ext uri="{BB962C8B-B14F-4D97-AF65-F5344CB8AC3E}">
        <p14:creationId xmlns:p14="http://schemas.microsoft.com/office/powerpoint/2010/main" val="714800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a:latin typeface="B Nazazanin"/>
                <a:cs typeface="B Nazanin" panose="00000400000000000000" pitchFamily="2" charset="-78"/>
              </a:rPr>
              <a:t>از سوی دیگر، چنان که می بیند سیاب ابیات یا سطور شعری خود را به طور مساوی و مقابل یکدیگر قرار </a:t>
            </a:r>
            <a:r>
              <a:rPr lang="fa-IR" smtClean="0">
                <a:latin typeface="B Nazazanin"/>
                <a:cs typeface="B Nazanin" panose="00000400000000000000" pitchFamily="2" charset="-78"/>
              </a:rPr>
              <a:t>نذاده </a:t>
            </a:r>
            <a:r>
              <a:rPr lang="fa-IR">
                <a:latin typeface="B Nazazanin"/>
                <a:cs typeface="B Nazanin" panose="00000400000000000000" pitchFamily="2" charset="-78"/>
              </a:rPr>
              <a:t>بلکه برای آن که از </a:t>
            </a:r>
            <a:r>
              <a:rPr lang="fa-IR" smtClean="0">
                <a:latin typeface="B Nazazanin"/>
                <a:cs typeface="B Nazanin" panose="00000400000000000000" pitchFamily="2" charset="-78"/>
              </a:rPr>
              <a:t>قید و بند هایی که پایبندی به وزن و قافیه شعر سنتی برای </a:t>
            </a:r>
            <a:r>
              <a:rPr lang="fa-IR">
                <a:latin typeface="B Nazazanin"/>
                <a:cs typeface="B Nazanin" panose="00000400000000000000" pitchFamily="2" charset="-78"/>
              </a:rPr>
              <a:t>شاعر ایجاد می کرد، رها شود تا بتواند حرف دل خود را به آسانی </a:t>
            </a:r>
            <a:r>
              <a:rPr lang="fa-IR" smtClean="0">
                <a:latin typeface="B Nazazanin"/>
                <a:cs typeface="B Nazanin" panose="00000400000000000000" pitchFamily="2" charset="-78"/>
              </a:rPr>
              <a:t>بیان </a:t>
            </a:r>
            <a:r>
              <a:rPr lang="fa-IR">
                <a:latin typeface="B Nazazanin"/>
                <a:cs typeface="B Nazanin" panose="00000400000000000000" pitchFamily="2" charset="-78"/>
              </a:rPr>
              <a:t>کند. سطور شعری خود را زیر یکدیگر نوشته و سعی کرده لگام وزن خود را در اختیار بگیرد نه آن که  اسیر اوزان غیر </a:t>
            </a:r>
            <a:r>
              <a:rPr lang="fa-IR" smtClean="0">
                <a:latin typeface="B Nazazanin"/>
                <a:cs typeface="B Nazanin" panose="00000400000000000000" pitchFamily="2" charset="-78"/>
              </a:rPr>
              <a:t>قابل </a:t>
            </a:r>
            <a:r>
              <a:rPr lang="fa-IR">
                <a:latin typeface="B Nazazanin"/>
                <a:cs typeface="B Nazanin" panose="00000400000000000000" pitchFamily="2" charset="-78"/>
              </a:rPr>
              <a:t>تغییر شعر سنتی شود. </a:t>
            </a:r>
          </a:p>
        </p:txBody>
      </p:sp>
      <p:sp>
        <p:nvSpPr>
          <p:cNvPr id="4" name="Flowchart: Alternate Process 3"/>
          <p:cNvSpPr/>
          <p:nvPr/>
        </p:nvSpPr>
        <p:spPr>
          <a:xfrm>
            <a:off x="838200" y="4276579"/>
            <a:ext cx="4360985" cy="99880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پایبندی به وزن و قافیه شعر سنتی</a:t>
            </a:r>
            <a:endParaRPr lang="fa-IR"/>
          </a:p>
        </p:txBody>
      </p:sp>
    </p:spTree>
    <p:extLst>
      <p:ext uri="{BB962C8B-B14F-4D97-AF65-F5344CB8AC3E}">
        <p14:creationId xmlns:p14="http://schemas.microsoft.com/office/powerpoint/2010/main" val="213285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a:latin typeface="B Nazazanin"/>
                <a:cs typeface="B Nazanin" panose="00000400000000000000" pitchFamily="2" charset="-78"/>
              </a:rPr>
              <a:t>در شعر نو، لذا ساده شعری جایگزین لذت های بدیهی و بیان عینی و کتابی جانشین صراحت و بیان ذهنی ساده و حالت  توصیفی بر حالت بیانی غلبه دارد و به طور کلی محتوا وشکل، برتری یم یابد  وزن و قافیه در شعر سنتی، قالبی است و مصرع ها بدون تناسب با شعر یکدست و یکنواخت است اما در شعر نو مصرع ها یکدست نیستند ولی در عین بی نظمی، دارای نظم خاصی هستند. وزن نتیجه </a:t>
            </a:r>
            <a:r>
              <a:rPr lang="fa-IR" smtClean="0">
                <a:latin typeface="B Nazazanin"/>
                <a:cs typeface="B Nazanin" panose="00000400000000000000" pitchFamily="2" charset="-78"/>
              </a:rPr>
              <a:t>مصراع </a:t>
            </a:r>
            <a:r>
              <a:rPr lang="fa-IR">
                <a:latin typeface="B Nazazanin"/>
                <a:cs typeface="B Nazanin" panose="00000400000000000000" pitchFamily="2" charset="-78"/>
              </a:rPr>
              <a:t>و بیت نیست بلکه چند مصراع و چند بیت به طور مشترک وزن را به وجود می آورند به دیگر سخن فاقیه رنگ مطلب است و قوافی در انتهای مطالب می آیند</a:t>
            </a:r>
          </a:p>
          <a:p>
            <a:pPr algn="just"/>
            <a:endParaRPr lang="fa-IR">
              <a:latin typeface="B Nazazanin"/>
              <a:cs typeface="B Nazanin" panose="00000400000000000000" pitchFamily="2" charset="-78"/>
            </a:endParaRPr>
          </a:p>
        </p:txBody>
      </p:sp>
      <p:sp>
        <p:nvSpPr>
          <p:cNvPr id="4" name="Flowchart: Alternate Process 3"/>
          <p:cNvSpPr/>
          <p:nvPr/>
        </p:nvSpPr>
        <p:spPr>
          <a:xfrm>
            <a:off x="838200" y="4712678"/>
            <a:ext cx="3840480" cy="78779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وزن نتیجه مصراع و بیت نیست</a:t>
            </a:r>
            <a:endParaRPr lang="fa-IR"/>
          </a:p>
        </p:txBody>
      </p:sp>
    </p:spTree>
    <p:extLst>
      <p:ext uri="{BB962C8B-B14F-4D97-AF65-F5344CB8AC3E}">
        <p14:creationId xmlns:p14="http://schemas.microsoft.com/office/powerpoint/2010/main" val="402454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B Nazazanin"/>
                <a:cs typeface="B Nazanin" panose="00000400000000000000" pitchFamily="2" charset="-78"/>
              </a:rPr>
              <a:t>تفاوت دیگر شعر سنتی و شعر نو در سطح پایانی است در شعر سنتی، شاعر سعی داشت هنر خویش را بیشتر در مقطع آغازین نشان دهد از این روی صنعت براعت استهلال به وجود آمد اما درشعر نو تعبیر یا تعابیر پایانی بسیار حساس، تاثیرگذار و حامل پیام شعر است. گویی شاعر بار اصلی معنا و پیام را در انتهای شعر می گنجاند از این روی مقاطع پایانی یا عبارت نهایی شعر نو، کوبنده و تاثیرگذار است</a:t>
            </a:r>
            <a:endParaRPr lang="fa-IR">
              <a:latin typeface="B Nazazanin"/>
              <a:cs typeface="B Nazanin" panose="00000400000000000000" pitchFamily="2" charset="-78"/>
            </a:endParaRPr>
          </a:p>
        </p:txBody>
      </p:sp>
      <p:sp>
        <p:nvSpPr>
          <p:cNvPr id="4" name="Flowchart: Alternate Process 3"/>
          <p:cNvSpPr/>
          <p:nvPr/>
        </p:nvSpPr>
        <p:spPr>
          <a:xfrm>
            <a:off x="1153551" y="4360985"/>
            <a:ext cx="5331655" cy="1223889"/>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تعبیر یا تعابیر پایانی بسیار حساس، تاثیرگذار و حامل پیام شعر</a:t>
            </a:r>
            <a:endParaRPr lang="fa-IR"/>
          </a:p>
        </p:txBody>
      </p:sp>
    </p:spTree>
    <p:extLst>
      <p:ext uri="{BB962C8B-B14F-4D97-AF65-F5344CB8AC3E}">
        <p14:creationId xmlns:p14="http://schemas.microsoft.com/office/powerpoint/2010/main" val="73557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a:solidFill>
                  <a:srgbClr val="FF0000"/>
                </a:solidFill>
                <a:latin typeface="B Nazazanin"/>
                <a:cs typeface="B Nazanin" panose="00000400000000000000" pitchFamily="2" charset="-78"/>
              </a:rPr>
              <a:t>زمینه های کشف و درک </a:t>
            </a:r>
            <a:r>
              <a:rPr lang="fa-IR" smtClean="0">
                <a:solidFill>
                  <a:srgbClr val="FF0000"/>
                </a:solidFill>
                <a:latin typeface="B Nazazanin"/>
                <a:cs typeface="B Nazanin" panose="00000400000000000000" pitchFamily="2" charset="-78"/>
              </a:rPr>
              <a:t>رمز</a:t>
            </a:r>
            <a:endParaRPr lang="fa-IR">
              <a:solidFill>
                <a:srgbClr val="FF0000"/>
              </a:solidFill>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latin typeface="B Nazazanin"/>
                <a:cs typeface="B Nazanin" panose="00000400000000000000" pitchFamily="2" charset="-78"/>
              </a:rPr>
              <a:t>الف) اساطیر</a:t>
            </a:r>
          </a:p>
          <a:p>
            <a:pPr algn="just"/>
            <a:r>
              <a:rPr lang="fa-IR" smtClean="0">
                <a:latin typeface="B Nazazanin"/>
                <a:cs typeface="B Nazanin" panose="00000400000000000000" pitchFamily="2" charset="-78"/>
              </a:rPr>
              <a:t>یکی از تفاوت های مهم و اساسی شعر متنبی و شعر و ابهام موجود در شعر نو به دلیل بهره گیری از اسطوره ها و نماد هاست . حرکت آغازین شعر نو به همت پیشگامانی چون بدر شاکر السیاب، نازک الملائکه و عبدالوهاب البیانی با آغاز ورود اسطوره به شعر عربی معاصر همراه بوده است. برای کشف و درک رموز و نمادهای موجود در شعر معاصر عرب باید اسطوره ها و مفاهیمی را که از آنها مستفد می شود شناخت.</a:t>
            </a:r>
            <a:endParaRPr lang="fa-IR">
              <a:latin typeface="B Nazazanin"/>
              <a:cs typeface="B Nazanin" panose="00000400000000000000" pitchFamily="2" charset="-78"/>
            </a:endParaRPr>
          </a:p>
        </p:txBody>
      </p:sp>
    </p:spTree>
    <p:extLst>
      <p:ext uri="{BB962C8B-B14F-4D97-AF65-F5344CB8AC3E}">
        <p14:creationId xmlns:p14="http://schemas.microsoft.com/office/powerpoint/2010/main" val="3751271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7385539" y="2342405"/>
            <a:ext cx="2571176" cy="2736032"/>
          </a:xfrm>
          <a:prstGeom prst="rect">
            <a:avLst/>
          </a:prstGeom>
        </p:spPr>
      </p:pic>
      <p:pic>
        <p:nvPicPr>
          <p:cNvPr id="6" name="Picture 5"/>
          <p:cNvPicPr>
            <a:picLocks noChangeAspect="1"/>
          </p:cNvPicPr>
          <p:nvPr/>
        </p:nvPicPr>
        <p:blipFill>
          <a:blip r:embed="rId3"/>
          <a:stretch>
            <a:fillRect/>
          </a:stretch>
        </p:blipFill>
        <p:spPr>
          <a:xfrm>
            <a:off x="2043112" y="2286134"/>
            <a:ext cx="2964986" cy="2848574"/>
          </a:xfrm>
          <a:prstGeom prst="rect">
            <a:avLst/>
          </a:prstGeom>
        </p:spPr>
      </p:pic>
      <p:sp>
        <p:nvSpPr>
          <p:cNvPr id="7" name="TextBox 6"/>
          <p:cNvSpPr txBox="1"/>
          <p:nvPr/>
        </p:nvSpPr>
        <p:spPr>
          <a:xfrm>
            <a:off x="7953674" y="5530099"/>
            <a:ext cx="1434905"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نازک الملائکه</a:t>
            </a:r>
            <a:endParaRPr lang="fa-IR" sz="2000" b="1">
              <a:solidFill>
                <a:srgbClr val="FF0000"/>
              </a:solidFill>
              <a:cs typeface="B Nazanin" panose="00000400000000000000" pitchFamily="2" charset="-78"/>
            </a:endParaRPr>
          </a:p>
        </p:txBody>
      </p:sp>
      <p:sp>
        <p:nvSpPr>
          <p:cNvPr id="8" name="TextBox 7"/>
          <p:cNvSpPr txBox="1"/>
          <p:nvPr/>
        </p:nvSpPr>
        <p:spPr>
          <a:xfrm>
            <a:off x="2667475" y="5530099"/>
            <a:ext cx="1716259"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عبدالوهاب بیانی</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385579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latin typeface="B Nazazanin"/>
                <a:cs typeface="B Nazanin" panose="00000400000000000000" pitchFamily="2" charset="-78"/>
              </a:rPr>
              <a:t>چکیده: </a:t>
            </a:r>
            <a:endParaRPr lang="fa-IR">
              <a:solidFill>
                <a:srgbClr val="FF0000"/>
              </a:solidFill>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B Nazazanin"/>
                <a:cs typeface="B Nazanin" panose="00000400000000000000" pitchFamily="2" charset="-78"/>
              </a:rPr>
              <a:t>تفاوت های مهم و اساسی شعر سنتی و شعر نو را می توان در مقایسه شعر «الحمی» از متنبی و شعر «الوصیه» از بدر شاکر السیاب که از پیشگامان شعر نو در جهان غرب به شمار می آید، مشاهده کرد وجود ابهام در شعر نو، جایگزینی لذت ساده شعری به ای لذت های بیانی و بدیعی و غلبه حالت توصیفی بر بیانی و تهی بودن از ویژگی خطابی و ... از ویژگی های شعر نو می باشد. </a:t>
            </a:r>
            <a:endParaRPr lang="fa-IR">
              <a:latin typeface="B Nazazanin"/>
              <a:cs typeface="B Nazanin" panose="00000400000000000000" pitchFamily="2" charset="-78"/>
            </a:endParaRPr>
          </a:p>
        </p:txBody>
      </p:sp>
    </p:spTree>
    <p:extLst>
      <p:ext uri="{BB962C8B-B14F-4D97-AF65-F5344CB8AC3E}">
        <p14:creationId xmlns:p14="http://schemas.microsoft.com/office/powerpoint/2010/main" val="508547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fa-IR">
                <a:solidFill>
                  <a:srgbClr val="FF0000"/>
                </a:solidFill>
                <a:latin typeface="B Nazazanin"/>
                <a:cs typeface="B Nazanin" panose="00000400000000000000" pitchFamily="2" charset="-78"/>
              </a:rPr>
              <a:t> </a:t>
            </a:r>
            <a:r>
              <a:rPr lang="fa-IR" sz="4000">
                <a:solidFill>
                  <a:srgbClr val="FF0000"/>
                </a:solidFill>
                <a:latin typeface="B Nazazanin"/>
                <a:cs typeface="B Nazanin" panose="00000400000000000000" pitchFamily="2" charset="-78"/>
              </a:rPr>
              <a:t>اسطوره ها را در شعر معاصر عرب می توان </a:t>
            </a:r>
            <a:r>
              <a:rPr lang="fa-IR" sz="4000" smtClean="0">
                <a:solidFill>
                  <a:srgbClr val="FF0000"/>
                </a:solidFill>
                <a:latin typeface="B Nazazanin"/>
                <a:cs typeface="B Nazanin" panose="00000400000000000000" pitchFamily="2" charset="-78"/>
              </a:rPr>
              <a:t>به سه </a:t>
            </a:r>
            <a:r>
              <a:rPr lang="fa-IR" sz="4000">
                <a:solidFill>
                  <a:srgbClr val="FF0000"/>
                </a:solidFill>
                <a:latin typeface="B Nazazanin"/>
                <a:cs typeface="B Nazanin" panose="00000400000000000000" pitchFamily="2" charset="-78"/>
              </a:rPr>
              <a:t>دسته تقسیم کرد: </a:t>
            </a:r>
            <a:r>
              <a:rPr lang="fa-IR" sz="4000">
                <a:latin typeface="B Nazazanin"/>
                <a:cs typeface="B Nazanin" panose="00000400000000000000" pitchFamily="2" charset="-78"/>
              </a:rPr>
              <a:t/>
            </a:r>
            <a:br>
              <a:rPr lang="fa-IR" sz="4000">
                <a:latin typeface="B Nazazanin"/>
                <a:cs typeface="B Nazanin" panose="00000400000000000000" pitchFamily="2" charset="-78"/>
              </a:rPr>
            </a:br>
            <a:r>
              <a:rPr lang="fa-IR" sz="4000" b="1">
                <a:solidFill>
                  <a:srgbClr val="FF0000"/>
                </a:solidFill>
                <a:latin typeface="B Nazazanin"/>
                <a:cs typeface="B Nazanin" panose="00000400000000000000" pitchFamily="2" charset="-78"/>
              </a:rPr>
              <a:t>1- </a:t>
            </a:r>
            <a:r>
              <a:rPr lang="fa-IR" sz="4000" b="1" smtClean="0">
                <a:solidFill>
                  <a:srgbClr val="FF0000"/>
                </a:solidFill>
                <a:latin typeface="B Nazazanin"/>
                <a:cs typeface="B Nazanin" panose="00000400000000000000" pitchFamily="2" charset="-78"/>
              </a:rPr>
              <a:t>اساطیر ملی و دینی و تاریخی</a:t>
            </a:r>
            <a:endParaRPr lang="fa-IR" sz="4000" b="1">
              <a:solidFill>
                <a:srgbClr val="FF0000"/>
              </a:solidFill>
              <a:latin typeface="B Nazazanin"/>
              <a:cs typeface="B Nazanin" panose="00000400000000000000" pitchFamily="2" charset="-78"/>
            </a:endParaRPr>
          </a:p>
        </p:txBody>
      </p:sp>
      <p:sp>
        <p:nvSpPr>
          <p:cNvPr id="3" name="Content Placeholder 2"/>
          <p:cNvSpPr>
            <a:spLocks noGrp="1"/>
          </p:cNvSpPr>
          <p:nvPr>
            <p:ph idx="1"/>
          </p:nvPr>
        </p:nvSpPr>
        <p:spPr>
          <a:xfrm>
            <a:off x="3277772" y="1825625"/>
            <a:ext cx="8076028" cy="4351338"/>
          </a:xfrm>
        </p:spPr>
        <p:txBody>
          <a:bodyPr/>
          <a:lstStyle/>
          <a:p>
            <a:pPr algn="just"/>
            <a:r>
              <a:rPr lang="fa-IR" smtClean="0">
                <a:latin typeface="B Nazazanin"/>
                <a:cs typeface="B Nazanin" panose="00000400000000000000" pitchFamily="2" charset="-78"/>
              </a:rPr>
              <a:t>تمّوز، عشتار، مسیح و لعازر، سندباد، عنتره صفر قریش، عائشه (نماد عراق در شعر البیانی) هابیل و قابیل، ایوب، زرقاء الیمامه، کلیب، علبه، مهیار، ابوالهول، سقراط، تاتار، هرقل، فاوست از جمله اسطوره هایی هستند که بیشترین کاربرد را در این گروه دارا می باشند</a:t>
            </a:r>
          </a:p>
          <a:p>
            <a:pPr algn="just"/>
            <a:endParaRPr lang="fa-IR">
              <a:latin typeface="B Nazazanin"/>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2369465" cy="2985526"/>
          </a:xfrm>
          <a:prstGeom prst="rect">
            <a:avLst/>
          </a:prstGeom>
        </p:spPr>
      </p:pic>
      <p:sp>
        <p:nvSpPr>
          <p:cNvPr id="5" name="TextBox 4"/>
          <p:cNvSpPr txBox="1"/>
          <p:nvPr/>
        </p:nvSpPr>
        <p:spPr>
          <a:xfrm>
            <a:off x="1235140" y="5148775"/>
            <a:ext cx="1575582"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الهه عشتار</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3586749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latin typeface="B Nazazanin"/>
                <a:cs typeface="B Nazanin" panose="00000400000000000000" pitchFamily="2" charset="-78"/>
              </a:rPr>
              <a:t>تمّوز یا ادونیس، ایزد حاصلخیزی و زندگی و حیات پس از مرگ (رستاخیز) است. نام تموز همواره با نام عشتار، ایزد بانوی زیبایی و عشق (در کنعانی هشتروت و در یونانی آفرودیت و در و رومی زئوس و در فارسی آناهیتا و در عربی زهره) پیوند خورده است. تمّوز و عشتار از اسطوره های بین النهرین هستند و از این روی از اسطوره های شرقی به شمار می آیند که به غرب رفته اند. خاستگاه تمّوز یا آدونیس، سوریه است و پیش از آنکه به یونان برسد در مصر و قبرس، تغییراتی در آن به وجود آمده است.</a:t>
            </a:r>
            <a:endParaRPr lang="fa-IR">
              <a:latin typeface="B Nazazanin"/>
              <a:cs typeface="B Nazanin" panose="00000400000000000000" pitchFamily="2" charset="-78"/>
            </a:endParaRPr>
          </a:p>
        </p:txBody>
      </p:sp>
    </p:spTree>
    <p:extLst>
      <p:ext uri="{BB962C8B-B14F-4D97-AF65-F5344CB8AC3E}">
        <p14:creationId xmlns:p14="http://schemas.microsoft.com/office/powerpoint/2010/main" val="4044978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a:latin typeface="B Nazazanin"/>
                <a:cs typeface="B Nazanin" panose="00000400000000000000" pitchFamily="2" charset="-78"/>
              </a:rPr>
              <a:t> بر اساس اسطوره های یونانی، آدونیس یا تمّوز، سپر سینیراس پادشاه قبرس و میرا بود که مادرش به صورت درخت مُر درآمد. عشتار یا آفرودیت، آدونیس را پذیرا شد و او را به برسفون یعنی شهبانوی جهان مردگان سپرد. پرسقون عاشق آدونیس شد و از بازگرداندن او به آفرودیت سر باز زد. آفرودیت که خود نیز شیفته ادونیس بود به ایزدایزدان زئوس شکایت کرد. زئوس مقرر کرد که ادونیس یک سوم سال را نزد پرسفون </a:t>
            </a:r>
            <a:r>
              <a:rPr lang="fa-IR" smtClean="0">
                <a:latin typeface="B Nazazanin"/>
                <a:cs typeface="B Nazanin" panose="00000400000000000000" pitchFamily="2" charset="-78"/>
              </a:rPr>
              <a:t>و </a:t>
            </a:r>
            <a:r>
              <a:rPr lang="fa-IR">
                <a:latin typeface="B Nazazanin"/>
                <a:cs typeface="B Nazanin" panose="00000400000000000000" pitchFamily="2" charset="-78"/>
              </a:rPr>
              <a:t>یک سوم دیگر را نزد آفرودیت و یک سوم باقی مانده را در هر جا که خود برگزیند به سر برد. دلبستگی بسیار آفرودیت، ایزد بانوی عشق به </a:t>
            </a:r>
            <a:r>
              <a:rPr lang="fa-IR" smtClean="0">
                <a:latin typeface="B Nazazanin"/>
                <a:cs typeface="B Nazanin" panose="00000400000000000000" pitchFamily="2" charset="-78"/>
              </a:rPr>
              <a:t>آدونیس، </a:t>
            </a:r>
            <a:r>
              <a:rPr lang="fa-IR">
                <a:latin typeface="B Nazazanin"/>
                <a:cs typeface="B Nazanin" panose="00000400000000000000" pitchFamily="2" charset="-78"/>
              </a:rPr>
              <a:t>حسادت آرِس را که عاشق آفرودیت بود برانگیخت. </a:t>
            </a:r>
          </a:p>
          <a:p>
            <a:pPr algn="just"/>
            <a:endParaRPr lang="fa-IR">
              <a:latin typeface="B Nazazanin"/>
              <a:cs typeface="B Nazanin" panose="00000400000000000000" pitchFamily="2" charset="-78"/>
            </a:endParaRPr>
          </a:p>
        </p:txBody>
      </p:sp>
    </p:spTree>
    <p:extLst>
      <p:ext uri="{BB962C8B-B14F-4D97-AF65-F5344CB8AC3E}">
        <p14:creationId xmlns:p14="http://schemas.microsoft.com/office/powerpoint/2010/main" val="2114018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latin typeface="B Nazazanin"/>
                <a:cs typeface="B Nazanin" panose="00000400000000000000" pitchFamily="2" charset="-78"/>
              </a:rPr>
              <a:t>ادونیس در پی هجوم گرازی که آرس فرستاده بود از </a:t>
            </a:r>
            <a:r>
              <a:rPr lang="fa-IR" smtClean="0">
                <a:latin typeface="B Nazazanin"/>
                <a:cs typeface="B Nazanin" panose="00000400000000000000" pitchFamily="2" charset="-78"/>
              </a:rPr>
              <a:t>ناحیه </a:t>
            </a:r>
            <a:r>
              <a:rPr lang="fa-IR">
                <a:latin typeface="B Nazazanin"/>
                <a:cs typeface="B Nazanin" panose="00000400000000000000" pitchFamily="2" charset="-78"/>
              </a:rPr>
              <a:t>ران زخمی شد و از این زخم ان </a:t>
            </a:r>
            <a:r>
              <a:rPr lang="fa-IR" smtClean="0">
                <a:latin typeface="B Nazazanin"/>
                <a:cs typeface="B Nazanin" panose="00000400000000000000" pitchFamily="2" charset="-78"/>
              </a:rPr>
              <a:t>سپرد. در </a:t>
            </a:r>
            <a:r>
              <a:rPr lang="fa-IR">
                <a:latin typeface="B Nazazanin"/>
                <a:cs typeface="B Nazanin" panose="00000400000000000000" pitchFamily="2" charset="-78"/>
              </a:rPr>
              <a:t>باب مرگ آدونیس و سوگواری آفرودیت، شاعران و هنرمندان در غزلسرایی و خیالپردازی به رقابت برخاسته اند. گفته اند که پاهای آفرودیت، شاعران و هنرمندان در غزلسرایی و خیالپردازی به رقابت برخاسته اند. گفته اند که پاهای آفرودیت در جست و جوی ادونیس، زخمی و خونین شد و از خون پای او گل شقایق رویید. </a:t>
            </a:r>
          </a:p>
        </p:txBody>
      </p:sp>
      <p:sp>
        <p:nvSpPr>
          <p:cNvPr id="4" name="Flowchart: Process 3"/>
          <p:cNvSpPr/>
          <p:nvPr/>
        </p:nvSpPr>
        <p:spPr>
          <a:xfrm>
            <a:off x="838200" y="4797083"/>
            <a:ext cx="4895557" cy="1153551"/>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در باب مرگ آدونیس و سوگواری آفرودیت</a:t>
            </a:r>
            <a:endParaRPr lang="fa-IR"/>
          </a:p>
        </p:txBody>
      </p:sp>
    </p:spTree>
    <p:extLst>
      <p:ext uri="{BB962C8B-B14F-4D97-AF65-F5344CB8AC3E}">
        <p14:creationId xmlns:p14="http://schemas.microsoft.com/office/powerpoint/2010/main" val="17037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a:latin typeface="B Nazazanin"/>
                <a:cs typeface="B Nazanin" panose="00000400000000000000" pitchFamily="2" charset="-78"/>
              </a:rPr>
              <a:t>چون آفرودیت معشوق خود را در جهان زندگان  بر روی زمین نیافت به جهان مردگان شتافت و در انجا آدونیس را مرده یافت و با بوسیدن او (بوسه زندگی) دو دلداده دوباره به زمین بازگشتند و بهار آغاز شد. آدونیس در واقع اسطوره مرگ برای زندگی و زندگی پس از مرگ است. ادونیس در زمستان به جهان مردگان می رود تا به پرسفون بپیوندد و بهار به زمین باز می گردد تا با عشق در آمیزد و شکوفا شود و در  تابستان به تنهایی به بار می نشیند. بنابراین ادونیس یا تموز را می توان ایزد حاصلخیزی یا نشانه مرگ و رستاخیز طبیعت دانست که هر سال تکرار می شود. گفتنی است که عرب ها اسطیر بابلی  را بین روزگار حضرت ابراهیم (ع) و بعثت نبوی (ص) ساختند. «عزی» در نزد اعراب همان عنتار و «ود» همان تموز یا ادون (آقا) و «لات» همان لاتو و «مناه» همان منات می باشد. </a:t>
            </a:r>
          </a:p>
          <a:p>
            <a:pPr algn="just"/>
            <a:endParaRPr lang="fa-IR">
              <a:latin typeface="B Nazazanin"/>
              <a:cs typeface="B Nazanin" panose="00000400000000000000" pitchFamily="2" charset="-78"/>
            </a:endParaRPr>
          </a:p>
        </p:txBody>
      </p:sp>
    </p:spTree>
    <p:extLst>
      <p:ext uri="{BB962C8B-B14F-4D97-AF65-F5344CB8AC3E}">
        <p14:creationId xmlns:p14="http://schemas.microsoft.com/office/powerpoint/2010/main" val="1355432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B Nazazanin"/>
                <a:cs typeface="B Nazanin" panose="00000400000000000000" pitchFamily="2" charset="-78"/>
              </a:rPr>
              <a:t>شاعرانی که اسطوره تموز را در شعر خود به کار گرفتند به نام شاعران تموزی خوانده شدند و به طور کلی سرنوشت و مسیر نهایی سرزمین خویش یا جهان عرب را خشکی و حطی و مرگ دانستند و بر این باورند که فرهنگ و تمدن عرب در حال احتضار است. از این رو دست به دامان ایزد حاصلخیزی یا تموز می شوند تا حیاتی دوباره به آنان ببخشد. </a:t>
            </a:r>
          </a:p>
          <a:p>
            <a:pPr algn="just"/>
            <a:r>
              <a:rPr lang="fa-IR" smtClean="0">
                <a:latin typeface="B Nazazanin"/>
                <a:cs typeface="B Nazanin" panose="00000400000000000000" pitchFamily="2" charset="-78"/>
              </a:rPr>
              <a:t>سیاب، ادونیس، خلیل حاوی، جبرا ابراهیم جبرا، محمد الماغوط، یوسف الخال، محمود درویش، عبدالوهاب البیاتی، انسی الحاج از مشهورترین شاعران تموزی به شار می روند البته ادونیس، «اعتقاء» یا سیمرغ را مظهر تموز و خلیل حاوی «بعلگ» را مظهر آن می داند. </a:t>
            </a:r>
          </a:p>
          <a:p>
            <a:pPr marL="0" indent="0" algn="just">
              <a:buNone/>
            </a:pPr>
            <a:endParaRPr lang="fa-IR">
              <a:latin typeface="B Nazazanin"/>
              <a:cs typeface="B Nazanin" panose="00000400000000000000" pitchFamily="2" charset="-78"/>
            </a:endParaRPr>
          </a:p>
        </p:txBody>
      </p:sp>
    </p:spTree>
    <p:extLst>
      <p:ext uri="{BB962C8B-B14F-4D97-AF65-F5344CB8AC3E}">
        <p14:creationId xmlns:p14="http://schemas.microsoft.com/office/powerpoint/2010/main" val="2479331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a:xfrm>
            <a:off x="4135272" y="1825625"/>
            <a:ext cx="7218528" cy="4351338"/>
          </a:xfrm>
        </p:spPr>
        <p:txBody>
          <a:bodyPr>
            <a:normAutofit/>
          </a:bodyPr>
          <a:lstStyle/>
          <a:p>
            <a:pPr algn="just"/>
            <a:r>
              <a:rPr lang="fa-IR" smtClean="0">
                <a:latin typeface="B Nazazanin"/>
                <a:cs typeface="B Nazanin" panose="00000400000000000000" pitchFamily="2" charset="-78"/>
              </a:rPr>
              <a:t>البته نماد تموز را نخستین بار </a:t>
            </a:r>
            <a:r>
              <a:rPr lang="fa-IR" b="1" smtClean="0">
                <a:solidFill>
                  <a:srgbClr val="FF0000"/>
                </a:solidFill>
                <a:latin typeface="B Nazazanin"/>
                <a:cs typeface="B Nazanin" panose="00000400000000000000" pitchFamily="2" charset="-78"/>
              </a:rPr>
              <a:t>ت. اس. الیوت</a:t>
            </a:r>
            <a:r>
              <a:rPr lang="fa-IR" smtClean="0">
                <a:latin typeface="B Nazazanin"/>
                <a:cs typeface="B Nazanin" panose="00000400000000000000" pitchFamily="2" charset="-78"/>
              </a:rPr>
              <a:t>، شاعر انگلیسی در شعر معروف «سرزمین سوخته» به کار برد. سیاب نیز به این نکته اشاره کرده و معتقد است شاعران غربی، برخی از اسطوره های شرقی را به شاعران مشرق زمین معرفی کرده اند. تفاوت اصلی مفهوم نماد ادونیس (تموز) در شعر الیوت و سیاب در این است که الیوت در سرزمین سوحته که در سال 1939 یعین پس از جنگ جهانی اول سروده شده بر این باور است که قاره اروپا پس از جنگ و پس از تقسیم بندی های سیاسی، روح و پویایی خود را از دست داده به دوران کهولت رسیده است</a:t>
            </a:r>
            <a:endParaRPr lang="fa-IR">
              <a:latin typeface="B Nazazanin"/>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3297072" cy="3374173"/>
          </a:xfrm>
          <a:prstGeom prst="rect">
            <a:avLst/>
          </a:prstGeom>
        </p:spPr>
      </p:pic>
      <p:sp>
        <p:nvSpPr>
          <p:cNvPr id="5" name="TextBox 4"/>
          <p:cNvSpPr txBox="1"/>
          <p:nvPr/>
        </p:nvSpPr>
        <p:spPr>
          <a:xfrm>
            <a:off x="1613278" y="5503714"/>
            <a:ext cx="1746915"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توماس استرن الیوت</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3371336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a:latin typeface="B Nazazanin"/>
                <a:cs typeface="B Nazanin" panose="00000400000000000000" pitchFamily="2" charset="-78"/>
              </a:rPr>
              <a:t>سرنوشت گریز ناپذیر ساکنان اروپا مرگ و نابودی است و مردم این قاره سزاوار نفرین و لعنت هستند. شعر الیوت،  در واقع مرثیه ای است بر تمدنی پیر و فرتوت، اما در شعر </a:t>
            </a:r>
            <a:r>
              <a:rPr lang="fa-IR" smtClean="0">
                <a:latin typeface="B Nazazanin"/>
                <a:cs typeface="B Nazanin" panose="00000400000000000000" pitchFamily="2" charset="-78"/>
              </a:rPr>
              <a:t>سیاب، </a:t>
            </a:r>
            <a:r>
              <a:rPr lang="fa-IR">
                <a:latin typeface="B Nazazanin"/>
                <a:cs typeface="B Nazanin" panose="00000400000000000000" pitchFamily="2" charset="-78"/>
              </a:rPr>
              <a:t>ادونیس، بشارت دهنده حیات پس از مرگ و ولادت تمدنی است که حیات و طراوات خویش را از دست داده بود. سیاب در شهر تموز جیکور با تصرف در این اسطوره چنین می گوید: </a:t>
            </a:r>
          </a:p>
        </p:txBody>
      </p:sp>
      <p:sp>
        <p:nvSpPr>
          <p:cNvPr id="4" name="Flowchart: Alternate Process 3"/>
          <p:cNvSpPr/>
          <p:nvPr/>
        </p:nvSpPr>
        <p:spPr>
          <a:xfrm>
            <a:off x="838200" y="4001294"/>
            <a:ext cx="4304714" cy="126609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بشارت دهنده حیات پس از مرگ و ولادت </a:t>
            </a:r>
            <a:r>
              <a:rPr lang="fa-IR" sz="2800" smtClean="0">
                <a:solidFill>
                  <a:prstClr val="black"/>
                </a:solidFill>
                <a:cs typeface="B Nazanin" panose="00000400000000000000" pitchFamily="2" charset="-78"/>
              </a:rPr>
              <a:t>تمدن</a:t>
            </a:r>
            <a:endParaRPr lang="fa-IR"/>
          </a:p>
        </p:txBody>
      </p:sp>
    </p:spTree>
    <p:extLst>
      <p:ext uri="{BB962C8B-B14F-4D97-AF65-F5344CB8AC3E}">
        <p14:creationId xmlns:p14="http://schemas.microsoft.com/office/powerpoint/2010/main" val="1646685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latin typeface="B Nazazanin"/>
                <a:cs typeface="B Nazanin" panose="00000400000000000000" pitchFamily="2" charset="-78"/>
              </a:rPr>
              <a:t>ناب الخنزیر یشق یدی</a:t>
            </a:r>
          </a:p>
          <a:p>
            <a:pPr algn="just"/>
            <a:r>
              <a:rPr lang="fa-IR">
                <a:latin typeface="B Nazazanin"/>
                <a:cs typeface="B Nazanin" panose="00000400000000000000" pitchFamily="2" charset="-78"/>
              </a:rPr>
              <a:t>و یفوص لظاء الی </a:t>
            </a:r>
            <a:r>
              <a:rPr lang="fa-IR" smtClean="0">
                <a:latin typeface="B Nazazanin"/>
                <a:cs typeface="B Nazanin" panose="00000400000000000000" pitchFamily="2" charset="-78"/>
              </a:rPr>
              <a:t>کبدی</a:t>
            </a:r>
            <a:endParaRPr lang="fa-IR">
              <a:latin typeface="B Nazazanin"/>
              <a:cs typeface="B Nazanin" panose="00000400000000000000" pitchFamily="2" charset="-78"/>
            </a:endParaRPr>
          </a:p>
          <a:p>
            <a:pPr algn="just"/>
            <a:r>
              <a:rPr lang="fa-IR">
                <a:latin typeface="B Nazazanin"/>
                <a:cs typeface="B Nazanin" panose="00000400000000000000" pitchFamily="2" charset="-78"/>
              </a:rPr>
              <a:t>و دمی یتدقق </a:t>
            </a:r>
            <a:r>
              <a:rPr lang="fa-IR" smtClean="0">
                <a:latin typeface="B Nazazanin"/>
                <a:cs typeface="B Nazanin" panose="00000400000000000000" pitchFamily="2" charset="-78"/>
              </a:rPr>
              <a:t>ینساب</a:t>
            </a:r>
            <a:endParaRPr lang="fa-IR">
              <a:latin typeface="B Nazazanin"/>
              <a:cs typeface="B Nazanin" panose="00000400000000000000" pitchFamily="2" charset="-78"/>
            </a:endParaRPr>
          </a:p>
          <a:p>
            <a:pPr algn="just"/>
            <a:r>
              <a:rPr lang="fa-IR">
                <a:latin typeface="B Nazazanin"/>
                <a:cs typeface="B Nazanin" panose="00000400000000000000" pitchFamily="2" charset="-78"/>
              </a:rPr>
              <a:t> لم </a:t>
            </a:r>
            <a:r>
              <a:rPr lang="fa-IR" smtClean="0">
                <a:latin typeface="B Nazazanin"/>
                <a:cs typeface="B Nazanin" panose="00000400000000000000" pitchFamily="2" charset="-78"/>
              </a:rPr>
              <a:t>یغد شقائق </a:t>
            </a:r>
            <a:r>
              <a:rPr lang="fa-IR">
                <a:latin typeface="B Nazazanin"/>
                <a:cs typeface="B Nazanin" panose="00000400000000000000" pitchFamily="2" charset="-78"/>
              </a:rPr>
              <a:t>او قمحا</a:t>
            </a:r>
          </a:p>
          <a:p>
            <a:pPr algn="just"/>
            <a:r>
              <a:rPr lang="fa-IR">
                <a:latin typeface="B Nazazanin"/>
                <a:cs typeface="B Nazanin" panose="00000400000000000000" pitchFamily="2" charset="-78"/>
              </a:rPr>
              <a:t> </a:t>
            </a:r>
            <a:r>
              <a:rPr lang="fa-IR" smtClean="0">
                <a:latin typeface="B Nazazanin"/>
                <a:cs typeface="B Nazanin" panose="00000400000000000000" pitchFamily="2" charset="-78"/>
              </a:rPr>
              <a:t>لکنّ ملحاً</a:t>
            </a:r>
            <a:endParaRPr lang="fa-IR">
              <a:latin typeface="B Nazazanin"/>
              <a:cs typeface="B Nazanin" panose="00000400000000000000" pitchFamily="2" charset="-78"/>
            </a:endParaRPr>
          </a:p>
          <a:p>
            <a:pPr algn="just"/>
            <a:r>
              <a:rPr lang="fa-IR">
                <a:latin typeface="B Nazazanin"/>
                <a:cs typeface="B Nazanin" panose="00000400000000000000" pitchFamily="2" charset="-78"/>
              </a:rPr>
              <a:t>(دندان گراز، دستم را می شکافد و سرزنش آن به جگرم می رسد، خونم می ریزد و جریان پیدا می کند ولی خون من به شقایق یا گندم تبدیل نمی شود بلکه به نمک بدل می گردد)</a:t>
            </a:r>
          </a:p>
          <a:p>
            <a:pPr algn="just"/>
            <a:endParaRPr lang="fa-IR">
              <a:latin typeface="B Nazazanin"/>
              <a:cs typeface="B Nazanin" panose="00000400000000000000" pitchFamily="2" charset="-78"/>
            </a:endParaRPr>
          </a:p>
        </p:txBody>
      </p:sp>
    </p:spTree>
    <p:extLst>
      <p:ext uri="{BB962C8B-B14F-4D97-AF65-F5344CB8AC3E}">
        <p14:creationId xmlns:p14="http://schemas.microsoft.com/office/powerpoint/2010/main" val="2935221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a:latin typeface="B Nazazanin"/>
                <a:cs typeface="B Nazanin" panose="00000400000000000000" pitchFamily="2" charset="-78"/>
              </a:rPr>
              <a:t>شاعر برای آنکه اوج دردمندی </a:t>
            </a:r>
            <a:r>
              <a:rPr lang="fa-IR" smtClean="0">
                <a:latin typeface="B Nazazanin"/>
                <a:cs typeface="B Nazanin" panose="00000400000000000000" pitchFamily="2" charset="-78"/>
              </a:rPr>
              <a:t>خود </a:t>
            </a:r>
            <a:r>
              <a:rPr lang="fa-IR">
                <a:latin typeface="B Nazazanin"/>
                <a:cs typeface="B Nazanin" panose="00000400000000000000" pitchFamily="2" charset="-78"/>
              </a:rPr>
              <a:t>و سرزمین ستمدیده خود را نشان دهد اعلام می کند خون حاصل از ضربه گراز (خنزیر بری) به جای آنکه به شقایق بدل شود به نمک تبدیل شده است که باعث تشدید رنج و درد او می شود. او که خود را ادونیس سرزمین خویش می داند برای آن شدت ظلم و دردمندی ملت خویش را بازگو کند. بوسه آفرودیت را نه تنها حیات بخش نمی داد بلکه آن را تاریکی آور و کور کننده می شمارد، اما در ادامه شعر، بارقه های امید پدیدار می گردد</a:t>
            </a:r>
          </a:p>
        </p:txBody>
      </p:sp>
      <p:sp>
        <p:nvSpPr>
          <p:cNvPr id="4" name="Flowchart: Alternate Process 3"/>
          <p:cNvSpPr/>
          <p:nvPr/>
        </p:nvSpPr>
        <p:spPr>
          <a:xfrm>
            <a:off x="838200" y="4360985"/>
            <a:ext cx="3418449" cy="115355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تاریکی آور و کور کننده</a:t>
            </a:r>
            <a:endParaRPr lang="fa-IR"/>
          </a:p>
        </p:txBody>
      </p:sp>
    </p:spTree>
    <p:extLst>
      <p:ext uri="{BB962C8B-B14F-4D97-AF65-F5344CB8AC3E}">
        <p14:creationId xmlns:p14="http://schemas.microsoft.com/office/powerpoint/2010/main" val="1468512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a:latin typeface="B Nazazanin"/>
                <a:cs typeface="B Nazanin" panose="00000400000000000000" pitchFamily="2" charset="-78"/>
              </a:rPr>
              <a:t>شناخت اساطیر، اشنایی با زمینه های فکری و عقیدتی و تحولات سیاسی- اجتماعی عصر شاعر ، محوریت یافتن معنا یا مفهومی خاص در آثار شاعر از زمینه های درک نماد در شعر معاصر به شمار می آید. ذکر کلمه یا عبارتی خاص، تاکید و تکرار، لحن و فضای عمومی شعر، قرینه ها یا کلید هایی است که ما را در گشایش رمز، یاری می کنند. </a:t>
            </a:r>
          </a:p>
          <a:p>
            <a:pPr algn="just"/>
            <a:endParaRPr lang="fa-IR">
              <a:latin typeface="B Nazazanin"/>
              <a:cs typeface="B Nazanin" panose="00000400000000000000" pitchFamily="2" charset="-78"/>
            </a:endParaRPr>
          </a:p>
        </p:txBody>
      </p:sp>
      <p:sp>
        <p:nvSpPr>
          <p:cNvPr id="4" name="Flowchart: Alternate Process 3"/>
          <p:cNvSpPr/>
          <p:nvPr/>
        </p:nvSpPr>
        <p:spPr>
          <a:xfrm>
            <a:off x="1289539" y="3922957"/>
            <a:ext cx="2883876" cy="797169"/>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گشایش رمز</a:t>
            </a:r>
            <a:endParaRPr lang="fa-IR"/>
          </a:p>
        </p:txBody>
      </p:sp>
    </p:spTree>
    <p:extLst>
      <p:ext uri="{BB962C8B-B14F-4D97-AF65-F5344CB8AC3E}">
        <p14:creationId xmlns:p14="http://schemas.microsoft.com/office/powerpoint/2010/main" val="2709801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normAutofit fontScale="85000" lnSpcReduction="10000"/>
          </a:bodyPr>
          <a:lstStyle/>
          <a:p>
            <a:pPr algn="just"/>
            <a:r>
              <a:rPr lang="fa-IR" smtClean="0">
                <a:latin typeface="B Nazazanin"/>
                <a:cs typeface="B Nazanin" panose="00000400000000000000" pitchFamily="2" charset="-78"/>
              </a:rPr>
              <a:t>تقبل </a:t>
            </a:r>
            <a:r>
              <a:rPr lang="fa-IR" smtClean="0">
                <a:latin typeface="B Nazazanin"/>
                <a:cs typeface="B Nazanin" panose="00000400000000000000" pitchFamily="2" charset="-78"/>
              </a:rPr>
              <a:t>ثغری </a:t>
            </a:r>
            <a:r>
              <a:rPr lang="fa-IR" smtClean="0">
                <a:latin typeface="B Nazazanin"/>
                <a:cs typeface="B Nazanin" panose="00000400000000000000" pitchFamily="2" charset="-78"/>
              </a:rPr>
              <a:t>عشتار</a:t>
            </a:r>
          </a:p>
          <a:p>
            <a:pPr algn="just"/>
            <a:r>
              <a:rPr lang="fa-IR" smtClean="0">
                <a:latin typeface="B Nazazanin"/>
                <a:cs typeface="B Nazanin" panose="00000400000000000000" pitchFamily="2" charset="-78"/>
              </a:rPr>
              <a:t>فکانّ </a:t>
            </a:r>
            <a:r>
              <a:rPr lang="fa-IR" smtClean="0">
                <a:latin typeface="B Nazazanin"/>
                <a:cs typeface="B Nazanin" panose="00000400000000000000" pitchFamily="2" charset="-78"/>
              </a:rPr>
              <a:t>علی فمها ظلمه</a:t>
            </a:r>
          </a:p>
          <a:p>
            <a:pPr algn="just"/>
            <a:r>
              <a:rPr lang="fa-IR" smtClean="0">
                <a:latin typeface="B Nazazanin"/>
                <a:cs typeface="B Nazanin" panose="00000400000000000000" pitchFamily="2" charset="-78"/>
              </a:rPr>
              <a:t>تنثال </a:t>
            </a:r>
            <a:r>
              <a:rPr lang="fa-IR" smtClean="0">
                <a:latin typeface="B Nazazanin"/>
                <a:cs typeface="B Nazanin" panose="00000400000000000000" pitchFamily="2" charset="-78"/>
              </a:rPr>
              <a:t>علی و </a:t>
            </a:r>
            <a:r>
              <a:rPr lang="fa-IR" smtClean="0">
                <a:latin typeface="B Nazazanin"/>
                <a:cs typeface="B Nazanin" panose="00000400000000000000" pitchFamily="2" charset="-78"/>
              </a:rPr>
              <a:t>تنطبق</a:t>
            </a:r>
            <a:endParaRPr lang="fa-IR" smtClean="0">
              <a:latin typeface="B Nazazanin"/>
              <a:cs typeface="B Nazanin" panose="00000400000000000000" pitchFamily="2" charset="-78"/>
            </a:endParaRPr>
          </a:p>
          <a:p>
            <a:pPr algn="just"/>
            <a:r>
              <a:rPr lang="fa-IR" smtClean="0">
                <a:latin typeface="B Nazazanin"/>
                <a:cs typeface="B Nazanin" panose="00000400000000000000" pitchFamily="2" charset="-78"/>
              </a:rPr>
              <a:t>فیموت بعینی الالق</a:t>
            </a:r>
          </a:p>
          <a:p>
            <a:pPr algn="just"/>
            <a:r>
              <a:rPr lang="fa-IR" smtClean="0">
                <a:latin typeface="B Nazazanin"/>
                <a:cs typeface="B Nazanin" panose="00000400000000000000" pitchFamily="2" charset="-78"/>
              </a:rPr>
              <a:t>انا و العتمه....</a:t>
            </a:r>
          </a:p>
          <a:p>
            <a:pPr algn="just"/>
            <a:r>
              <a:rPr lang="fa-IR" smtClean="0">
                <a:latin typeface="B Nazazanin"/>
                <a:cs typeface="B Nazanin" panose="00000400000000000000" pitchFamily="2" charset="-78"/>
              </a:rPr>
              <a:t>جیکور...ستولد جیکور</a:t>
            </a:r>
          </a:p>
          <a:p>
            <a:pPr algn="just"/>
            <a:r>
              <a:rPr lang="fa-IR" smtClean="0">
                <a:latin typeface="B Nazazanin"/>
                <a:cs typeface="B Nazanin" panose="00000400000000000000" pitchFamily="2" charset="-78"/>
              </a:rPr>
              <a:t>النور سیورق و النور</a:t>
            </a:r>
          </a:p>
          <a:p>
            <a:pPr algn="just"/>
            <a:r>
              <a:rPr lang="fa-IR" smtClean="0">
                <a:latin typeface="B Nazazanin"/>
                <a:cs typeface="B Nazanin" panose="00000400000000000000" pitchFamily="2" charset="-78"/>
              </a:rPr>
              <a:t>جیکور متولد من جرجی</a:t>
            </a:r>
          </a:p>
          <a:p>
            <a:pPr algn="just"/>
            <a:r>
              <a:rPr lang="fa-IR" smtClean="0">
                <a:latin typeface="B Nazazanin"/>
                <a:cs typeface="B Nazanin" panose="00000400000000000000" pitchFamily="2" charset="-78"/>
              </a:rPr>
              <a:t>(آفرودیت دهان مرا می بوسد گویی در دهانش، تاریکی نشسته است. این ظلمن بر من فرود می آید و در من خانه می کند و نور و درخشش در چشمانم می میرد. من می مانم و تنهایی...جیکور...جیکور متولد خواهد شد نور به برگ خواهد نشست و نور بیشتری خواهد رویید جیکور از زخم من متولد خواهد شد)</a:t>
            </a:r>
            <a:endParaRPr lang="fa-IR">
              <a:latin typeface="B Nazazanin"/>
              <a:cs typeface="B Nazanin" panose="00000400000000000000" pitchFamily="2" charset="-78"/>
            </a:endParaRPr>
          </a:p>
        </p:txBody>
      </p:sp>
    </p:spTree>
    <p:extLst>
      <p:ext uri="{BB962C8B-B14F-4D97-AF65-F5344CB8AC3E}">
        <p14:creationId xmlns:p14="http://schemas.microsoft.com/office/powerpoint/2010/main" val="3581208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B Nazazanin"/>
                <a:cs typeface="B Nazanin" panose="00000400000000000000" pitchFamily="2" charset="-78"/>
              </a:rPr>
              <a:t>گفتنی است جیکور نام روستای محل ولادت سیاب است که در </a:t>
            </a:r>
            <a:r>
              <a:rPr lang="fa-IR" smtClean="0">
                <a:latin typeface="B Nazazanin"/>
                <a:cs typeface="B Nazanin" panose="00000400000000000000" pitchFamily="2" charset="-78"/>
              </a:rPr>
              <a:t>کنار </a:t>
            </a:r>
            <a:r>
              <a:rPr lang="fa-IR" smtClean="0">
                <a:latin typeface="B Nazazanin"/>
                <a:cs typeface="B Nazanin" panose="00000400000000000000" pitchFamily="2" charset="-78"/>
              </a:rPr>
              <a:t>شهر ابوالخصیب در جنوب عراق واقع شده است این کلمه فارسی  است و </a:t>
            </a:r>
            <a:r>
              <a:rPr lang="fa-IR" b="1" smtClean="0">
                <a:solidFill>
                  <a:srgbClr val="FF0000"/>
                </a:solidFill>
                <a:latin typeface="B Nazazanin"/>
                <a:cs typeface="B Nazanin" panose="00000400000000000000" pitchFamily="2" charset="-78"/>
              </a:rPr>
              <a:t>مخفف جوی کور </a:t>
            </a:r>
            <a:r>
              <a:rPr lang="fa-IR" smtClean="0">
                <a:latin typeface="B Nazazanin"/>
                <a:cs typeface="B Nazanin" panose="00000400000000000000" pitchFamily="2" charset="-78"/>
              </a:rPr>
              <a:t>می باشد. </a:t>
            </a:r>
            <a:endParaRPr lang="fa-IR">
              <a:latin typeface="B Nazazanin"/>
              <a:cs typeface="B Nazanin" panose="00000400000000000000" pitchFamily="2" charset="-78"/>
            </a:endParaRPr>
          </a:p>
        </p:txBody>
      </p:sp>
    </p:spTree>
    <p:extLst>
      <p:ext uri="{BB962C8B-B14F-4D97-AF65-F5344CB8AC3E}">
        <p14:creationId xmlns:p14="http://schemas.microsoft.com/office/powerpoint/2010/main" val="1670085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latin typeface="B Nazazanin"/>
                <a:cs typeface="B Nazanin" panose="00000400000000000000" pitchFamily="2" charset="-78"/>
              </a:rPr>
              <a:t>محمود درویش</a:t>
            </a:r>
            <a:endParaRPr lang="fa-IR">
              <a:solidFill>
                <a:srgbClr val="FF0000"/>
              </a:solidFill>
              <a:latin typeface="B Nazazanin"/>
              <a:cs typeface="B Nazanin" panose="00000400000000000000" pitchFamily="2" charset="-78"/>
            </a:endParaRPr>
          </a:p>
        </p:txBody>
      </p:sp>
      <p:sp>
        <p:nvSpPr>
          <p:cNvPr id="3" name="Content Placeholder 2"/>
          <p:cNvSpPr>
            <a:spLocks noGrp="1"/>
          </p:cNvSpPr>
          <p:nvPr>
            <p:ph idx="1"/>
          </p:nvPr>
        </p:nvSpPr>
        <p:spPr>
          <a:xfrm>
            <a:off x="3868614" y="1825625"/>
            <a:ext cx="7485185" cy="4351338"/>
          </a:xfrm>
        </p:spPr>
        <p:txBody>
          <a:bodyPr>
            <a:normAutofit fontScale="92500" lnSpcReduction="10000"/>
          </a:bodyPr>
          <a:lstStyle/>
          <a:p>
            <a:pPr algn="just"/>
            <a:r>
              <a:rPr lang="fa-IR" smtClean="0">
                <a:latin typeface="B Nazazanin"/>
                <a:cs typeface="B Nazanin" panose="00000400000000000000" pitchFamily="2" charset="-78"/>
              </a:rPr>
              <a:t>محمود درویش (1941 میلادی) شاعر شهیر فلسطینی نیز به اسطوره تموز در قصیده الارض به طور تلویحی اشاره کرده و از آن سود جسته است: </a:t>
            </a:r>
          </a:p>
          <a:p>
            <a:pPr algn="just"/>
            <a:r>
              <a:rPr lang="fa-IR" smtClean="0">
                <a:latin typeface="B Nazazanin"/>
                <a:cs typeface="B Nazanin" panose="00000400000000000000" pitchFamily="2" charset="-78"/>
              </a:rPr>
              <a:t>فی شهر آذار فی سنه الانتفاضه</a:t>
            </a:r>
          </a:p>
          <a:p>
            <a:pPr algn="just"/>
            <a:r>
              <a:rPr lang="fa-IR" smtClean="0">
                <a:latin typeface="B Nazazanin"/>
                <a:cs typeface="B Nazanin" panose="00000400000000000000" pitchFamily="2" charset="-78"/>
              </a:rPr>
              <a:t>قالت لنا الارض اسرارها الدمویه...</a:t>
            </a:r>
          </a:p>
          <a:p>
            <a:pPr algn="just"/>
            <a:r>
              <a:rPr lang="fa-IR" smtClean="0">
                <a:latin typeface="B Nazazanin"/>
                <a:cs typeface="B Nazanin" panose="00000400000000000000" pitchFamily="2" charset="-78"/>
              </a:rPr>
              <a:t>آذار یاتی </a:t>
            </a:r>
            <a:r>
              <a:rPr lang="fa-IR" smtClean="0">
                <a:latin typeface="B Nazazanin"/>
                <a:cs typeface="B Nazanin" panose="00000400000000000000" pitchFamily="2" charset="-78"/>
              </a:rPr>
              <a:t>الی </a:t>
            </a:r>
            <a:r>
              <a:rPr lang="fa-IR" smtClean="0">
                <a:latin typeface="B Nazazanin"/>
                <a:cs typeface="B Nazanin" panose="00000400000000000000" pitchFamily="2" charset="-78"/>
              </a:rPr>
              <a:t>الارض من باطن الارض</a:t>
            </a:r>
          </a:p>
          <a:p>
            <a:pPr algn="just"/>
            <a:r>
              <a:rPr lang="fa-IR" smtClean="0">
                <a:latin typeface="B Nazazanin"/>
                <a:cs typeface="B Nazanin" panose="00000400000000000000" pitchFamily="2" charset="-78"/>
              </a:rPr>
              <a:t>یاتی و من رفضه الفتیات</a:t>
            </a:r>
          </a:p>
          <a:p>
            <a:pPr algn="just"/>
            <a:r>
              <a:rPr lang="fa-IR" smtClean="0">
                <a:latin typeface="B Nazazanin"/>
                <a:cs typeface="B Nazanin" panose="00000400000000000000" pitchFamily="2" charset="-78"/>
              </a:rPr>
              <a:t>البنفسج </a:t>
            </a:r>
            <a:r>
              <a:rPr lang="fa-IR" smtClean="0">
                <a:latin typeface="B Nazazanin"/>
                <a:cs typeface="B Nazanin" panose="00000400000000000000" pitchFamily="2" charset="-78"/>
              </a:rPr>
              <a:t>مال قبلا </a:t>
            </a:r>
            <a:r>
              <a:rPr lang="fa-IR" smtClean="0">
                <a:latin typeface="B Nazazanin"/>
                <a:cs typeface="B Nazanin" panose="00000400000000000000" pitchFamily="2" charset="-78"/>
              </a:rPr>
              <a:t>لیعبّر </a:t>
            </a:r>
            <a:r>
              <a:rPr lang="fa-IR" smtClean="0">
                <a:latin typeface="B Nazazanin"/>
                <a:cs typeface="B Nazanin" panose="00000400000000000000" pitchFamily="2" charset="-78"/>
              </a:rPr>
              <a:t>صوت البنات</a:t>
            </a:r>
          </a:p>
          <a:p>
            <a:pPr algn="just"/>
            <a:r>
              <a:rPr lang="fa-IR" smtClean="0">
                <a:latin typeface="B Nazazanin"/>
                <a:cs typeface="B Nazanin" panose="00000400000000000000" pitchFamily="2" charset="-78"/>
              </a:rPr>
              <a:t>انا الارض</a:t>
            </a:r>
          </a:p>
          <a:p>
            <a:pPr algn="just"/>
            <a:r>
              <a:rPr lang="fa-IR" smtClean="0">
                <a:latin typeface="B Nazazanin"/>
                <a:cs typeface="B Nazanin" panose="00000400000000000000" pitchFamily="2" charset="-78"/>
              </a:rPr>
              <a:t>والارض </a:t>
            </a:r>
            <a:r>
              <a:rPr lang="fa-IR" smtClean="0">
                <a:latin typeface="B Nazazanin"/>
                <a:cs typeface="B Nazanin" panose="00000400000000000000" pitchFamily="2" charset="-78"/>
              </a:rPr>
              <a:t>انتِ...</a:t>
            </a:r>
            <a:endParaRPr lang="fa-IR">
              <a:latin typeface="B Nazazanin"/>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718991" y="1825625"/>
            <a:ext cx="2713526" cy="3027729"/>
          </a:xfrm>
          <a:prstGeom prst="rect">
            <a:avLst/>
          </a:prstGeom>
        </p:spPr>
      </p:pic>
      <p:sp>
        <p:nvSpPr>
          <p:cNvPr id="6" name="TextBox 5"/>
          <p:cNvSpPr txBox="1"/>
          <p:nvPr/>
        </p:nvSpPr>
        <p:spPr>
          <a:xfrm>
            <a:off x="1287193" y="5303521"/>
            <a:ext cx="1575582"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محمود درویش</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2508829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latin typeface="B Nazazanin"/>
                <a:cs typeface="B Nazanin" panose="00000400000000000000" pitchFamily="2" charset="-78"/>
              </a:rPr>
              <a:t>(در ماه مارس در سال انتفاضه زمین رازهای خونین خود را برایمان بازگو کرد. ماه مارس از زمین، از دل زمین برون می آید. از رقص دختران </a:t>
            </a:r>
            <a:r>
              <a:rPr lang="fa-IR" smtClean="0">
                <a:latin typeface="B Nazazanin"/>
                <a:cs typeface="B Nazanin" panose="00000400000000000000" pitchFamily="2" charset="-78"/>
              </a:rPr>
              <a:t>بیرون </a:t>
            </a:r>
            <a:r>
              <a:rPr lang="fa-IR" smtClean="0">
                <a:latin typeface="B Nazazanin"/>
                <a:cs typeface="B Nazanin" panose="00000400000000000000" pitchFamily="2" charset="-78"/>
              </a:rPr>
              <a:t>می آید. بنفشه اندکی خبر شده تا صدای دختران را به گوش ها برساند. من زمین هستم. زمین تو هستی...</a:t>
            </a:r>
          </a:p>
        </p:txBody>
      </p:sp>
    </p:spTree>
    <p:extLst>
      <p:ext uri="{BB962C8B-B14F-4D97-AF65-F5344CB8AC3E}">
        <p14:creationId xmlns:p14="http://schemas.microsoft.com/office/powerpoint/2010/main" val="3010829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just"/>
            <a:r>
              <a:rPr lang="fa-IR">
                <a:latin typeface="B Nazazanin"/>
                <a:cs typeface="B Nazanin" panose="00000400000000000000" pitchFamily="2" charset="-78"/>
              </a:rPr>
              <a:t>این شعر که به مناسبت آغاز انتفاضه یعنی ماه مارس 1975 </a:t>
            </a:r>
            <a:r>
              <a:rPr lang="fa-IR" smtClean="0">
                <a:latin typeface="B Nazazanin"/>
                <a:cs typeface="B Nazanin" panose="00000400000000000000" pitchFamily="2" charset="-78"/>
              </a:rPr>
              <a:t>و </a:t>
            </a:r>
            <a:r>
              <a:rPr lang="fa-IR">
                <a:latin typeface="B Nazazanin"/>
                <a:cs typeface="B Nazanin" panose="00000400000000000000" pitchFamily="2" charset="-78"/>
              </a:rPr>
              <a:t>روز زمین سوده شد، به وضوح به اسطوره ادونیس (تموز) اشاره می کند. درویش در </a:t>
            </a:r>
            <a:r>
              <a:rPr lang="fa-IR" smtClean="0">
                <a:latin typeface="B Nazazanin"/>
                <a:cs typeface="B Nazanin" panose="00000400000000000000" pitchFamily="2" charset="-78"/>
              </a:rPr>
              <a:t>شعر </a:t>
            </a:r>
            <a:r>
              <a:rPr lang="fa-IR">
                <a:latin typeface="B Nazazanin"/>
                <a:cs typeface="B Nazanin" panose="00000400000000000000" pitchFamily="2" charset="-78"/>
              </a:rPr>
              <a:t>«امی» نیز تلویحا </a:t>
            </a:r>
            <a:r>
              <a:rPr lang="fa-IR" smtClean="0">
                <a:latin typeface="B Nazazanin"/>
                <a:cs typeface="B Nazanin" panose="00000400000000000000" pitchFamily="2" charset="-78"/>
              </a:rPr>
              <a:t>به </a:t>
            </a:r>
            <a:r>
              <a:rPr lang="fa-IR">
                <a:latin typeface="B Nazazanin"/>
                <a:cs typeface="B Nazanin" panose="00000400000000000000" pitchFamily="2" charset="-78"/>
              </a:rPr>
              <a:t>این اسطوره اشاره کرده است و می </a:t>
            </a:r>
            <a:r>
              <a:rPr lang="fa-IR" smtClean="0">
                <a:latin typeface="B Nazazanin"/>
                <a:cs typeface="B Nazanin" panose="00000400000000000000" pitchFamily="2" charset="-78"/>
              </a:rPr>
              <a:t>گوید:</a:t>
            </a:r>
            <a:endParaRPr lang="fa-IR">
              <a:latin typeface="B Nazazanin"/>
              <a:cs typeface="B Nazanin" panose="00000400000000000000" pitchFamily="2" charset="-78"/>
            </a:endParaRPr>
          </a:p>
          <a:p>
            <a:pPr marL="0" indent="0" algn="just">
              <a:buNone/>
            </a:pPr>
            <a:r>
              <a:rPr lang="fa-IR">
                <a:latin typeface="B Nazazanin"/>
                <a:cs typeface="B Nazanin" panose="00000400000000000000" pitchFamily="2" charset="-78"/>
              </a:rPr>
              <a:t> احن الی خیر امی</a:t>
            </a:r>
          </a:p>
          <a:p>
            <a:pPr marL="0" indent="0" algn="just">
              <a:buNone/>
            </a:pPr>
            <a:r>
              <a:rPr lang="fa-IR">
                <a:latin typeface="B Nazazanin"/>
                <a:cs typeface="B Nazanin" panose="00000400000000000000" pitchFamily="2" charset="-78"/>
              </a:rPr>
              <a:t>و الی قهوه امی</a:t>
            </a:r>
          </a:p>
          <a:p>
            <a:pPr marL="0" indent="0" algn="just">
              <a:buNone/>
            </a:pPr>
            <a:r>
              <a:rPr lang="fa-IR">
                <a:latin typeface="B Nazazanin"/>
                <a:cs typeface="B Nazanin" panose="00000400000000000000" pitchFamily="2" charset="-78"/>
              </a:rPr>
              <a:t>و لمسه امی</a:t>
            </a:r>
          </a:p>
          <a:p>
            <a:pPr marL="0" indent="0" algn="just">
              <a:buNone/>
            </a:pPr>
            <a:r>
              <a:rPr lang="fa-IR">
                <a:latin typeface="B Nazazanin"/>
                <a:cs typeface="B Nazanin" panose="00000400000000000000" pitchFamily="2" charset="-78"/>
              </a:rPr>
              <a:t>ضمینی اذا ما رجعت</a:t>
            </a:r>
          </a:p>
          <a:p>
            <a:pPr marL="0" indent="0" algn="just">
              <a:buNone/>
            </a:pPr>
            <a:r>
              <a:rPr lang="fa-IR">
                <a:latin typeface="B Nazazanin"/>
                <a:cs typeface="B Nazanin" panose="00000400000000000000" pitchFamily="2" charset="-78"/>
              </a:rPr>
              <a:t>و قدا </a:t>
            </a:r>
            <a:r>
              <a:rPr lang="fa-IR" smtClean="0">
                <a:latin typeface="B Nazazanin"/>
                <a:cs typeface="B Nazanin" panose="00000400000000000000" pitchFamily="2" charset="-78"/>
              </a:rPr>
              <a:t>بتنوّر نارک </a:t>
            </a:r>
            <a:endParaRPr lang="fa-IR">
              <a:latin typeface="B Nazazanin"/>
              <a:cs typeface="B Nazanin" panose="00000400000000000000" pitchFamily="2" charset="-78"/>
            </a:endParaRPr>
          </a:p>
          <a:p>
            <a:pPr marL="0" indent="0" algn="just">
              <a:buNone/>
            </a:pPr>
            <a:r>
              <a:rPr lang="fa-IR">
                <a:latin typeface="B Nazazanin"/>
                <a:cs typeface="B Nazanin" panose="00000400000000000000" pitchFamily="2" charset="-78"/>
              </a:rPr>
              <a:t>و حبل غسیل علی سطح دارک </a:t>
            </a:r>
          </a:p>
          <a:p>
            <a:pPr algn="just"/>
            <a:r>
              <a:rPr lang="fa-IR">
                <a:latin typeface="B Nazazanin"/>
                <a:cs typeface="B Nazanin" panose="00000400000000000000" pitchFamily="2" charset="-78"/>
              </a:rPr>
              <a:t>(دلم هوای نان مادرم و قهوه مادرم و نوازش های </a:t>
            </a:r>
            <a:r>
              <a:rPr lang="fa-IR" smtClean="0">
                <a:latin typeface="B Nazazanin"/>
                <a:cs typeface="B Nazanin" panose="00000400000000000000" pitchFamily="2" charset="-78"/>
              </a:rPr>
              <a:t>مادرم </a:t>
            </a:r>
            <a:r>
              <a:rPr lang="fa-IR">
                <a:latin typeface="B Nazazanin"/>
                <a:cs typeface="B Nazanin" panose="00000400000000000000" pitchFamily="2" charset="-78"/>
              </a:rPr>
              <a:t>را کرده است. مادر، وقتی بازگشتنم مرا هیزم تنور خانه ات و بند رخت پشت بام خانه ات کن)</a:t>
            </a:r>
          </a:p>
          <a:p>
            <a:pPr algn="just"/>
            <a:endParaRPr lang="fa-IR">
              <a:latin typeface="B Nazazanin"/>
              <a:cs typeface="B Nazanin" panose="00000400000000000000" pitchFamily="2" charset="-78"/>
            </a:endParaRPr>
          </a:p>
        </p:txBody>
      </p:sp>
    </p:spTree>
    <p:extLst>
      <p:ext uri="{BB962C8B-B14F-4D97-AF65-F5344CB8AC3E}">
        <p14:creationId xmlns:p14="http://schemas.microsoft.com/office/powerpoint/2010/main" val="1213421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latin typeface="B Nazazanin"/>
                <a:cs typeface="B Nazanin" panose="00000400000000000000" pitchFamily="2" charset="-78"/>
              </a:rPr>
              <a:t>شاعر در این سطرها، مفهوم حیات پس از مرگ و مردن برای زندگی دیگران را به خوبی نشان داده است. روشن کردن تنور و پهن کردن لباس بر بند رخت، کنایه از زندگی آسوده و آرام است که فرزند خانواده جانش را فدا  می کند تا مادرش که به تعبیر دیگر می تواند کنایه از کشور و سرزمین باشد آسوده و بی دغدغه زندگی کند. </a:t>
            </a:r>
          </a:p>
          <a:p>
            <a:pPr algn="just"/>
            <a:r>
              <a:rPr lang="fa-IR" smtClean="0">
                <a:latin typeface="B Nazazanin"/>
                <a:cs typeface="B Nazanin" panose="00000400000000000000" pitchFamily="2" charset="-78"/>
              </a:rPr>
              <a:t>نماد مسیح و العازر (برادر مریم و مرتا که به نام عیسی زاده شد) نیز مشابه اسطوره تموز است و مفهوم حیات پس از مرگ و قربانی دادن را تداعی می کند. </a:t>
            </a:r>
          </a:p>
        </p:txBody>
      </p:sp>
    </p:spTree>
    <p:extLst>
      <p:ext uri="{BB962C8B-B14F-4D97-AF65-F5344CB8AC3E}">
        <p14:creationId xmlns:p14="http://schemas.microsoft.com/office/powerpoint/2010/main" val="2798829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a:latin typeface="B Nazazanin"/>
                <a:cs typeface="B Nazanin" panose="00000400000000000000" pitchFamily="2" charset="-78"/>
              </a:rPr>
              <a:t>صقر قریش، مقصود از صقر قریش، عبدالرحمن الداخل، آخرین شاهزاده اموی است که از جنگ عباسیان گریخت و با گذر از رود فرات خود را به اندلس رساند و سلسله امویان را در آنجا بنا نهاد. ادونیس (1930 میلادی) شاعر مشهور سوری در شعری به همین نام از این نماد سود جسته و خود را صقر (َشاهین) دیگری می داند که تحفه شرق را به مغرب زمین برده است. </a:t>
            </a:r>
          </a:p>
          <a:p>
            <a:pPr algn="just"/>
            <a:endParaRPr lang="fa-IR">
              <a:latin typeface="B Nazazanin"/>
              <a:cs typeface="B Nazanin" panose="00000400000000000000" pitchFamily="2" charset="-78"/>
            </a:endParaRPr>
          </a:p>
        </p:txBody>
      </p:sp>
      <p:sp>
        <p:nvSpPr>
          <p:cNvPr id="4" name="Flowchart: Alternate Process 3"/>
          <p:cNvSpPr/>
          <p:nvPr/>
        </p:nvSpPr>
        <p:spPr>
          <a:xfrm>
            <a:off x="1207477" y="4431323"/>
            <a:ext cx="3176954" cy="100818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عبدالرحمن الداخل</a:t>
            </a:r>
            <a:endParaRPr lang="fa-IR"/>
          </a:p>
        </p:txBody>
      </p:sp>
    </p:spTree>
    <p:extLst>
      <p:ext uri="{BB962C8B-B14F-4D97-AF65-F5344CB8AC3E}">
        <p14:creationId xmlns:p14="http://schemas.microsoft.com/office/powerpoint/2010/main" val="722321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latin typeface="B Nazazanin"/>
                <a:cs typeface="B Nazanin" panose="00000400000000000000" pitchFamily="2" charset="-78"/>
              </a:rPr>
              <a:t>فاوست </a:t>
            </a:r>
            <a:endParaRPr lang="fa-IR" b="1">
              <a:solidFill>
                <a:srgbClr val="FF0000"/>
              </a:solidFill>
              <a:latin typeface="B Nazazanin"/>
              <a:cs typeface="B Nazanin" panose="00000400000000000000" pitchFamily="2" charset="-78"/>
            </a:endParaRPr>
          </a:p>
        </p:txBody>
      </p:sp>
      <p:sp>
        <p:nvSpPr>
          <p:cNvPr id="3" name="Content Placeholder 2"/>
          <p:cNvSpPr>
            <a:spLocks noGrp="1"/>
          </p:cNvSpPr>
          <p:nvPr>
            <p:ph idx="1"/>
          </p:nvPr>
        </p:nvSpPr>
        <p:spPr>
          <a:xfrm>
            <a:off x="3434862" y="1825625"/>
            <a:ext cx="7918938" cy="4351338"/>
          </a:xfrm>
        </p:spPr>
        <p:txBody>
          <a:bodyPr>
            <a:normAutofit/>
          </a:bodyPr>
          <a:lstStyle/>
          <a:p>
            <a:pPr algn="just"/>
            <a:r>
              <a:rPr lang="fa-IR" smtClean="0">
                <a:latin typeface="B Nazazanin"/>
                <a:cs typeface="B Nazanin" panose="00000400000000000000" pitchFamily="2" charset="-78"/>
              </a:rPr>
              <a:t>فاوست اثر ارزشمند شاعر آلمانی گوته (1832 میلادی) است در این اثر، خدا و شیطان و سر فاوست که این انسان است شرط بندی می کنند. شیطان مدعی است که می تواند روح و جسم انسان را با پول و امکانات مادی خریداری کند. شیطان با فاوست سخن می گوید و به او وعده می دهد که در مابل روح و جسمش، جزئی را به او بازگرداند و جواهرات و اموال زیادی در اختیار او بگذارد و شبح هلن (زیبا روی افسانه ای که نبرد بزرگ تروا به خاطر او درگرفت) را به او نشان دهد. فاوست می پذیرد و شیطان موفق می شود جسم او را در اختیار بگیرد</a:t>
            </a:r>
            <a:endParaRPr lang="fa-IR">
              <a:latin typeface="B Nazazanin"/>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2432538" cy="3247564"/>
          </a:xfrm>
          <a:prstGeom prst="rect">
            <a:avLst/>
          </a:prstGeom>
        </p:spPr>
      </p:pic>
      <p:sp>
        <p:nvSpPr>
          <p:cNvPr id="5" name="TextBox 4"/>
          <p:cNvSpPr txBox="1"/>
          <p:nvPr/>
        </p:nvSpPr>
        <p:spPr>
          <a:xfrm>
            <a:off x="1078523" y="5298831"/>
            <a:ext cx="1512277"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گوته</a:t>
            </a:r>
            <a:endParaRPr lang="fa-IR">
              <a:solidFill>
                <a:srgbClr val="FF0000"/>
              </a:solidFill>
            </a:endParaRPr>
          </a:p>
        </p:txBody>
      </p:sp>
    </p:spTree>
    <p:extLst>
      <p:ext uri="{BB962C8B-B14F-4D97-AF65-F5344CB8AC3E}">
        <p14:creationId xmlns:p14="http://schemas.microsoft.com/office/powerpoint/2010/main" val="284761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latin typeface="B Nazazanin"/>
                <a:cs typeface="B Nazanin" panose="00000400000000000000" pitchFamily="2" charset="-78"/>
              </a:rPr>
              <a:t> اما در نهایت، شیطان شکست می خورد و روح فاوست به آسمان صعود می کند. فاوست فریفته زنی به نام مارگریت شد و برای به دست آوردن او برادرش را کشت، مارگریت،  فرزندی به دنیا آورد و او را کشت و به زندان افتادوقتی فاوست برای دیدن مارگریت به زندان می رود، شیان این بیت را برای فاوست می خواند: </a:t>
            </a:r>
          </a:p>
          <a:p>
            <a:pPr algn="just"/>
            <a:r>
              <a:rPr lang="fa-IR">
                <a:latin typeface="B Nazazanin"/>
                <a:cs typeface="B Nazanin" panose="00000400000000000000" pitchFamily="2" charset="-78"/>
              </a:rPr>
              <a:t>اسبان که  سم خویش را بر سنگ راه می کویند از خستگی می نالند.  </a:t>
            </a:r>
          </a:p>
          <a:p>
            <a:pPr algn="just"/>
            <a:endParaRPr lang="fa-IR">
              <a:cs typeface="B Nazanin" panose="00000400000000000000" pitchFamily="2" charset="-78"/>
            </a:endParaRPr>
          </a:p>
        </p:txBody>
      </p:sp>
    </p:spTree>
    <p:extLst>
      <p:ext uri="{BB962C8B-B14F-4D97-AF65-F5344CB8AC3E}">
        <p14:creationId xmlns:p14="http://schemas.microsoft.com/office/powerpoint/2010/main" val="2538297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B Nazazanin"/>
                <a:cs typeface="B Nazanin" panose="00000400000000000000" pitchFamily="2" charset="-78"/>
              </a:rPr>
              <a:t>فاوست در ادبیات معاصر، نماد انسان های ساده دل و طماع و نگون بختی است که روح و جان حویش را به اربابان قدرت </a:t>
            </a:r>
            <a:r>
              <a:rPr lang="fa-IR">
                <a:latin typeface="B Nazazanin"/>
                <a:cs typeface="B Nazanin" panose="00000400000000000000" pitchFamily="2" charset="-78"/>
              </a:rPr>
              <a:t>می </a:t>
            </a:r>
            <a:r>
              <a:rPr lang="fa-IR" smtClean="0">
                <a:latin typeface="B Nazazanin"/>
                <a:cs typeface="B Nazanin" panose="00000400000000000000" pitchFamily="2" charset="-78"/>
              </a:rPr>
              <a:t>فروشند تا در مقابل به نوایی برسند اما در واقع زیانکارند. </a:t>
            </a:r>
          </a:p>
          <a:p>
            <a:pPr algn="just"/>
            <a:r>
              <a:rPr lang="fa-IR">
                <a:latin typeface="B Nazazanin"/>
                <a:cs typeface="B Nazanin" panose="00000400000000000000" pitchFamily="2" charset="-78"/>
              </a:rPr>
              <a:t> </a:t>
            </a:r>
          </a:p>
        </p:txBody>
      </p:sp>
    </p:spTree>
    <p:extLst>
      <p:ext uri="{BB962C8B-B14F-4D97-AF65-F5344CB8AC3E}">
        <p14:creationId xmlns:p14="http://schemas.microsoft.com/office/powerpoint/2010/main" val="2147140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latin typeface="B Nazazanin"/>
                <a:cs typeface="B Nazanin" panose="00000400000000000000" pitchFamily="2" charset="-78"/>
              </a:rPr>
              <a:t>کلید واژه ها: </a:t>
            </a:r>
            <a:endParaRPr lang="fa-IR">
              <a:solidFill>
                <a:srgbClr val="FF0000"/>
              </a:solidFill>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B Nazazanin"/>
                <a:cs typeface="B Nazanin" panose="00000400000000000000" pitchFamily="2" charset="-78"/>
              </a:rPr>
              <a:t>تفاوت شعر نو و سنتی نمادگرایی، </a:t>
            </a:r>
            <a:r>
              <a:rPr lang="fa-IR" smtClean="0">
                <a:latin typeface="B Nazazanin"/>
                <a:cs typeface="B Nazanin" panose="00000400000000000000" pitchFamily="2" charset="-78"/>
              </a:rPr>
              <a:t>متنبی، </a:t>
            </a:r>
            <a:r>
              <a:rPr lang="fa-IR" smtClean="0">
                <a:latin typeface="B Nazazanin"/>
                <a:cs typeface="B Nazanin" panose="00000400000000000000" pitchFamily="2" charset="-78"/>
              </a:rPr>
              <a:t>بدرشاکر السیاب، رمزگشایی شعر نو، اساطیر، شعر معاصر عرب</a:t>
            </a:r>
          </a:p>
        </p:txBody>
      </p:sp>
    </p:spTree>
    <p:extLst>
      <p:ext uri="{BB962C8B-B14F-4D97-AF65-F5344CB8AC3E}">
        <p14:creationId xmlns:p14="http://schemas.microsoft.com/office/powerpoint/2010/main" val="2392319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latin typeface="B Nazazanin"/>
                <a:cs typeface="B Nazanin" panose="00000400000000000000" pitchFamily="2" charset="-78"/>
              </a:rPr>
              <a:t>2) اساطیر</a:t>
            </a:r>
            <a:endParaRPr lang="fa-IR">
              <a:solidFill>
                <a:srgbClr val="FF0000"/>
              </a:solidFill>
              <a:latin typeface="B Nazazanin"/>
              <a:cs typeface="B Nazanin" panose="00000400000000000000" pitchFamily="2" charset="-78"/>
            </a:endParaRPr>
          </a:p>
        </p:txBody>
      </p:sp>
      <p:sp>
        <p:nvSpPr>
          <p:cNvPr id="3" name="Content Placeholder 2"/>
          <p:cNvSpPr>
            <a:spLocks noGrp="1"/>
          </p:cNvSpPr>
          <p:nvPr>
            <p:ph idx="1"/>
          </p:nvPr>
        </p:nvSpPr>
        <p:spPr>
          <a:xfrm>
            <a:off x="3507474" y="1825625"/>
            <a:ext cx="7846325" cy="4351338"/>
          </a:xfrm>
        </p:spPr>
        <p:txBody>
          <a:bodyPr/>
          <a:lstStyle/>
          <a:p>
            <a:pPr algn="just"/>
            <a:r>
              <a:rPr lang="fa-IR" smtClean="0">
                <a:latin typeface="B Nazazanin"/>
                <a:cs typeface="B Nazanin" panose="00000400000000000000" pitchFamily="2" charset="-78"/>
              </a:rPr>
              <a:t>ادیپ، اولیس، پنه لوپه، سیزیف، ایکار و ... از جمله اساطیر مشهور یونانی اند که در آثار شعرای معاصر عرب به ویژه بدر شاکر السیاب (1926 م) البینی (1926 م) بشر فارس (1907) و خلیل حاوی (1925 میلادی) وارد شده اند. علت اصلی ورود این اساطیر به آثار پیشگامان شعر معاصر، آشنایی آنان با زبان انگلیسی یا فرانسه و به طور کلی ادبیات مغرب زمین بوده است. ادیپ: بر اساس یک اسطوره یونانی، ادیپ پسر لائوس، پادشاه سرزمین «تبس» است و مادرش</a:t>
            </a:r>
            <a:r>
              <a:rPr lang="fa-IR">
                <a:latin typeface="B Nazazanin"/>
                <a:cs typeface="B Nazanin" panose="00000400000000000000" pitchFamily="2" charset="-78"/>
              </a:rPr>
              <a:t>. زوکاستا نام دارد </a:t>
            </a:r>
          </a:p>
        </p:txBody>
      </p:sp>
      <p:pic>
        <p:nvPicPr>
          <p:cNvPr id="4" name="Picture 3"/>
          <p:cNvPicPr>
            <a:picLocks noChangeAspect="1"/>
          </p:cNvPicPr>
          <p:nvPr/>
        </p:nvPicPr>
        <p:blipFill>
          <a:blip r:embed="rId2"/>
          <a:stretch>
            <a:fillRect/>
          </a:stretch>
        </p:blipFill>
        <p:spPr>
          <a:xfrm>
            <a:off x="961029" y="1921159"/>
            <a:ext cx="2423615" cy="3235651"/>
          </a:xfrm>
          <a:prstGeom prst="rect">
            <a:avLst/>
          </a:prstGeom>
        </p:spPr>
      </p:pic>
      <p:sp>
        <p:nvSpPr>
          <p:cNvPr id="5" name="TextBox 4"/>
          <p:cNvSpPr txBox="1"/>
          <p:nvPr/>
        </p:nvSpPr>
        <p:spPr>
          <a:xfrm>
            <a:off x="1401737" y="5387281"/>
            <a:ext cx="1542197" cy="523220"/>
          </a:xfrm>
          <a:prstGeom prst="rect">
            <a:avLst/>
          </a:prstGeom>
          <a:noFill/>
        </p:spPr>
        <p:txBody>
          <a:bodyPr wrap="square" rtlCol="1">
            <a:spAutoFit/>
          </a:bodyPr>
          <a:lstStyle/>
          <a:p>
            <a:pPr algn="ctr"/>
            <a:r>
              <a:rPr lang="fa-IR" sz="2800" b="1">
                <a:solidFill>
                  <a:srgbClr val="FF0000"/>
                </a:solidFill>
                <a:latin typeface="B Nazazanin"/>
                <a:cs typeface="B Nazanin" panose="00000400000000000000" pitchFamily="2" charset="-78"/>
              </a:rPr>
              <a:t>بشر فارس</a:t>
            </a:r>
            <a:endParaRPr lang="fa-IR" b="1">
              <a:solidFill>
                <a:srgbClr val="FF0000"/>
              </a:solidFill>
            </a:endParaRPr>
          </a:p>
        </p:txBody>
      </p:sp>
    </p:spTree>
    <p:extLst>
      <p:ext uri="{BB962C8B-B14F-4D97-AF65-F5344CB8AC3E}">
        <p14:creationId xmlns:p14="http://schemas.microsoft.com/office/powerpoint/2010/main" val="4085907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a:xfrm>
            <a:off x="4026090" y="1825625"/>
            <a:ext cx="7327710" cy="4351338"/>
          </a:xfrm>
        </p:spPr>
        <p:txBody>
          <a:bodyPr>
            <a:normAutofit/>
          </a:bodyPr>
          <a:lstStyle/>
          <a:p>
            <a:pPr algn="just"/>
            <a:r>
              <a:rPr lang="fa-IR" smtClean="0">
                <a:latin typeface="B Nazazanin"/>
                <a:cs typeface="B Nazanin" panose="00000400000000000000" pitchFamily="2" charset="-78"/>
              </a:rPr>
              <a:t>وقتی لائوس از یک پیشگو شنید که به دست پسرش کشته خواهد شد به محققان تولد ادیب او را بر فراز کوه سیترون گذاشت تا تلف شود. چوپانان ادیپ را یافتند و او را نزد پادشاه سرزمین «کرنت» بردند. وی به ادیپ علاقه مند شد و او را بزرگ کرد. چون ادیپ به جوانی برومند تبدیل شد آینده خود را از پیشگویی پرسید. پیشگو به او توصیه کرد که هرگز به وطنش باز نگردد زیرا در این صورت پدرش را خواهد کشت و با مادرش ازدواج خواهد کرد. </a:t>
            </a:r>
            <a:endParaRPr lang="fa-IR">
              <a:latin typeface="B Nazazanin"/>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3031269" cy="3674423"/>
          </a:xfrm>
          <a:prstGeom prst="rect">
            <a:avLst/>
          </a:prstGeom>
        </p:spPr>
      </p:pic>
      <p:sp>
        <p:nvSpPr>
          <p:cNvPr id="5" name="TextBox 4"/>
          <p:cNvSpPr txBox="1"/>
          <p:nvPr/>
        </p:nvSpPr>
        <p:spPr>
          <a:xfrm>
            <a:off x="1115095" y="5634985"/>
            <a:ext cx="2477475" cy="707886"/>
          </a:xfrm>
          <a:prstGeom prst="rect">
            <a:avLst/>
          </a:prstGeom>
          <a:noFill/>
        </p:spPr>
        <p:txBody>
          <a:bodyPr wrap="square" rtlCol="1">
            <a:spAutoFit/>
          </a:bodyPr>
          <a:lstStyle/>
          <a:p>
            <a:pPr algn="ctr"/>
            <a:r>
              <a:rPr lang="fa-IR" sz="2000" smtClean="0">
                <a:solidFill>
                  <a:srgbClr val="FF0000"/>
                </a:solidFill>
                <a:cs typeface="B Nazanin" panose="00000400000000000000" pitchFamily="2" charset="-78"/>
              </a:rPr>
              <a:t>لوییز بومیستر در نقش ادیپ(نمایشنامه 1896)</a:t>
            </a:r>
            <a:endParaRPr lang="fa-IR" sz="2000">
              <a:solidFill>
                <a:srgbClr val="FF0000"/>
              </a:solidFill>
              <a:cs typeface="B Nazanin" panose="00000400000000000000" pitchFamily="2" charset="-78"/>
            </a:endParaRPr>
          </a:p>
        </p:txBody>
      </p:sp>
    </p:spTree>
    <p:extLst>
      <p:ext uri="{BB962C8B-B14F-4D97-AF65-F5344CB8AC3E}">
        <p14:creationId xmlns:p14="http://schemas.microsoft.com/office/powerpoint/2010/main" val="3374141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a:latin typeface="B Nazazanin"/>
                <a:cs typeface="B Nazanin" panose="00000400000000000000" pitchFamily="2" charset="-78"/>
              </a:rPr>
              <a:t>از آنجا که ادیپ برای خود وطنی جز گرنت نمی شناخت از این سرزمین دور شد تا از آن سرنوشت شوم بگریزد. در این زمان ابوالهول (اسفنکس) که سری چون شیر و بدنی چون انسان داشت حوالی «تبس» را بایر کرده بود </a:t>
            </a:r>
            <a:r>
              <a:rPr lang="fa-IR" b="1">
                <a:solidFill>
                  <a:srgbClr val="FF0000"/>
                </a:solidFill>
                <a:latin typeface="B Nazazanin"/>
                <a:cs typeface="B Nazanin" panose="00000400000000000000" pitchFamily="2" charset="-78"/>
              </a:rPr>
              <a:t>و هر شخصی به قدری را که نمی توانست معماهای او را حمل کند می بلعید</a:t>
            </a:r>
            <a:r>
              <a:rPr lang="fa-IR">
                <a:latin typeface="B Nazazanin"/>
                <a:cs typeface="B Nazanin" panose="00000400000000000000" pitchFamily="2" charset="-78"/>
              </a:rPr>
              <a:t>. «کرئون» جانشین لائوس، اعلام کرد بود که هر کس اسفنکس را بکشد پادشاه تبس خواهد شد و با ملکه بیوه زوکاستا ازدواج خواهد کرد. ادیپ وقتی به دروازه تبس رسید. </a:t>
            </a:r>
          </a:p>
          <a:p>
            <a:pPr algn="just"/>
            <a:endParaRPr lang="fa-IR">
              <a:latin typeface="B Nazazanin"/>
              <a:cs typeface="B Nazanin" panose="00000400000000000000" pitchFamily="2" charset="-78"/>
            </a:endParaRPr>
          </a:p>
        </p:txBody>
      </p:sp>
    </p:spTree>
    <p:extLst>
      <p:ext uri="{BB962C8B-B14F-4D97-AF65-F5344CB8AC3E}">
        <p14:creationId xmlns:p14="http://schemas.microsoft.com/office/powerpoint/2010/main" val="3086131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a:xfrm>
            <a:off x="4768948" y="1825625"/>
            <a:ext cx="6584852" cy="4351338"/>
          </a:xfrm>
        </p:spPr>
        <p:txBody>
          <a:bodyPr>
            <a:normAutofit/>
          </a:bodyPr>
          <a:lstStyle/>
          <a:p>
            <a:pPr algn="just"/>
            <a:r>
              <a:rPr lang="fa-IR">
                <a:latin typeface="B Nazazanin"/>
                <a:cs typeface="B Nazanin" panose="00000400000000000000" pitchFamily="2" charset="-78"/>
              </a:rPr>
              <a:t>ابوالهول (اسفنکس)  از او پرسید: آن کدام حیوان است که صبح  بر چهارپا و ظهر بر دوپا و غروب بر سه پاه راه می رود؟ ادیب پاسخ داد: انسان زیرا، هنگام نوزادی بر چهار دست و پا و هنگام جوانی بر دوپا و در پیری به کمک عصا راه می رود: ابوالهول وقتی پاسخ معمای خود را شنید از فرط خشم خود را از فراز صخره ای که به زیر افکند و به هلاکت رسید ادیپ به پادشاهی سرزمین تبس رسید و بی آنکه بداند با مادرش زوکاستا ازدواج کرد</a:t>
            </a:r>
            <a:r>
              <a:rPr lang="fa-IR" smtClean="0">
                <a:latin typeface="B Nazazanin"/>
                <a:cs typeface="B Nazanin" panose="00000400000000000000" pitchFamily="2" charset="-78"/>
              </a:rPr>
              <a:t>. </a:t>
            </a:r>
          </a:p>
        </p:txBody>
      </p:sp>
      <p:pic>
        <p:nvPicPr>
          <p:cNvPr id="4" name="Picture 3"/>
          <p:cNvPicPr>
            <a:picLocks noChangeAspect="1"/>
          </p:cNvPicPr>
          <p:nvPr/>
        </p:nvPicPr>
        <p:blipFill>
          <a:blip r:embed="rId2"/>
          <a:stretch>
            <a:fillRect/>
          </a:stretch>
        </p:blipFill>
        <p:spPr>
          <a:xfrm>
            <a:off x="811002" y="1994438"/>
            <a:ext cx="3957946" cy="2633833"/>
          </a:xfrm>
          <a:prstGeom prst="rect">
            <a:avLst/>
          </a:prstGeom>
        </p:spPr>
      </p:pic>
      <p:sp>
        <p:nvSpPr>
          <p:cNvPr id="5" name="TextBox 4"/>
          <p:cNvSpPr txBox="1"/>
          <p:nvPr/>
        </p:nvSpPr>
        <p:spPr>
          <a:xfrm>
            <a:off x="2053883" y="5036234"/>
            <a:ext cx="1645920" cy="369332"/>
          </a:xfrm>
          <a:prstGeom prst="rect">
            <a:avLst/>
          </a:prstGeom>
          <a:noFill/>
        </p:spPr>
        <p:txBody>
          <a:bodyPr wrap="square" rtlCol="1">
            <a:spAutoFit/>
          </a:bodyPr>
          <a:lstStyle/>
          <a:p>
            <a:pPr algn="ctr"/>
            <a:r>
              <a:rPr lang="fa-IR" smtClean="0">
                <a:solidFill>
                  <a:srgbClr val="FF0000"/>
                </a:solidFill>
                <a:cs typeface="B Nazanin" panose="00000400000000000000" pitchFamily="2" charset="-78"/>
              </a:rPr>
              <a:t>ابوالهول</a:t>
            </a:r>
            <a:endParaRPr lang="fa-IR">
              <a:solidFill>
                <a:srgbClr val="FF0000"/>
              </a:solidFill>
              <a:cs typeface="B Nazanin" panose="00000400000000000000" pitchFamily="2" charset="-78"/>
            </a:endParaRPr>
          </a:p>
        </p:txBody>
      </p:sp>
    </p:spTree>
    <p:extLst>
      <p:ext uri="{BB962C8B-B14F-4D97-AF65-F5344CB8AC3E}">
        <p14:creationId xmlns:p14="http://schemas.microsoft.com/office/powerpoint/2010/main" val="4206583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latin typeface="B Nazazanin"/>
                <a:cs typeface="B Nazanin" panose="00000400000000000000" pitchFamily="2" charset="-78"/>
              </a:rPr>
              <a:t>چد سال بعد، طاعونی بر شهر نازل شد و پیشگویی بزرگ، راز جنایت ادیپ را فاش کرد. زوکاستا که از ادیپ </a:t>
            </a:r>
            <a:r>
              <a:rPr lang="fa-IR" smtClean="0">
                <a:latin typeface="B Nazazanin"/>
                <a:cs typeface="B Nazanin" panose="00000400000000000000" pitchFamily="2" charset="-78"/>
              </a:rPr>
              <a:t>چهار فرزند </a:t>
            </a:r>
            <a:r>
              <a:rPr lang="fa-IR">
                <a:latin typeface="B Nazazanin"/>
                <a:cs typeface="B Nazanin" panose="00000400000000000000" pitchFamily="2" charset="-78"/>
              </a:rPr>
              <a:t>داشت، از فرط شرمندگی خود را به داور آویخت. ادیپ خود را کور کرد و از سرزمین تبس، رانده شد. او به همراه دختر وفادرش آنتیگون تا آخر عمر؛ </a:t>
            </a:r>
            <a:r>
              <a:rPr lang="fa-IR" smtClean="0">
                <a:latin typeface="B Nazazanin"/>
                <a:cs typeface="B Nazanin" panose="00000400000000000000" pitchFamily="2" charset="-78"/>
              </a:rPr>
              <a:t>آواره </a:t>
            </a:r>
            <a:r>
              <a:rPr lang="fa-IR">
                <a:latin typeface="B Nazazanin"/>
                <a:cs typeface="B Nazanin" panose="00000400000000000000" pitchFamily="2" charset="-78"/>
              </a:rPr>
              <a:t>و </a:t>
            </a:r>
            <a:r>
              <a:rPr lang="fa-IR" smtClean="0">
                <a:latin typeface="B Nazazanin"/>
                <a:cs typeface="B Nazanin" panose="00000400000000000000" pitchFamily="2" charset="-78"/>
              </a:rPr>
              <a:t>سرگردان </a:t>
            </a:r>
            <a:r>
              <a:rPr lang="fa-IR">
                <a:latin typeface="B Nazazanin"/>
                <a:cs typeface="B Nazanin" panose="00000400000000000000" pitchFamily="2" charset="-78"/>
              </a:rPr>
              <a:t>باقی ماند. </a:t>
            </a:r>
            <a:r>
              <a:rPr lang="fa-IR" b="1">
                <a:solidFill>
                  <a:srgbClr val="FF0000"/>
                </a:solidFill>
                <a:latin typeface="B Nazazanin"/>
                <a:cs typeface="B Nazanin" panose="00000400000000000000" pitchFamily="2" charset="-78"/>
              </a:rPr>
              <a:t>ادیپ در ادبیات معاصر عرب، نماد تقدیر محتومی است که از آن گریزی نیست. </a:t>
            </a:r>
            <a:r>
              <a:rPr lang="fa-IR">
                <a:latin typeface="B Nazazanin"/>
                <a:cs typeface="B Nazanin" panose="00000400000000000000" pitchFamily="2" charset="-78"/>
              </a:rPr>
              <a:t>قربانیان تقدیر، سرنوشتی مشابه ادیپ دارند، سیاب در شعر بلند  </a:t>
            </a:r>
            <a:r>
              <a:rPr lang="fa-IR" smtClean="0">
                <a:latin typeface="B Nazazanin"/>
                <a:cs typeface="B Nazanin" panose="00000400000000000000" pitchFamily="2" charset="-78"/>
              </a:rPr>
              <a:t>الموسس </a:t>
            </a:r>
            <a:r>
              <a:rPr lang="fa-IR">
                <a:latin typeface="B Nazazanin"/>
                <a:cs typeface="B Nazanin" panose="00000400000000000000" pitchFamily="2" charset="-78"/>
              </a:rPr>
              <a:t>العمیاء (روسپی کور) قربانیان جهالت را در  جامعه خویشش، </a:t>
            </a:r>
            <a:r>
              <a:rPr lang="fa-IR" smtClean="0">
                <a:latin typeface="B Nazazanin"/>
                <a:cs typeface="B Nazanin" panose="00000400000000000000" pitchFamily="2" charset="-78"/>
              </a:rPr>
              <a:t>نوادگان </a:t>
            </a:r>
            <a:r>
              <a:rPr lang="fa-IR">
                <a:latin typeface="B Nazazanin"/>
                <a:cs typeface="B Nazanin" panose="00000400000000000000" pitchFamily="2" charset="-78"/>
              </a:rPr>
              <a:t>ادیپ می داند که در واقع </a:t>
            </a:r>
            <a:r>
              <a:rPr lang="fa-IR" b="1">
                <a:solidFill>
                  <a:srgbClr val="FF0000"/>
                </a:solidFill>
                <a:latin typeface="B Nazazanin"/>
                <a:cs typeface="B Nazanin" panose="00000400000000000000" pitchFamily="2" charset="-78"/>
              </a:rPr>
              <a:t>کوردل </a:t>
            </a:r>
            <a:r>
              <a:rPr lang="fa-IR" b="1" smtClean="0">
                <a:solidFill>
                  <a:srgbClr val="FF0000"/>
                </a:solidFill>
                <a:latin typeface="B Nazazanin"/>
                <a:cs typeface="B Nazanin" panose="00000400000000000000" pitchFamily="2" charset="-78"/>
              </a:rPr>
              <a:t>هستند </a:t>
            </a:r>
            <a:r>
              <a:rPr lang="fa-IR" b="1">
                <a:solidFill>
                  <a:srgbClr val="FF0000"/>
                </a:solidFill>
                <a:latin typeface="B Nazazanin"/>
                <a:cs typeface="B Nazanin" panose="00000400000000000000" pitchFamily="2" charset="-78"/>
              </a:rPr>
              <a:t>نه کورچشم</a:t>
            </a:r>
          </a:p>
          <a:p>
            <a:pPr algn="just"/>
            <a:endParaRPr lang="fa-IR">
              <a:cs typeface="B Nazanin" panose="00000400000000000000" pitchFamily="2" charset="-78"/>
            </a:endParaRPr>
          </a:p>
        </p:txBody>
      </p:sp>
    </p:spTree>
    <p:extLst>
      <p:ext uri="{BB962C8B-B14F-4D97-AF65-F5344CB8AC3E}">
        <p14:creationId xmlns:p14="http://schemas.microsoft.com/office/powerpoint/2010/main" val="4276978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latin typeface="B Nazazanin"/>
                <a:cs typeface="B Nazanin" panose="00000400000000000000" pitchFamily="2" charset="-78"/>
              </a:rPr>
              <a:t>من هولاء </a:t>
            </a:r>
            <a:r>
              <a:rPr lang="fa-IR" smtClean="0">
                <a:latin typeface="B Nazazanin"/>
                <a:cs typeface="B Nazanin" panose="00000400000000000000" pitchFamily="2" charset="-78"/>
              </a:rPr>
              <a:t>عابرون</a:t>
            </a:r>
            <a:r>
              <a:rPr lang="fa-IR">
                <a:latin typeface="B Nazazanin"/>
                <a:cs typeface="B Nazanin" panose="00000400000000000000" pitchFamily="2" charset="-78"/>
              </a:rPr>
              <a:t>؟ </a:t>
            </a:r>
          </a:p>
          <a:p>
            <a:pPr algn="just"/>
            <a:r>
              <a:rPr lang="fa-IR">
                <a:latin typeface="B Nazazanin"/>
                <a:cs typeface="B Nazanin" panose="00000400000000000000" pitchFamily="2" charset="-78"/>
              </a:rPr>
              <a:t>احفاد «اودیب الضریر و </a:t>
            </a:r>
            <a:r>
              <a:rPr lang="fa-IR" smtClean="0">
                <a:latin typeface="B Nazazanin"/>
                <a:cs typeface="B Nazanin" panose="00000400000000000000" pitchFamily="2" charset="-78"/>
              </a:rPr>
              <a:t>وارثوه </a:t>
            </a:r>
            <a:r>
              <a:rPr lang="fa-IR">
                <a:latin typeface="B Nazazanin"/>
                <a:cs typeface="B Nazanin" panose="00000400000000000000" pitchFamily="2" charset="-78"/>
              </a:rPr>
              <a:t>المبصرون</a:t>
            </a:r>
          </a:p>
          <a:p>
            <a:pPr algn="just"/>
            <a:r>
              <a:rPr lang="fa-IR">
                <a:latin typeface="B Nazazanin"/>
                <a:cs typeface="B Nazanin" panose="00000400000000000000" pitchFamily="2" charset="-78"/>
              </a:rPr>
              <a:t>«جوکست» ارمله </a:t>
            </a:r>
            <a:r>
              <a:rPr lang="fa-IR">
                <a:solidFill>
                  <a:srgbClr val="00B050"/>
                </a:solidFill>
                <a:latin typeface="B Nazazanin"/>
                <a:cs typeface="B Nazanin" panose="00000400000000000000" pitchFamily="2" charset="-78"/>
              </a:rPr>
              <a:t>کامس ویاب </a:t>
            </a:r>
            <a:r>
              <a:rPr lang="fa-IR" smtClean="0">
                <a:solidFill>
                  <a:srgbClr val="00B050"/>
                </a:solidFill>
                <a:latin typeface="B Nazazanin"/>
                <a:cs typeface="B Nazanin" panose="00000400000000000000" pitchFamily="2" charset="-78"/>
              </a:rPr>
              <a:t>طیبه </a:t>
            </a:r>
            <a:r>
              <a:rPr lang="fa-IR">
                <a:latin typeface="B Nazazanin"/>
                <a:cs typeface="B Nazanin" panose="00000400000000000000" pitchFamily="2" charset="-78"/>
              </a:rPr>
              <a:t>ما یزال</a:t>
            </a:r>
          </a:p>
          <a:p>
            <a:pPr algn="just"/>
            <a:r>
              <a:rPr lang="fa-IR">
                <a:latin typeface="B Nazazanin"/>
                <a:cs typeface="B Nazanin" panose="00000400000000000000" pitchFamily="2" charset="-78"/>
              </a:rPr>
              <a:t>یلقی ابوالهول الرهریب علیه...</a:t>
            </a:r>
          </a:p>
          <a:p>
            <a:pPr algn="just"/>
            <a:r>
              <a:rPr lang="fa-IR">
                <a:latin typeface="B Nazazanin"/>
                <a:cs typeface="B Nazanin" panose="00000400000000000000" pitchFamily="2" charset="-78"/>
              </a:rPr>
              <a:t>(ین رهگذران کیستند؟ نوادگان ادیب کور و وارثان بینای او. زوکاستا مثل دیروز، همچنان بیوه است و اسفنکس هنوز بر دروازه شهر تبس هراس می پراکند. </a:t>
            </a:r>
          </a:p>
          <a:p>
            <a:pPr algn="just"/>
            <a:endParaRPr lang="fa-IR">
              <a:cs typeface="B Nazanin" panose="00000400000000000000" pitchFamily="2" charset="-78"/>
            </a:endParaRPr>
          </a:p>
        </p:txBody>
      </p:sp>
    </p:spTree>
    <p:extLst>
      <p:ext uri="{BB962C8B-B14F-4D97-AF65-F5344CB8AC3E}">
        <p14:creationId xmlns:p14="http://schemas.microsoft.com/office/powerpoint/2010/main" val="1444152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latin typeface="B Nazazanin"/>
                <a:cs typeface="B Nazanin" panose="00000400000000000000" pitchFamily="2" charset="-78"/>
              </a:rPr>
              <a:t>من هولاء </a:t>
            </a:r>
            <a:r>
              <a:rPr lang="fa-IR" smtClean="0">
                <a:latin typeface="B Nazazanin"/>
                <a:cs typeface="B Nazanin" panose="00000400000000000000" pitchFamily="2" charset="-78"/>
              </a:rPr>
              <a:t>عابرون</a:t>
            </a:r>
            <a:r>
              <a:rPr lang="fa-IR">
                <a:latin typeface="B Nazazanin"/>
                <a:cs typeface="B Nazanin" panose="00000400000000000000" pitchFamily="2" charset="-78"/>
              </a:rPr>
              <a:t>؟ </a:t>
            </a:r>
          </a:p>
          <a:p>
            <a:pPr algn="just"/>
            <a:r>
              <a:rPr lang="fa-IR">
                <a:latin typeface="B Nazazanin"/>
                <a:cs typeface="B Nazanin" panose="00000400000000000000" pitchFamily="2" charset="-78"/>
              </a:rPr>
              <a:t>احفاد «اودیب الضریر و </a:t>
            </a:r>
            <a:r>
              <a:rPr lang="fa-IR" smtClean="0">
                <a:latin typeface="B Nazazanin"/>
                <a:cs typeface="B Nazanin" panose="00000400000000000000" pitchFamily="2" charset="-78"/>
              </a:rPr>
              <a:t>وارثوه </a:t>
            </a:r>
            <a:r>
              <a:rPr lang="fa-IR">
                <a:latin typeface="B Nazazanin"/>
                <a:cs typeface="B Nazanin" panose="00000400000000000000" pitchFamily="2" charset="-78"/>
              </a:rPr>
              <a:t>المبصرون</a:t>
            </a:r>
          </a:p>
          <a:p>
            <a:pPr algn="just"/>
            <a:r>
              <a:rPr lang="fa-IR">
                <a:latin typeface="B Nazazanin"/>
                <a:cs typeface="B Nazanin" panose="00000400000000000000" pitchFamily="2" charset="-78"/>
              </a:rPr>
              <a:t>«جوکست» ارمله کامس </a:t>
            </a:r>
            <a:r>
              <a:rPr lang="fa-IR" smtClean="0">
                <a:latin typeface="B Nazazanin"/>
                <a:cs typeface="B Nazanin" panose="00000400000000000000" pitchFamily="2" charset="-78"/>
              </a:rPr>
              <a:t>وباب </a:t>
            </a:r>
            <a:r>
              <a:rPr lang="fa-IR" smtClean="0">
                <a:latin typeface="B Nazazanin"/>
                <a:cs typeface="B Nazanin" panose="00000400000000000000" pitchFamily="2" charset="-78"/>
              </a:rPr>
              <a:t>طیبه </a:t>
            </a:r>
            <a:r>
              <a:rPr lang="fa-IR">
                <a:latin typeface="B Nazazanin"/>
                <a:cs typeface="B Nazanin" panose="00000400000000000000" pitchFamily="2" charset="-78"/>
              </a:rPr>
              <a:t>ما یزال</a:t>
            </a:r>
          </a:p>
          <a:p>
            <a:pPr algn="just"/>
            <a:r>
              <a:rPr lang="fa-IR">
                <a:latin typeface="B Nazazanin"/>
                <a:cs typeface="B Nazanin" panose="00000400000000000000" pitchFamily="2" charset="-78"/>
              </a:rPr>
              <a:t>یلقی ابوالهول الرهریب علیه...</a:t>
            </a:r>
          </a:p>
          <a:p>
            <a:pPr algn="just"/>
            <a:r>
              <a:rPr lang="fa-IR" smtClean="0">
                <a:latin typeface="B Nazazanin"/>
                <a:cs typeface="B Nazanin" panose="00000400000000000000" pitchFamily="2" charset="-78"/>
              </a:rPr>
              <a:t>(این </a:t>
            </a:r>
            <a:r>
              <a:rPr lang="fa-IR">
                <a:latin typeface="B Nazazanin"/>
                <a:cs typeface="B Nazanin" panose="00000400000000000000" pitchFamily="2" charset="-78"/>
              </a:rPr>
              <a:t>رهگذران کیستند؟ نوادگان ادیب کور و وارثان بینای او. زوکاستا مثل دیروز، همچنان بیوه است و اسفنکس هنوز بر دروازه شهر تبس هراس می پراکند</a:t>
            </a:r>
            <a:r>
              <a:rPr lang="fa-IR" smtClean="0">
                <a:latin typeface="B Nazazanin"/>
                <a:cs typeface="B Nazanin" panose="00000400000000000000" pitchFamily="2" charset="-78"/>
              </a:rPr>
              <a:t>.) </a:t>
            </a:r>
            <a:endParaRPr lang="fa-IR">
              <a:latin typeface="B Nazazanin"/>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191069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B Nazazanin"/>
                <a:cs typeface="B Nazanin" panose="00000400000000000000" pitchFamily="2" charset="-78"/>
              </a:rPr>
              <a:t>شهر و روسپی خانه ای که سیاب در </a:t>
            </a:r>
            <a:r>
              <a:rPr lang="fa-IR" b="1" smtClean="0">
                <a:solidFill>
                  <a:srgbClr val="FF0000"/>
                </a:solidFill>
                <a:latin typeface="B Nazazanin"/>
                <a:cs typeface="B Nazanin" panose="00000400000000000000" pitchFamily="2" charset="-78"/>
              </a:rPr>
              <a:t>الموسس العمیاء </a:t>
            </a:r>
            <a:r>
              <a:rPr lang="fa-IR" smtClean="0">
                <a:latin typeface="B Nazazanin"/>
                <a:cs typeface="B Nazanin" panose="00000400000000000000" pitchFamily="2" charset="-78"/>
              </a:rPr>
              <a:t>از آن سخن می گوید عراق و به طور جهان عرب است که در تاریکی جهل و عقل ماندیگی و فساد و ظلم و ستم گری های جنایت کار فرو رفته است. روسپیان مردم مظلوم و رنج کشیده ای هستند که برای گذران زندگی، جسم و جان هویش را به حراج گذشاته اند و آنان که به سراغ این روسپیان میروند نوادگان ادیپ کورند که اسیر دست بی رحم تقدیر هستند. </a:t>
            </a:r>
            <a:endParaRPr lang="fa-IR">
              <a:latin typeface="B Nazazanin"/>
              <a:cs typeface="B Nazanin" panose="00000400000000000000" pitchFamily="2" charset="-78"/>
            </a:endParaRPr>
          </a:p>
        </p:txBody>
      </p:sp>
      <p:sp>
        <p:nvSpPr>
          <p:cNvPr id="4" name="Flowchart: Alternate Process 3"/>
          <p:cNvSpPr/>
          <p:nvPr/>
        </p:nvSpPr>
        <p:spPr>
          <a:xfrm>
            <a:off x="838200" y="4379251"/>
            <a:ext cx="3766782" cy="1105469"/>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latin typeface="B Nazazanin"/>
                <a:cs typeface="B Nazanin" panose="00000400000000000000" pitchFamily="2" charset="-78"/>
              </a:rPr>
              <a:t>دست بی رحم تقدیر</a:t>
            </a:r>
            <a:endParaRPr lang="fa-IR"/>
          </a:p>
        </p:txBody>
      </p:sp>
    </p:spTree>
    <p:extLst>
      <p:ext uri="{BB962C8B-B14F-4D97-AF65-F5344CB8AC3E}">
        <p14:creationId xmlns:p14="http://schemas.microsoft.com/office/powerpoint/2010/main" val="2934016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FF0000"/>
                </a:solidFill>
                <a:latin typeface="B Nazazanin"/>
                <a:cs typeface="B Nazanin" panose="00000400000000000000" pitchFamily="2" charset="-78"/>
              </a:rPr>
              <a:t>اولیس و پنه لوپه: </a:t>
            </a:r>
            <a:r>
              <a:rPr lang="fa-IR" smtClean="0">
                <a:latin typeface="B Nazazanin"/>
                <a:cs typeface="B Nazanin" panose="00000400000000000000" pitchFamily="2" charset="-78"/>
              </a:rPr>
              <a:t>اولیس و هراکلس نامی ترین پهلوانان یونان باستان اند. اولیس مانند دیگر پهلوانان یونانی به خواستگاری هلن، دختر شاه تیندار که آوازه زیبایش در ساسر یونان پیچده بود رفت. اولیس برای جلب موافقت هلن، خواستگاران هلن را واداشت تا سوگند بخورند اگر روزی به هلن و همسر آینده اش اهانی شود انتقام این اهانت را بگیرند، اما هلن، </a:t>
            </a:r>
            <a:r>
              <a:rPr lang="fa-IR" smtClean="0">
                <a:solidFill>
                  <a:srgbClr val="FF0000"/>
                </a:solidFill>
                <a:latin typeface="B Nazazanin"/>
                <a:cs typeface="B Nazanin" panose="00000400000000000000" pitchFamily="2" charset="-78"/>
              </a:rPr>
              <a:t>منلاس  پسر شاه اسپارت </a:t>
            </a:r>
            <a:r>
              <a:rPr lang="fa-IR" smtClean="0">
                <a:latin typeface="B Nazazanin"/>
                <a:cs typeface="B Nazanin" panose="00000400000000000000" pitchFamily="2" charset="-78"/>
              </a:rPr>
              <a:t>را به همسری برکزید و دختری به نام پنه لوپه همسر اولیس شد. پسری به نام تلماک حاصل این ازدواج بود. چند سال بعد پاریس پسر شاه تروا هلن را ربود و به تروا بردو منلاس بلافاصله همه خواستگاران هلن را فراخواند و پیمان آنان را گوشزد کرد. پهلوان پذیرفتند و سپاه گرد آورده و به جنگ تروا رفتند. آنان پس از سال ها محاصره تروا سرانجام توانسته با ساختن اسبی چوبی و فریب اهالی تروا وارد این شهر شوند. اولیس نیز از کسانی بود که در اسب چوبی جای گرفت. </a:t>
            </a:r>
            <a:endParaRPr lang="fa-IR">
              <a:latin typeface="B Nazazanin"/>
              <a:cs typeface="B Nazanin" panose="00000400000000000000" pitchFamily="2" charset="-78"/>
            </a:endParaRPr>
          </a:p>
        </p:txBody>
      </p:sp>
    </p:spTree>
    <p:extLst>
      <p:ext uri="{BB962C8B-B14F-4D97-AF65-F5344CB8AC3E}">
        <p14:creationId xmlns:p14="http://schemas.microsoft.com/office/powerpoint/2010/main" val="4406670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latin typeface="B Nazazanin"/>
                <a:cs typeface="B Nazanin" panose="00000400000000000000" pitchFamily="2" charset="-78"/>
              </a:rPr>
              <a:t>اولیس پس از بیست سال سرگردانی و دور یاز وطن به ایتساک بازگشت در این میان پنه لوپه که همراه با پسرش تلماک در کاخ خود زندگی می کرد از سوی خواستگاران  تحت فشار بود انان مدعی بودند اولیس درگذشته است </a:t>
            </a:r>
            <a:r>
              <a:rPr lang="fa-IR" smtClean="0">
                <a:latin typeface="B Nazazanin"/>
                <a:cs typeface="B Nazanin" panose="00000400000000000000" pitchFamily="2" charset="-78"/>
              </a:rPr>
              <a:t>و پنه لوپه باید با یکی از آنان ازدواج کند. پنه لوپه برای سردواندن خواستگاران خود اعلام کرد پیش از آنکه دوباره همسری برگزیند باید بافتن کفن شوهرش را به پایان برساند. او هر شب آنچه را که در روز بافته بود می شکافت تا آنکه اولیس نزد او امد. اولیس در شعر معاصر عرب، نماد سرگردانی و پنه لوپه نماد انجام کاری بیهوده و از سوی دیگر نماد وفداری زناشویی است. </a:t>
            </a:r>
          </a:p>
          <a:p>
            <a:pPr algn="just"/>
            <a:r>
              <a:rPr lang="fa-IR" smtClean="0">
                <a:latin typeface="B Nazazanin"/>
                <a:cs typeface="B Nazanin" panose="00000400000000000000" pitchFamily="2" charset="-78"/>
              </a:rPr>
              <a:t>سیاب در الموسس العمیاء خطاب به روسپی کور که نماد مردم جاهل و ستم دیده است می گوید:  </a:t>
            </a:r>
            <a:endParaRPr lang="fa-IR">
              <a:latin typeface="B Nazazanin"/>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254732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a:xfrm>
            <a:off x="3630304" y="1825625"/>
            <a:ext cx="7723495" cy="4351338"/>
          </a:xfrm>
        </p:spPr>
        <p:txBody>
          <a:bodyPr/>
          <a:lstStyle/>
          <a:p>
            <a:pPr algn="just"/>
            <a:r>
              <a:rPr lang="fa-IR">
                <a:latin typeface="B Nazazanin"/>
                <a:cs typeface="B Nazanin" panose="00000400000000000000" pitchFamily="2" charset="-78"/>
              </a:rPr>
              <a:t>پیش از ورود به بحث زمینه های درک رمز و نماد در شعر معاصر عرب، بهتر است تفاوت شعر نو و سنتی را به طور موجز بررسی کنیم. به این منظور، بخشی از شعر «</a:t>
            </a:r>
            <a:r>
              <a:rPr lang="fa-IR">
                <a:solidFill>
                  <a:srgbClr val="FF0000"/>
                </a:solidFill>
                <a:latin typeface="B Nazazanin"/>
                <a:cs typeface="B Nazanin" panose="00000400000000000000" pitchFamily="2" charset="-78"/>
              </a:rPr>
              <a:t>الحمی</a:t>
            </a:r>
            <a:r>
              <a:rPr lang="fa-IR">
                <a:latin typeface="B Nazazanin"/>
                <a:cs typeface="B Nazanin" panose="00000400000000000000" pitchFamily="2" charset="-78"/>
              </a:rPr>
              <a:t>» (تب) از متنبی، شاعر بزرگ و مشهور دوره عباسی را با بخش یا </a:t>
            </a:r>
            <a:r>
              <a:rPr lang="fa-IR" smtClean="0">
                <a:latin typeface="B Nazazanin"/>
                <a:cs typeface="B Nazanin" panose="00000400000000000000" pitchFamily="2" charset="-78"/>
              </a:rPr>
              <a:t>از </a:t>
            </a:r>
            <a:r>
              <a:rPr lang="fa-IR">
                <a:latin typeface="B Nazazanin"/>
                <a:cs typeface="B Nazanin" panose="00000400000000000000" pitchFamily="2" charset="-78"/>
              </a:rPr>
              <a:t>شعر «</a:t>
            </a:r>
            <a:r>
              <a:rPr lang="fa-IR">
                <a:solidFill>
                  <a:srgbClr val="FF0000"/>
                </a:solidFill>
                <a:latin typeface="B Nazazanin"/>
                <a:cs typeface="B Nazanin" panose="00000400000000000000" pitchFamily="2" charset="-78"/>
              </a:rPr>
              <a:t>الوصیه</a:t>
            </a:r>
            <a:r>
              <a:rPr lang="fa-IR">
                <a:latin typeface="B Nazazanin"/>
                <a:cs typeface="B Nazanin" panose="00000400000000000000" pitchFamily="2" charset="-78"/>
              </a:rPr>
              <a:t>» از بدر شاکر سیاب که از پیشگامان شعر نو در زبان عربی به شمار می آید مقایسه می کنیم. </a:t>
            </a:r>
          </a:p>
          <a:p>
            <a:pPr algn="just"/>
            <a:endParaRPr lang="fa-IR">
              <a:latin typeface="B Nazazanin"/>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655627" cy="3009710"/>
          </a:xfrm>
          <a:prstGeom prst="rect">
            <a:avLst/>
          </a:prstGeom>
        </p:spPr>
      </p:pic>
      <p:sp>
        <p:nvSpPr>
          <p:cNvPr id="5" name="TextBox 4"/>
          <p:cNvSpPr txBox="1"/>
          <p:nvPr/>
        </p:nvSpPr>
        <p:spPr>
          <a:xfrm>
            <a:off x="1241946" y="5063319"/>
            <a:ext cx="1705970"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بدر شاکر السیاب</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221130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انک تقطعین</a:t>
            </a:r>
          </a:p>
          <a:p>
            <a:pPr algn="just"/>
            <a:r>
              <a:rPr lang="fa-IR" smtClean="0">
                <a:cs typeface="B Nazanin" panose="00000400000000000000" pitchFamily="2" charset="-78"/>
              </a:rPr>
              <a:t>حبل الحیاه لتقضبه و تظفری </a:t>
            </a:r>
            <a:r>
              <a:rPr lang="fa-IR" smtClean="0">
                <a:cs typeface="B Nazanin" panose="00000400000000000000" pitchFamily="2" charset="-78"/>
              </a:rPr>
              <a:t>حبلاً </a:t>
            </a:r>
            <a:r>
              <a:rPr lang="fa-IR" smtClean="0">
                <a:cs typeface="B Nazanin" panose="00000400000000000000" pitchFamily="2" charset="-78"/>
              </a:rPr>
              <a:t>سواء</a:t>
            </a:r>
          </a:p>
          <a:p>
            <a:pPr algn="just"/>
            <a:r>
              <a:rPr lang="fa-IR" smtClean="0">
                <a:cs typeface="B Nazanin" panose="00000400000000000000" pitchFamily="2" charset="-78"/>
              </a:rPr>
              <a:t>حبلاً </a:t>
            </a:r>
            <a:r>
              <a:rPr lang="fa-IR" smtClean="0">
                <a:cs typeface="B Nazanin" panose="00000400000000000000" pitchFamily="2" charset="-78"/>
              </a:rPr>
              <a:t>به تتعلقین علی الحیاه</a:t>
            </a:r>
          </a:p>
          <a:p>
            <a:pPr algn="just"/>
            <a:r>
              <a:rPr lang="fa-IR" smtClean="0">
                <a:cs typeface="B Nazanin" panose="00000400000000000000" pitchFamily="2" charset="-78"/>
              </a:rPr>
              <a:t>(تو ریسمان زندگی را می گسلی برای ویران کردن حیات و دوباره ریسمان دیگری می بافی تا با آن به زندگی درآویزی)</a:t>
            </a:r>
            <a:endParaRPr lang="fa-IR">
              <a:cs typeface="B Nazanin" panose="00000400000000000000" pitchFamily="2" charset="-78"/>
            </a:endParaRPr>
          </a:p>
        </p:txBody>
      </p:sp>
    </p:spTree>
    <p:extLst>
      <p:ext uri="{BB962C8B-B14F-4D97-AF65-F5344CB8AC3E}">
        <p14:creationId xmlns:p14="http://schemas.microsoft.com/office/powerpoint/2010/main" val="41555947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سیزیف</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دلیل شهرت سیزیف پادشاه کرونت، مجازاتی است که ایزدان  برای او در جهان زیرین تعیین کرده اند او محکوم است سنگی را تا بالای قله کوهی بغلتاند ولی هرگز به قله نرسد زیرا آن سنگ بسیار بزرگ همیشه به پایین فرو می غلتد. سیزیف مجبور است همواره این کار را از نو آغاز کند. سیزیف در شعر معاصر عرب نماد تحمل مصائب و سختی ها است</a:t>
            </a:r>
          </a:p>
          <a:p>
            <a:pPr algn="just"/>
            <a:endParaRPr lang="fa-IR">
              <a:cs typeface="B Nazanin" panose="00000400000000000000" pitchFamily="2" charset="-78"/>
            </a:endParaRPr>
          </a:p>
        </p:txBody>
      </p:sp>
    </p:spTree>
    <p:extLst>
      <p:ext uri="{BB962C8B-B14F-4D97-AF65-F5344CB8AC3E}">
        <p14:creationId xmlns:p14="http://schemas.microsoft.com/office/powerpoint/2010/main" val="1015523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3) اساطیر شرقی(چینی، ژاپنی، ایرانی، هندی)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مهیار، خیام، شهریار از اساطیر ایرانی است که در شعار ادونیس و البیانی و دیگر شاعرانی که گرایش های صوفیانه دارند وارد شده است در میان اساطیر غیر ایرانی شرقی اسطوره چینی کانگای را به عنوان نمونه از شعر « من روای فوکای» اثر سیاب انتخاب کرده ایم. بر اساس این اسطوره، یکی از پادشاهان چین بر آن شد تا ناقوس بزرگی از طلا و آهن ونقره و مس بسازد. او یکی از وزیران با وایلان  خود را مامور ساختن این ناقوس  کرد و تهدید نمود اگر از عهده این کار برنیاید  جانش را خواهد گرفت وزیر با فراخواندن صنعتگران کوشید تا این ناقوس را بسازد اما یان چهار فلز با یکدیگر ترکیب نمی شدند. </a:t>
            </a:r>
            <a:endParaRPr lang="fa-IR">
              <a:cs typeface="B Nazanin" panose="00000400000000000000" pitchFamily="2" charset="-78"/>
            </a:endParaRPr>
          </a:p>
        </p:txBody>
      </p:sp>
    </p:spTree>
    <p:extLst>
      <p:ext uri="{BB962C8B-B14F-4D97-AF65-F5344CB8AC3E}">
        <p14:creationId xmlns:p14="http://schemas.microsoft.com/office/powerpoint/2010/main" val="1573495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کانگای </a:t>
            </a:r>
            <a:r>
              <a:rPr lang="fa-IR">
                <a:cs typeface="B Nazanin" panose="00000400000000000000" pitchFamily="2" charset="-78"/>
              </a:rPr>
              <a:t>که دختر وزیر بود با مشاهده افسردگی پدر با کاهنان مشورت کرده و راه چاره را از انان پرسید آنان همگی بر ان بودند که برای درامیختن این چهار فلز با یکدیگر، باید خون دوشیزه ای جوان با آنها مخلوط شود کانگای از فرط علاقه به پدر، خود را در دیگ بزرگی که این چهار فلز را در آن ذوب می کردند انداخت و باعث شد فلزات با یکدیگر ترکیب شده و ناقوس ساخته شود. مردم چین  معتقدند آواز ناقوس چنین می گوید: </a:t>
            </a:r>
          </a:p>
          <a:p>
            <a:pPr algn="just"/>
            <a:r>
              <a:rPr lang="fa-IR">
                <a:cs typeface="B Nazanin" panose="00000400000000000000" pitchFamily="2" charset="-78"/>
              </a:rPr>
              <a:t>بشتاب کانگای، بشتاب کانگای...</a:t>
            </a:r>
          </a:p>
          <a:p>
            <a:pPr algn="just"/>
            <a:endParaRPr lang="fa-IR">
              <a:cs typeface="B Nazanin" panose="00000400000000000000" pitchFamily="2" charset="-78"/>
            </a:endParaRPr>
          </a:p>
        </p:txBody>
      </p:sp>
    </p:spTree>
    <p:extLst>
      <p:ext uri="{BB962C8B-B14F-4D97-AF65-F5344CB8AC3E}">
        <p14:creationId xmlns:p14="http://schemas.microsoft.com/office/powerpoint/2010/main" val="311239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شاعر بر این باور است که صاحبان قدرت و جنایتکاران جهانی، خون انسان بی گناه را می ریزند تا سود مادی تاجران جنگ که با ترکیب طلا و نقره و آهن و مس، ابزار جنگی می سازند تامین گردد و ناقوسی برای استعمار ساخته شود که مرگ و نابودی همه انسان ها را نوید می دهد: </a:t>
            </a:r>
          </a:p>
          <a:p>
            <a:pPr algn="just"/>
            <a:r>
              <a:rPr lang="fa-IR" smtClean="0">
                <a:cs typeface="B Nazanin" panose="00000400000000000000" pitchFamily="2" charset="-78"/>
              </a:rPr>
              <a:t>ما زال ناقوس ابیک یقلق السماء</a:t>
            </a:r>
          </a:p>
          <a:p>
            <a:pPr algn="just"/>
            <a:r>
              <a:rPr lang="fa-IR" smtClean="0">
                <a:cs typeface="B Nazanin" panose="00000400000000000000" pitchFamily="2" charset="-78"/>
              </a:rPr>
              <a:t>بافجع الرثاء</a:t>
            </a:r>
          </a:p>
          <a:p>
            <a:pPr algn="just"/>
            <a:r>
              <a:rPr lang="fa-IR" smtClean="0">
                <a:cs typeface="B Nazanin" panose="00000400000000000000" pitchFamily="2" charset="-78"/>
              </a:rPr>
              <a:t>«هیای...کونغای، کونغای» </a:t>
            </a:r>
          </a:p>
          <a:p>
            <a:pPr algn="just"/>
            <a:r>
              <a:rPr lang="fa-IR" smtClean="0">
                <a:cs typeface="B Nazanin" panose="00000400000000000000" pitchFamily="2" charset="-78"/>
              </a:rPr>
              <a:t>(ناقوس پدرت همچنان با دردناک ترین مرثیه، شب را نگران می کند: بشتاب...کانغای، کانغای) </a:t>
            </a:r>
            <a:endParaRPr lang="fa-IR">
              <a:cs typeface="B Nazanin" panose="00000400000000000000" pitchFamily="2" charset="-78"/>
            </a:endParaRPr>
          </a:p>
        </p:txBody>
      </p:sp>
    </p:spTree>
    <p:extLst>
      <p:ext uri="{BB962C8B-B14F-4D97-AF65-F5344CB8AC3E}">
        <p14:creationId xmlns:p14="http://schemas.microsoft.com/office/powerpoint/2010/main" val="27940480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smtClean="0">
                <a:solidFill>
                  <a:srgbClr val="FF0000"/>
                </a:solidFill>
                <a:cs typeface="B Nazanin" panose="00000400000000000000" pitchFamily="2" charset="-78"/>
              </a:rPr>
              <a:t>2- شناخت زمینه های فکری و عقیدتی و تحولات سیاسی اجتماعی</a:t>
            </a:r>
            <a:endParaRPr lang="fa-IR" sz="3600"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عصر شاعر به درک و فهم و تفسیر آثار شاعر کمک شایانی می کند. به عنوان مثال، نگرش کمونیستی سیاب خوش بینی شاعر را در پایان انشوده المطر و الاسلحه و الاطفال و حفار القبور تفسیر می کند. در شعر خبز و حشیش و قمر (ثان و افیون و ماه) از نزار قبانی که بی پروا به سنت های دینی جامعه عرب تاخته است نیز </a:t>
            </a:r>
            <a:r>
              <a:rPr lang="fa-IR" smtClean="0">
                <a:cs typeface="B Nazanin" panose="00000400000000000000" pitchFamily="2" charset="-78"/>
              </a:rPr>
              <a:t>آگاهی یافتن </a:t>
            </a:r>
            <a:r>
              <a:rPr lang="fa-IR" smtClean="0">
                <a:cs typeface="B Nazanin" panose="00000400000000000000" pitchFamily="2" charset="-78"/>
              </a:rPr>
              <a:t>از موضوع خودکشی خواهر نزار به دلیل ناکامی در ازدواج با پسر مورد علاقه اش و این که این شعر در مدت اقامت دو ساله شاعر در انگلستان و تاثیر پذیری مفرط از آزادی های غربی سروده شده، زمینه های روحی و روانی شاعر را هنگام سرودن شعر نشان داده و می تواند به تفسیر آن کمک کند. </a:t>
            </a:r>
            <a:endParaRPr lang="fa-IR">
              <a:cs typeface="B Nazanin" panose="00000400000000000000" pitchFamily="2" charset="-78"/>
            </a:endParaRPr>
          </a:p>
        </p:txBody>
      </p:sp>
    </p:spTree>
    <p:extLst>
      <p:ext uri="{BB962C8B-B14F-4D97-AF65-F5344CB8AC3E}">
        <p14:creationId xmlns:p14="http://schemas.microsoft.com/office/powerpoint/2010/main" val="28617816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نماد </a:t>
            </a:r>
            <a:r>
              <a:rPr lang="fa-IR" b="1" smtClean="0">
                <a:solidFill>
                  <a:srgbClr val="FF0000"/>
                </a:solidFill>
                <a:cs typeface="B Nazanin" panose="00000400000000000000" pitchFamily="2" charset="-78"/>
              </a:rPr>
              <a:t>تمّوز</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نماد تمّوز در برخی آثار سیاب علاوه بر اسطوره تمّوز (ادونیس) به کوتای عبدالکریم قاسم در ژوئیه 1958 اشاره دارد  که ماه ژوئیه، معادل ماه تموز عربی است. </a:t>
            </a:r>
          </a:p>
          <a:p>
            <a:pPr algn="just"/>
            <a:r>
              <a:rPr lang="fa-IR" smtClean="0">
                <a:cs typeface="B Nazanin" panose="00000400000000000000" pitchFamily="2" charset="-78"/>
              </a:rPr>
              <a:t>«البکاء بین یدی زرقاء الیمامه» از شاعر شهیر مصری امل دنقل (1983 میلادی) به شکست عرب ها از اسراییل در سال 1967 اشاره دارد و بدون آگاهی از این مطلب تفسیر و تاویل شعر، راه به جایی نمی برد. زرقاء الیمامه زنی بود از قبیله جدیس که چشمانی آبی و تیزبین داشت. در اساطیر عربی آمد است که وی اشیا را از فاصله ای که مردمان باید در عرض سه روز می پیمودند می </a:t>
            </a:r>
            <a:r>
              <a:rPr lang="fa-IR" smtClean="0">
                <a:cs typeface="B Nazanin" panose="00000400000000000000" pitchFamily="2" charset="-78"/>
              </a:rPr>
              <a:t>دید. </a:t>
            </a:r>
            <a:endParaRPr lang="fa-IR">
              <a:cs typeface="B Nazanin" panose="00000400000000000000" pitchFamily="2" charset="-78"/>
            </a:endParaRPr>
          </a:p>
        </p:txBody>
      </p:sp>
    </p:spTree>
    <p:extLst>
      <p:ext uri="{BB962C8B-B14F-4D97-AF65-F5344CB8AC3E}">
        <p14:creationId xmlns:p14="http://schemas.microsoft.com/office/powerpoint/2010/main" val="1894821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835020" y="1825625"/>
            <a:ext cx="7518779" cy="4351338"/>
          </a:xfrm>
        </p:spPr>
        <p:txBody>
          <a:bodyPr/>
          <a:lstStyle/>
          <a:p>
            <a:pPr algn="just"/>
            <a:r>
              <a:rPr lang="fa-IR">
                <a:cs typeface="B Nazanin" panose="00000400000000000000" pitchFamily="2" charset="-78"/>
              </a:rPr>
              <a:t>امل دنقل خود را در این شعر زرقاء الیمامه قوم خویش می داند که خبر حمله صهیونیست ها را در شعر «الارض و الجرح اذی لا ینفتح» به مردم غافل خبر داده و آنان را شکست بر حذر داشته بود. او در  انتهای قصیده خود را زرقای کور و تنهایی می بیند که در میان نمادهای تمدن جدید مانند ترانه های عاشقانه و لامپ های نئون و زنان زیبا و ماشین های اخرین مدل و مدل های مختلف لباس خود را تنها و بی پناه احساس می کند</a:t>
            </a:r>
            <a:endParaRPr lang="fa-IR"/>
          </a:p>
        </p:txBody>
      </p:sp>
      <p:pic>
        <p:nvPicPr>
          <p:cNvPr id="4" name="Picture 3"/>
          <p:cNvPicPr>
            <a:picLocks noChangeAspect="1"/>
          </p:cNvPicPr>
          <p:nvPr/>
        </p:nvPicPr>
        <p:blipFill>
          <a:blip r:embed="rId2"/>
          <a:stretch>
            <a:fillRect/>
          </a:stretch>
        </p:blipFill>
        <p:spPr>
          <a:xfrm>
            <a:off x="838199" y="1825625"/>
            <a:ext cx="2873992" cy="3073921"/>
          </a:xfrm>
          <a:prstGeom prst="rect">
            <a:avLst/>
          </a:prstGeom>
        </p:spPr>
      </p:pic>
      <p:sp>
        <p:nvSpPr>
          <p:cNvPr id="5" name="TextBox 4"/>
          <p:cNvSpPr txBox="1"/>
          <p:nvPr/>
        </p:nvSpPr>
        <p:spPr>
          <a:xfrm>
            <a:off x="1429034" y="5034483"/>
            <a:ext cx="1692322"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امل دنقل</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695307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محوریت یافتن معنا یا مفهومی خاص در آثار شاعر </a:t>
            </a: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عنوان مثال می توان به مفهوم تقدیر و جبر زمان و سرنوشت محترم در شعر نازک الملائمکه (1923 میلادی) </a:t>
            </a:r>
            <a:r>
              <a:rPr lang="fa-IR" smtClean="0">
                <a:cs typeface="B Nazanin" panose="00000400000000000000" pitchFamily="2" charset="-78"/>
              </a:rPr>
              <a:t>اشاره </a:t>
            </a:r>
            <a:r>
              <a:rPr lang="fa-IR" smtClean="0">
                <a:cs typeface="B Nazanin" panose="00000400000000000000" pitchFamily="2" charset="-78"/>
              </a:rPr>
              <a:t>کرد در آثار این شاعر نمادهای کولیوا (وبا) افعوان(مار زهرآگین) السمکه </a:t>
            </a:r>
            <a:r>
              <a:rPr lang="fa-IR" smtClean="0">
                <a:cs typeface="B Nazanin" panose="00000400000000000000" pitchFamily="2" charset="-78"/>
              </a:rPr>
              <a:t>المیته </a:t>
            </a:r>
            <a:r>
              <a:rPr lang="fa-IR" smtClean="0">
                <a:cs typeface="B Nazanin" panose="00000400000000000000" pitchFamily="2" charset="-78"/>
              </a:rPr>
              <a:t>(ماهی مرده) و الشخص الثانی، همگی به زمان یا تقدیر اشاره دارند که فراق بین دوستان را موجب می شود</a:t>
            </a:r>
            <a:endParaRPr lang="fa-IR">
              <a:cs typeface="B Nazanin" panose="00000400000000000000" pitchFamily="2" charset="-78"/>
            </a:endParaRPr>
          </a:p>
        </p:txBody>
      </p:sp>
    </p:spTree>
    <p:extLst>
      <p:ext uri="{BB962C8B-B14F-4D97-AF65-F5344CB8AC3E}">
        <p14:creationId xmlns:p14="http://schemas.microsoft.com/office/powerpoint/2010/main" val="3722237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a:cs typeface="B Nazanin" panose="00000400000000000000" pitchFamily="2" charset="-78"/>
              </a:rPr>
              <a:t>وی در شعر </a:t>
            </a:r>
            <a:r>
              <a:rPr lang="fa-IR" b="1">
                <a:solidFill>
                  <a:srgbClr val="FF0000"/>
                </a:solidFill>
                <a:cs typeface="B Nazanin" panose="00000400000000000000" pitchFamily="2" charset="-78"/>
              </a:rPr>
              <a:t>افعوان </a:t>
            </a:r>
            <a:r>
              <a:rPr lang="fa-IR">
                <a:cs typeface="B Nazanin" panose="00000400000000000000" pitchFamily="2" charset="-78"/>
              </a:rPr>
              <a:t>چنین می گوید: </a:t>
            </a: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a:t>
            </a:r>
            <a:r>
              <a:rPr lang="fa-IR">
                <a:cs typeface="B Nazanin" panose="00000400000000000000" pitchFamily="2" charset="-78"/>
              </a:rPr>
              <a:t>امشی؟ مللت  الدروب</a:t>
            </a:r>
          </a:p>
          <a:p>
            <a:pPr algn="just"/>
            <a:r>
              <a:rPr lang="fa-IR">
                <a:cs typeface="B Nazanin" panose="00000400000000000000" pitchFamily="2" charset="-78"/>
              </a:rPr>
              <a:t>و سئمت المروج</a:t>
            </a:r>
          </a:p>
          <a:p>
            <a:pPr algn="just"/>
            <a:r>
              <a:rPr lang="fa-IR">
                <a:cs typeface="B Nazanin" panose="00000400000000000000" pitchFamily="2" charset="-78"/>
              </a:rPr>
              <a:t>و </a:t>
            </a:r>
            <a:r>
              <a:rPr lang="fa-IR" smtClean="0">
                <a:cs typeface="B Nazanin" panose="00000400000000000000" pitchFamily="2" charset="-78"/>
              </a:rPr>
              <a:t>العدوّ الحفیّ </a:t>
            </a:r>
            <a:r>
              <a:rPr lang="fa-IR">
                <a:cs typeface="B Nazanin" panose="00000400000000000000" pitchFamily="2" charset="-78"/>
              </a:rPr>
              <a:t>اللجوج</a:t>
            </a:r>
          </a:p>
          <a:p>
            <a:pPr algn="just"/>
            <a:r>
              <a:rPr lang="fa-IR">
                <a:cs typeface="B Nazanin" panose="00000400000000000000" pitchFamily="2" charset="-78"/>
              </a:rPr>
              <a:t>لم یزل یقتفی </a:t>
            </a:r>
            <a:r>
              <a:rPr lang="fa-IR" smtClean="0">
                <a:cs typeface="B Nazanin" panose="00000400000000000000" pitchFamily="2" charset="-78"/>
              </a:rPr>
              <a:t>خطواتی، </a:t>
            </a:r>
            <a:r>
              <a:rPr lang="fa-IR">
                <a:cs typeface="B Nazanin" panose="00000400000000000000" pitchFamily="2" charset="-78"/>
              </a:rPr>
              <a:t>فاین الهروب؟ </a:t>
            </a:r>
            <a:endParaRPr lang="fa-IR" smtClean="0">
              <a:cs typeface="B Nazanin" panose="00000400000000000000" pitchFamily="2" charset="-78"/>
            </a:endParaRPr>
          </a:p>
          <a:p>
            <a:pPr algn="just"/>
            <a:r>
              <a:rPr lang="fa-IR" smtClean="0">
                <a:cs typeface="B Nazanin" panose="00000400000000000000" pitchFamily="2" charset="-78"/>
              </a:rPr>
              <a:t>(به کجا بروم؟ از جاده ها خسته شده ام و از چمنزار به تنگ امده ام و دشمن پنهان لجباز همواره در پی من می آید به کجا بگریزم؟)</a:t>
            </a:r>
            <a:endParaRPr lang="fa-IR">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2821411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algn="just"/>
            <a:r>
              <a:rPr lang="fa-IR" smtClean="0">
                <a:latin typeface="B Nazazanin"/>
                <a:cs typeface="B Nazanin" panose="00000400000000000000" pitchFamily="2" charset="-78"/>
              </a:rPr>
              <a:t>متنبی و سیاب در این اشعار، بیماری و ضعف بدنی خود را توصیف کرده و قصد داشته اند به مخاطب اعلام کنند که در بستر بیماری افتاده اند. اما چگونگی اعلام این مطلب از سوی در شاعر، کاملا با یکدیگر متفاوت است متنبی چنین می گوید: </a:t>
            </a:r>
          </a:p>
          <a:p>
            <a:pPr algn="just"/>
            <a:r>
              <a:rPr lang="fa-IR" smtClean="0">
                <a:latin typeface="B Nazazanin"/>
                <a:cs typeface="B Nazanin" panose="00000400000000000000" pitchFamily="2" charset="-78"/>
              </a:rPr>
              <a:t>و زائرنی </a:t>
            </a:r>
            <a:r>
              <a:rPr lang="fa-IR" smtClean="0">
                <a:latin typeface="B Nazazanin"/>
                <a:cs typeface="B Nazanin" panose="00000400000000000000" pitchFamily="2" charset="-78"/>
              </a:rPr>
              <a:t>کانّ  </a:t>
            </a:r>
            <a:r>
              <a:rPr lang="fa-IR" smtClean="0">
                <a:latin typeface="B Nazazanin"/>
                <a:cs typeface="B Nazanin" panose="00000400000000000000" pitchFamily="2" charset="-78"/>
              </a:rPr>
              <a:t>بها جیاء </a:t>
            </a:r>
          </a:p>
          <a:p>
            <a:pPr algn="just"/>
            <a:r>
              <a:rPr lang="fa-IR" smtClean="0">
                <a:latin typeface="B Nazazanin"/>
                <a:cs typeface="B Nazanin" panose="00000400000000000000" pitchFamily="2" charset="-78"/>
              </a:rPr>
              <a:t>فلیس تزور الا فی الظلام</a:t>
            </a:r>
          </a:p>
          <a:p>
            <a:pPr algn="just"/>
            <a:r>
              <a:rPr lang="fa-IR" smtClean="0">
                <a:latin typeface="B Nazazanin"/>
                <a:cs typeface="B Nazanin" panose="00000400000000000000" pitchFamily="2" charset="-78"/>
              </a:rPr>
              <a:t>بذلت لها المطارف و الحشایا</a:t>
            </a:r>
          </a:p>
          <a:p>
            <a:pPr algn="just"/>
            <a:r>
              <a:rPr lang="fa-IR" smtClean="0">
                <a:latin typeface="B Nazazanin"/>
                <a:cs typeface="B Nazanin" panose="00000400000000000000" pitchFamily="2" charset="-78"/>
              </a:rPr>
              <a:t>فعافتها و بانت فی عظامی</a:t>
            </a:r>
            <a:endParaRPr lang="fa-IR" smtClean="0">
              <a:latin typeface="B Nazazanin"/>
              <a:cs typeface="B Nazanin" panose="00000400000000000000" pitchFamily="2" charset="-78"/>
            </a:endParaRPr>
          </a:p>
          <a:p>
            <a:pPr algn="just"/>
            <a:r>
              <a:rPr lang="fa-IR" smtClean="0">
                <a:latin typeface="B Nazazanin"/>
                <a:cs typeface="B Nazanin" panose="00000400000000000000" pitchFamily="2" charset="-78"/>
              </a:rPr>
              <a:t>یضیق </a:t>
            </a:r>
            <a:r>
              <a:rPr lang="fa-IR" smtClean="0">
                <a:latin typeface="B Nazazanin"/>
                <a:cs typeface="B Nazanin" panose="00000400000000000000" pitchFamily="2" charset="-78"/>
              </a:rPr>
              <a:t>الجلد عن نفسی و عنها</a:t>
            </a:r>
          </a:p>
          <a:p>
            <a:pPr algn="just"/>
            <a:r>
              <a:rPr lang="fa-IR" smtClean="0">
                <a:latin typeface="B Nazazanin"/>
                <a:cs typeface="B Nazanin" panose="00000400000000000000" pitchFamily="2" charset="-78"/>
              </a:rPr>
              <a:t>فتوسعه بانواع السقام</a:t>
            </a:r>
          </a:p>
          <a:p>
            <a:pPr algn="just"/>
            <a:r>
              <a:rPr lang="fa-IR" smtClean="0">
                <a:latin typeface="B Nazazanin"/>
                <a:cs typeface="B Nazanin" panose="00000400000000000000" pitchFamily="2" charset="-78"/>
              </a:rPr>
              <a:t>ابنت الدهر عندی </a:t>
            </a:r>
            <a:r>
              <a:rPr lang="fa-IR" smtClean="0">
                <a:latin typeface="B Nazazanin"/>
                <a:cs typeface="B Nazanin" panose="00000400000000000000" pitchFamily="2" charset="-78"/>
              </a:rPr>
              <a:t>کلّ </a:t>
            </a:r>
            <a:r>
              <a:rPr lang="fa-IR" smtClean="0">
                <a:latin typeface="B Nazazanin"/>
                <a:cs typeface="B Nazanin" panose="00000400000000000000" pitchFamily="2" charset="-78"/>
              </a:rPr>
              <a:t>بنت </a:t>
            </a:r>
          </a:p>
          <a:p>
            <a:pPr algn="just"/>
            <a:r>
              <a:rPr lang="fa-IR" smtClean="0">
                <a:latin typeface="B Nazazanin"/>
                <a:cs typeface="B Nazanin" panose="00000400000000000000" pitchFamily="2" charset="-78"/>
              </a:rPr>
              <a:t>جرحت </a:t>
            </a:r>
            <a:r>
              <a:rPr lang="fa-IR" smtClean="0">
                <a:latin typeface="B Nazazanin"/>
                <a:cs typeface="B Nazanin" panose="00000400000000000000" pitchFamily="2" charset="-78"/>
              </a:rPr>
              <a:t>مجرّحا </a:t>
            </a:r>
            <a:r>
              <a:rPr lang="fa-IR" smtClean="0">
                <a:latin typeface="B Nazazanin"/>
                <a:cs typeface="B Nazanin" panose="00000400000000000000" pitchFamily="2" charset="-78"/>
              </a:rPr>
              <a:t>لم یبق فیه</a:t>
            </a:r>
          </a:p>
          <a:p>
            <a:pPr algn="just"/>
            <a:r>
              <a:rPr lang="fa-IR" smtClean="0">
                <a:latin typeface="B Nazazanin"/>
                <a:cs typeface="B Nazanin" panose="00000400000000000000" pitchFamily="2" charset="-78"/>
              </a:rPr>
              <a:t>مکان للسیوف و لا </a:t>
            </a:r>
            <a:r>
              <a:rPr lang="fa-IR" smtClean="0">
                <a:latin typeface="B Nazazanin"/>
                <a:cs typeface="B Nazanin" panose="00000400000000000000" pitchFamily="2" charset="-78"/>
              </a:rPr>
              <a:t>السهام</a:t>
            </a:r>
            <a:endParaRPr lang="fa-IR">
              <a:latin typeface="B Nazazanin"/>
              <a:cs typeface="B Nazanin" panose="00000400000000000000" pitchFamily="2" charset="-78"/>
            </a:endParaRPr>
          </a:p>
        </p:txBody>
      </p:sp>
      <p:sp>
        <p:nvSpPr>
          <p:cNvPr id="4" name="Flowchart: Alternate Process 3"/>
          <p:cNvSpPr/>
          <p:nvPr/>
        </p:nvSpPr>
        <p:spPr>
          <a:xfrm>
            <a:off x="838200" y="3520647"/>
            <a:ext cx="3188677" cy="961293"/>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a:solidFill>
                  <a:prstClr val="black"/>
                </a:solidFill>
                <a:cs typeface="B Nazanin" panose="00000400000000000000" pitchFamily="2" charset="-78"/>
              </a:rPr>
              <a:t>بیماری و ضعف بدنی خود</a:t>
            </a:r>
            <a:endParaRPr lang="fa-IR"/>
          </a:p>
        </p:txBody>
      </p:sp>
    </p:spTree>
    <p:extLst>
      <p:ext uri="{BB962C8B-B14F-4D97-AF65-F5344CB8AC3E}">
        <p14:creationId xmlns:p14="http://schemas.microsoft.com/office/powerpoint/2010/main" val="6078247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در شعر « </a:t>
            </a:r>
            <a:r>
              <a:rPr lang="fa-IR" b="1" smtClean="0">
                <a:solidFill>
                  <a:srgbClr val="FF0000"/>
                </a:solidFill>
                <a:cs typeface="B Nazanin" panose="00000400000000000000" pitchFamily="2" charset="-78"/>
              </a:rPr>
              <a:t>فی </a:t>
            </a:r>
            <a:r>
              <a:rPr lang="fa-IR" b="1" smtClean="0">
                <a:solidFill>
                  <a:srgbClr val="FF0000"/>
                </a:solidFill>
                <a:cs typeface="B Nazanin" panose="00000400000000000000" pitchFamily="2" charset="-78"/>
              </a:rPr>
              <a:t>جبال </a:t>
            </a:r>
            <a:r>
              <a:rPr lang="fa-IR" b="1" smtClean="0">
                <a:solidFill>
                  <a:srgbClr val="FF0000"/>
                </a:solidFill>
                <a:cs typeface="B Nazanin" panose="00000400000000000000" pitchFamily="2" charset="-78"/>
              </a:rPr>
              <a:t>الشمال</a:t>
            </a:r>
            <a:r>
              <a:rPr lang="fa-IR" smtClean="0">
                <a:cs typeface="B Nazanin" panose="00000400000000000000" pitchFamily="2" charset="-78"/>
              </a:rPr>
              <a:t>» نازک الملائکه با قطار به دیدن مناطق شمالی در عراق می رود و در راه فریاد می زند که: </a:t>
            </a:r>
          </a:p>
          <a:p>
            <a:pPr algn="just"/>
            <a:r>
              <a:rPr lang="fa-IR" smtClean="0">
                <a:cs typeface="B Nazanin" panose="00000400000000000000" pitchFamily="2" charset="-78"/>
              </a:rPr>
              <a:t>عد بنا یا قطار...</a:t>
            </a:r>
          </a:p>
          <a:p>
            <a:pPr algn="just"/>
            <a:r>
              <a:rPr lang="fa-IR" smtClean="0">
                <a:cs typeface="B Nazanin" panose="00000400000000000000" pitchFamily="2" charset="-78"/>
              </a:rPr>
              <a:t>لنعد قبل ان یقضی الافعوان</a:t>
            </a:r>
          </a:p>
          <a:p>
            <a:pPr algn="just"/>
            <a:r>
              <a:rPr lang="fa-IR" smtClean="0">
                <a:cs typeface="B Nazanin" panose="00000400000000000000" pitchFamily="2" charset="-78"/>
              </a:rPr>
              <a:t>بفراق طویل، طویل</a:t>
            </a:r>
          </a:p>
          <a:p>
            <a:pPr algn="just"/>
            <a:r>
              <a:rPr lang="fa-IR" smtClean="0">
                <a:cs typeface="B Nazanin" panose="00000400000000000000" pitchFamily="2" charset="-78"/>
              </a:rPr>
              <a:t>عن ظلال النخیل</a:t>
            </a:r>
          </a:p>
          <a:p>
            <a:pPr algn="just"/>
            <a:r>
              <a:rPr lang="fa-IR" smtClean="0">
                <a:cs typeface="B Nazanin" panose="00000400000000000000" pitchFamily="2" charset="-78"/>
              </a:rPr>
              <a:t>عن </a:t>
            </a:r>
            <a:r>
              <a:rPr lang="fa-IR" smtClean="0">
                <a:cs typeface="B Nazanin" panose="00000400000000000000" pitchFamily="2" charset="-78"/>
              </a:rPr>
              <a:t>اعزّاثنا خلف </a:t>
            </a:r>
            <a:r>
              <a:rPr lang="fa-IR" smtClean="0">
                <a:cs typeface="B Nazanin" panose="00000400000000000000" pitchFamily="2" charset="-78"/>
              </a:rPr>
              <a:t>صمت </a:t>
            </a:r>
            <a:r>
              <a:rPr lang="fa-IR" smtClean="0">
                <a:cs typeface="B Nazanin" panose="00000400000000000000" pitchFamily="2" charset="-78"/>
              </a:rPr>
              <a:t>الققار</a:t>
            </a:r>
            <a:endParaRPr lang="fa-IR" smtClean="0">
              <a:cs typeface="B Nazanin" panose="00000400000000000000" pitchFamily="2" charset="-78"/>
            </a:endParaRPr>
          </a:p>
          <a:p>
            <a:pPr algn="just"/>
            <a:r>
              <a:rPr lang="fa-IR" smtClean="0">
                <a:cs typeface="B Nazanin" panose="00000400000000000000" pitchFamily="2" charset="-78"/>
              </a:rPr>
              <a:t>(ما را برگردان ای قطار، باید بازگردیم. بیش از </a:t>
            </a:r>
            <a:r>
              <a:rPr lang="fa-IR" smtClean="0">
                <a:cs typeface="B Nazanin" panose="00000400000000000000" pitchFamily="2" charset="-78"/>
              </a:rPr>
              <a:t>آنکه </a:t>
            </a:r>
            <a:r>
              <a:rPr lang="fa-IR" smtClean="0">
                <a:cs typeface="B Nazanin" panose="00000400000000000000" pitchFamily="2" charset="-78"/>
              </a:rPr>
              <a:t>این افعی ما را از سایه سار درختان خرما و عزیزانمان جدا سازد و پشت سکوت صحراهای خشک به فراقی طولانی دچار کند)</a:t>
            </a:r>
            <a:endParaRPr lang="fa-IR">
              <a:cs typeface="B Nazanin" panose="00000400000000000000" pitchFamily="2" charset="-78"/>
            </a:endParaRPr>
          </a:p>
        </p:txBody>
      </p:sp>
    </p:spTree>
    <p:extLst>
      <p:ext uri="{BB962C8B-B14F-4D97-AF65-F5344CB8AC3E}">
        <p14:creationId xmlns:p14="http://schemas.microsoft.com/office/powerpoint/2010/main" val="17940402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قرینه ها یا کلید های گشایش رمز </a:t>
            </a: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گاهی شاعر با اوردن کلمه یا عبارت یا ترکیبی خاص، نشان می دهد در پشت پوسته ظاهری کلام معنای دیگری نهفته و شاعر را مقصود دیگری است. این تغییر ممکن است در عنوان شعر باشد مانند دو شعر </a:t>
            </a:r>
            <a:r>
              <a:rPr lang="fa-IR" smtClean="0">
                <a:solidFill>
                  <a:srgbClr val="FF0000"/>
                </a:solidFill>
                <a:cs typeface="B Nazanin" panose="00000400000000000000" pitchFamily="2" charset="-78"/>
              </a:rPr>
              <a:t>«مدینه السندباد»</a:t>
            </a:r>
            <a:r>
              <a:rPr lang="fa-IR" smtClean="0">
                <a:cs typeface="B Nazanin" panose="00000400000000000000" pitchFamily="2" charset="-78"/>
              </a:rPr>
              <a:t> و </a:t>
            </a:r>
            <a:r>
              <a:rPr lang="fa-IR" smtClean="0">
                <a:cs typeface="B Nazanin" panose="00000400000000000000" pitchFamily="2" charset="-78"/>
              </a:rPr>
              <a:t>«</a:t>
            </a:r>
            <a:r>
              <a:rPr lang="fa-IR" smtClean="0">
                <a:solidFill>
                  <a:srgbClr val="FF0000"/>
                </a:solidFill>
                <a:cs typeface="B Nazanin" panose="00000400000000000000" pitchFamily="2" charset="-78"/>
              </a:rPr>
              <a:t>سریروس فی بابل</a:t>
            </a:r>
            <a:r>
              <a:rPr lang="fa-IR" smtClean="0">
                <a:cs typeface="B Nazanin" panose="00000400000000000000" pitchFamily="2" charset="-78"/>
              </a:rPr>
              <a:t>» </a:t>
            </a:r>
            <a:r>
              <a:rPr lang="fa-IR" smtClean="0">
                <a:cs typeface="B Nazanin" panose="00000400000000000000" pitchFamily="2" charset="-78"/>
              </a:rPr>
              <a:t>از بدر شاکر السیاب که اشاره  به سندباد بلافاصله بغداد را تداعی می کند همان </a:t>
            </a:r>
            <a:r>
              <a:rPr lang="fa-IR" smtClean="0">
                <a:cs typeface="B Nazanin" panose="00000400000000000000" pitchFamily="2" charset="-78"/>
              </a:rPr>
              <a:t>طور </a:t>
            </a:r>
            <a:r>
              <a:rPr lang="fa-IR" smtClean="0">
                <a:cs typeface="B Nazanin" panose="00000400000000000000" pitchFamily="2" charset="-78"/>
              </a:rPr>
              <a:t>که بابل تداعی کننده عراق است در مدینه السندباد شاعر بی آن که به عراق اشاره کند از فقر و گرسنگی مردم عراق یم نالد و در دعایی تضرع آمیز به ساحت ادونیس، ایزد حاصلخیزی و باروری، انقلاب و تحول را می طلبد. </a:t>
            </a:r>
            <a:endParaRPr lang="fa-IR">
              <a:cs typeface="B Nazanin" panose="00000400000000000000" pitchFamily="2" charset="-78"/>
            </a:endParaRPr>
          </a:p>
        </p:txBody>
      </p:sp>
    </p:spTree>
    <p:extLst>
      <p:ext uri="{BB962C8B-B14F-4D97-AF65-F5344CB8AC3E}">
        <p14:creationId xmlns:p14="http://schemas.microsoft.com/office/powerpoint/2010/main" val="42635632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fa-IR" smtClean="0">
                <a:cs typeface="B Nazanin" panose="00000400000000000000" pitchFamily="2" charset="-78"/>
              </a:rPr>
              <a:t>جوعان فی القبر </a:t>
            </a:r>
            <a:r>
              <a:rPr lang="fa-IR" smtClean="0">
                <a:cs typeface="B Nazanin" panose="00000400000000000000" pitchFamily="2" charset="-78"/>
              </a:rPr>
              <a:t>بلا غذاء</a:t>
            </a:r>
            <a:endParaRPr lang="fa-IR" smtClean="0">
              <a:cs typeface="B Nazanin" panose="00000400000000000000" pitchFamily="2" charset="-78"/>
            </a:endParaRPr>
          </a:p>
          <a:p>
            <a:pPr marL="0" indent="0" algn="just">
              <a:buNone/>
            </a:pPr>
            <a:r>
              <a:rPr lang="fa-IR" smtClean="0">
                <a:cs typeface="B Nazanin" panose="00000400000000000000" pitchFamily="2" charset="-78"/>
              </a:rPr>
              <a:t>عریان فی الثلج بلا رداء</a:t>
            </a:r>
          </a:p>
          <a:p>
            <a:pPr marL="0" indent="0" algn="just">
              <a:buNone/>
            </a:pPr>
            <a:r>
              <a:rPr lang="fa-IR" smtClean="0">
                <a:cs typeface="B Nazanin" panose="00000400000000000000" pitchFamily="2" charset="-78"/>
              </a:rPr>
              <a:t>صرخت فی الشتاء </a:t>
            </a:r>
            <a:r>
              <a:rPr lang="fa-IR" smtClean="0">
                <a:cs typeface="B Nazanin" panose="00000400000000000000" pitchFamily="2" charset="-78"/>
              </a:rPr>
              <a:t>اقضّ </a:t>
            </a:r>
            <a:r>
              <a:rPr lang="fa-IR" smtClean="0">
                <a:cs typeface="B Nazanin" panose="00000400000000000000" pitchFamily="2" charset="-78"/>
              </a:rPr>
              <a:t>یا مطر</a:t>
            </a:r>
          </a:p>
          <a:p>
            <a:pPr marL="0" indent="0" algn="just">
              <a:buNone/>
            </a:pPr>
            <a:r>
              <a:rPr lang="fa-IR" smtClean="0">
                <a:cs typeface="B Nazanin" panose="00000400000000000000" pitchFamily="2" charset="-78"/>
              </a:rPr>
              <a:t>مضاجع العظام و الثلوج و الهباء مضاجع الحجر</a:t>
            </a:r>
          </a:p>
          <a:p>
            <a:pPr marL="0" indent="0" algn="just">
              <a:buNone/>
            </a:pPr>
            <a:r>
              <a:rPr lang="fa-IR" smtClean="0">
                <a:cs typeface="B Nazanin" panose="00000400000000000000" pitchFamily="2" charset="-78"/>
              </a:rPr>
              <a:t>و </a:t>
            </a:r>
            <a:r>
              <a:rPr lang="fa-IR" smtClean="0">
                <a:cs typeface="B Nazanin" panose="00000400000000000000" pitchFamily="2" charset="-78"/>
              </a:rPr>
              <a:t>احرق البیادر العقیم بالبروق</a:t>
            </a:r>
          </a:p>
          <a:p>
            <a:pPr marL="0" indent="0" algn="just">
              <a:buNone/>
            </a:pPr>
            <a:r>
              <a:rPr lang="fa-IR" smtClean="0">
                <a:cs typeface="B Nazanin" panose="00000400000000000000" pitchFamily="2" charset="-78"/>
              </a:rPr>
              <a:t>و </a:t>
            </a:r>
            <a:r>
              <a:rPr lang="fa-IR" smtClean="0">
                <a:cs typeface="B Nazanin" panose="00000400000000000000" pitchFamily="2" charset="-78"/>
              </a:rPr>
              <a:t>فجّر </a:t>
            </a:r>
            <a:r>
              <a:rPr lang="fa-IR" smtClean="0">
                <a:cs typeface="B Nazanin" panose="00000400000000000000" pitchFamily="2" charset="-78"/>
              </a:rPr>
              <a:t>العروق</a:t>
            </a:r>
          </a:p>
          <a:p>
            <a:pPr marL="0" indent="0" algn="just">
              <a:buNone/>
            </a:pPr>
            <a:r>
              <a:rPr lang="fa-IR">
                <a:cs typeface="B Nazanin" panose="00000400000000000000" pitchFamily="2" charset="-78"/>
              </a:rPr>
              <a:t> </a:t>
            </a:r>
            <a:r>
              <a:rPr lang="fa-IR" smtClean="0">
                <a:cs typeface="B Nazanin" panose="00000400000000000000" pitchFamily="2" charset="-78"/>
              </a:rPr>
              <a:t>و </a:t>
            </a:r>
            <a:r>
              <a:rPr lang="fa-IR" smtClean="0">
                <a:cs typeface="B Nazanin" panose="00000400000000000000" pitchFamily="2" charset="-78"/>
              </a:rPr>
              <a:t>اثقلِ </a:t>
            </a:r>
            <a:r>
              <a:rPr lang="fa-IR" smtClean="0">
                <a:cs typeface="B Nazanin" panose="00000400000000000000" pitchFamily="2" charset="-78"/>
              </a:rPr>
              <a:t>الشجر</a:t>
            </a:r>
          </a:p>
          <a:p>
            <a:pPr marL="0" indent="0" algn="just">
              <a:buNone/>
            </a:pPr>
            <a:r>
              <a:rPr lang="fa-IR" smtClean="0">
                <a:cs typeface="B Nazanin" panose="00000400000000000000" pitchFamily="2" charset="-78"/>
              </a:rPr>
              <a:t>(گرسنه در گور، بدون غذا، برهنه در برف، بدون لباس در زمستان فریاد کشیدم ویران کن ای باران بستر استخوان ها و برف ها و غبار را، بسترهای سنگ را با آذرخش خرمن های عقیم را بسوزان و رگ ها را سرشار و درختان را بر میوه گردان)</a:t>
            </a:r>
          </a:p>
          <a:p>
            <a:pPr algn="just"/>
            <a:endParaRPr lang="fa-IR">
              <a:cs typeface="B Nazanin" panose="00000400000000000000" pitchFamily="2" charset="-78"/>
            </a:endParaRPr>
          </a:p>
        </p:txBody>
      </p:sp>
    </p:spTree>
    <p:extLst>
      <p:ext uri="{BB962C8B-B14F-4D97-AF65-F5344CB8AC3E}">
        <p14:creationId xmlns:p14="http://schemas.microsoft.com/office/powerpoint/2010/main" val="3088745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712190" y="1825625"/>
            <a:ext cx="7641609" cy="4351338"/>
          </a:xfrm>
        </p:spPr>
        <p:txBody>
          <a:bodyPr>
            <a:normAutofit fontScale="92500"/>
          </a:bodyPr>
          <a:lstStyle/>
          <a:p>
            <a:pPr algn="just"/>
            <a:r>
              <a:rPr lang="fa-IR" smtClean="0">
                <a:cs typeface="B Nazanin" panose="00000400000000000000" pitchFamily="2" charset="-78"/>
              </a:rPr>
              <a:t>امل </a:t>
            </a:r>
            <a:r>
              <a:rPr lang="fa-IR" smtClean="0">
                <a:cs typeface="B Nazanin" panose="00000400000000000000" pitchFamily="2" charset="-78"/>
              </a:rPr>
              <a:t>دنقل </a:t>
            </a:r>
            <a:r>
              <a:rPr lang="fa-IR" smtClean="0">
                <a:cs typeface="B Nazanin" panose="00000400000000000000" pitchFamily="2" charset="-78"/>
              </a:rPr>
              <a:t>در شعر الخیول (اسب ها) مطلع شعر را </a:t>
            </a:r>
            <a:r>
              <a:rPr lang="fa-IR" smtClean="0">
                <a:cs typeface="B Nazanin" panose="00000400000000000000" pitchFamily="2" charset="-78"/>
              </a:rPr>
              <a:t>با </a:t>
            </a:r>
            <a:r>
              <a:rPr lang="fa-IR" smtClean="0">
                <a:cs typeface="B Nazanin" panose="00000400000000000000" pitchFamily="2" charset="-78"/>
              </a:rPr>
              <a:t>ویژگی های اسب آغاز می کند و انسان را مخاطب قرار می دهد اگر چه اسب می تواند نماد عرب ها و تمدن عربی باشد) اما در اواسط شعر، </a:t>
            </a:r>
            <a:r>
              <a:rPr lang="fa-IR" smtClean="0">
                <a:cs typeface="B Nazanin" panose="00000400000000000000" pitchFamily="2" charset="-78"/>
              </a:rPr>
              <a:t>اسب </a:t>
            </a:r>
            <a:r>
              <a:rPr lang="fa-IR" smtClean="0">
                <a:cs typeface="B Nazanin" panose="00000400000000000000" pitchFamily="2" charset="-78"/>
              </a:rPr>
              <a:t>ها را با مردم برابر می داند و این دو واژه را همواره به یکدیگر نزدیکتر می کند تا نشان او درباره مردم کشورش سخن می گوید نه درباره اسب ها: </a:t>
            </a:r>
          </a:p>
          <a:p>
            <a:pPr algn="just"/>
            <a:r>
              <a:rPr lang="fa-IR" smtClean="0">
                <a:cs typeface="B Nazanin" panose="00000400000000000000" pitchFamily="2" charset="-78"/>
              </a:rPr>
              <a:t>کانت الخیل – فی البدء کاناس</a:t>
            </a:r>
          </a:p>
          <a:p>
            <a:pPr algn="just"/>
            <a:r>
              <a:rPr lang="fa-IR" smtClean="0">
                <a:cs typeface="B Nazanin" panose="00000400000000000000" pitchFamily="2" charset="-78"/>
              </a:rPr>
              <a:t>بریه تتراکض عبر السهول</a:t>
            </a:r>
          </a:p>
          <a:p>
            <a:pPr algn="just"/>
            <a:r>
              <a:rPr lang="fa-IR" smtClean="0">
                <a:cs typeface="B Nazanin" panose="00000400000000000000" pitchFamily="2" charset="-78"/>
              </a:rPr>
              <a:t>کانت الخیل </a:t>
            </a:r>
            <a:r>
              <a:rPr lang="fa-IR" smtClean="0">
                <a:cs typeface="B Nazanin" panose="00000400000000000000" pitchFamily="2" charset="-78"/>
              </a:rPr>
              <a:t>کالناس </a:t>
            </a:r>
            <a:r>
              <a:rPr lang="fa-IR" smtClean="0">
                <a:cs typeface="B Nazanin" panose="00000400000000000000" pitchFamily="2" charset="-78"/>
              </a:rPr>
              <a:t>فی البدء </a:t>
            </a:r>
          </a:p>
          <a:p>
            <a:pPr algn="just"/>
            <a:r>
              <a:rPr lang="fa-IR" smtClean="0">
                <a:cs typeface="B Nazanin" panose="00000400000000000000" pitchFamily="2" charset="-78"/>
              </a:rPr>
              <a:t>(اسب ها در آغاز </a:t>
            </a:r>
            <a:r>
              <a:rPr lang="fa-IR" smtClean="0">
                <a:cs typeface="B Nazanin" panose="00000400000000000000" pitchFamily="2" charset="-78"/>
              </a:rPr>
              <a:t>مانند </a:t>
            </a:r>
            <a:r>
              <a:rPr lang="fa-IR" smtClean="0">
                <a:cs typeface="B Nazanin" panose="00000400000000000000" pitchFamily="2" charset="-78"/>
              </a:rPr>
              <a:t>مردم بودند، آزاد و رام ناشده بر پهنه دشت ها می دویدند، اسب ها در آغاز مانند مردم بودند...)</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674714" cy="3278638"/>
          </a:xfrm>
          <a:prstGeom prst="rect">
            <a:avLst/>
          </a:prstGeom>
        </p:spPr>
      </p:pic>
      <p:sp>
        <p:nvSpPr>
          <p:cNvPr id="5" name="TextBox 4"/>
          <p:cNvSpPr txBox="1"/>
          <p:nvPr/>
        </p:nvSpPr>
        <p:spPr>
          <a:xfrm>
            <a:off x="1255594" y="5445457"/>
            <a:ext cx="1733266"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امل دنقل</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31062912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سیاب در انشوده المطر (ترانه باران) با ذکر تغییر «ترسیدن کودک از ماه» (کنشوه الطفل اذا </a:t>
            </a:r>
            <a:r>
              <a:rPr lang="fa-IR" smtClean="0">
                <a:cs typeface="B Nazanin" panose="00000400000000000000" pitchFamily="2" charset="-78"/>
              </a:rPr>
              <a:t>خاف </a:t>
            </a:r>
            <a:r>
              <a:rPr lang="fa-IR" smtClean="0">
                <a:cs typeface="B Nazanin" panose="00000400000000000000" pitchFamily="2" charset="-78"/>
              </a:rPr>
              <a:t>من القمر: مانند سرمستی </a:t>
            </a:r>
            <a:r>
              <a:rPr lang="fa-IR" smtClean="0">
                <a:cs typeface="B Nazanin" panose="00000400000000000000" pitchFamily="2" charset="-78"/>
              </a:rPr>
              <a:t>کودک، آنگاه </a:t>
            </a:r>
            <a:r>
              <a:rPr lang="fa-IR" smtClean="0">
                <a:cs typeface="B Nazanin" panose="00000400000000000000" pitchFamily="2" charset="-78"/>
              </a:rPr>
              <a:t>که از ماه می هراسد) خواسته </a:t>
            </a:r>
            <a:r>
              <a:rPr lang="fa-IR" smtClean="0">
                <a:cs typeface="B Nazanin" panose="00000400000000000000" pitchFamily="2" charset="-78"/>
              </a:rPr>
              <a:t>است </a:t>
            </a:r>
            <a:r>
              <a:rPr lang="fa-IR" smtClean="0">
                <a:cs typeface="B Nazanin" panose="00000400000000000000" pitchFamily="2" charset="-78"/>
              </a:rPr>
              <a:t>به مخاطب اسلام کند در پشت این </a:t>
            </a:r>
            <a:r>
              <a:rPr lang="fa-IR" smtClean="0">
                <a:cs typeface="B Nazanin" panose="00000400000000000000" pitchFamily="2" charset="-78"/>
              </a:rPr>
              <a:t>کلمات، </a:t>
            </a:r>
            <a:r>
              <a:rPr lang="fa-IR" smtClean="0">
                <a:cs typeface="B Nazanin" panose="00000400000000000000" pitchFamily="2" charset="-78"/>
              </a:rPr>
              <a:t>معنا و مفهومی دیگر وجود دارد؛ زیرا ماه و روشنایی آن چیزی نیست که کسی از </a:t>
            </a:r>
            <a:r>
              <a:rPr lang="fa-IR" smtClean="0">
                <a:cs typeface="B Nazanin" panose="00000400000000000000" pitchFamily="2" charset="-78"/>
              </a:rPr>
              <a:t>آن </a:t>
            </a:r>
            <a:r>
              <a:rPr lang="fa-IR" smtClean="0">
                <a:cs typeface="B Nazanin" panose="00000400000000000000" pitchFamily="2" charset="-78"/>
              </a:rPr>
              <a:t>بترسد. مقصود شاعر از کودک که </a:t>
            </a:r>
            <a:r>
              <a:rPr lang="fa-IR" smtClean="0">
                <a:cs typeface="B Nazanin" panose="00000400000000000000" pitchFamily="2" charset="-78"/>
              </a:rPr>
              <a:t>آن </a:t>
            </a:r>
            <a:r>
              <a:rPr lang="fa-IR" smtClean="0">
                <a:cs typeface="B Nazanin" panose="00000400000000000000" pitchFamily="2" charset="-78"/>
              </a:rPr>
              <a:t>را با «ال» نیز ذکر کرده، مردم عراق هستند که به خاطر ناآگاهی و سلامت نفس و سادگی به کودک تشبیه شده اند و منظور از ماه همان تحول و انقلاب و آگاهی است که مردم عراق به خاطر پشت سر گذاشتن تجربه کودتاهای مختلف و بی ثمر بودن آنها، از هر گونه تغییر و تحولی می هراسند. </a:t>
            </a:r>
          </a:p>
          <a:p>
            <a:pPr algn="just"/>
            <a:endParaRPr lang="fa-IR">
              <a:cs typeface="B Nazanin" panose="00000400000000000000" pitchFamily="2" charset="-78"/>
            </a:endParaRPr>
          </a:p>
        </p:txBody>
      </p:sp>
    </p:spTree>
    <p:extLst>
      <p:ext uri="{BB962C8B-B14F-4D97-AF65-F5344CB8AC3E}">
        <p14:creationId xmlns:p14="http://schemas.microsoft.com/office/powerpoint/2010/main" val="11064692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ب) تاکید و تکرار</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Nazanin" panose="00000400000000000000" pitchFamily="2" charset="-78"/>
              </a:rPr>
              <a:t>شاعری که به زبان رمزی و نمادین سخن می گوید هر گاه احساس کند در موضعی قرار گرفته که ممکن است مخاطب منظور او را درک نکند یا حتی  مطلب را انکار کند خودآگاه را ناخودآگاه به تاکید و تکرار لفظی و با استفاده از ادوات تاکید باشد مانند این سطر از نشوده المطر</a:t>
            </a:r>
          </a:p>
          <a:p>
            <a:pPr algn="just"/>
            <a:r>
              <a:rPr lang="fa-IR" smtClean="0">
                <a:cs typeface="B Nazanin" panose="00000400000000000000" pitchFamily="2" charset="-78"/>
              </a:rPr>
              <a:t>قالو له: « بعد غدٍ </a:t>
            </a:r>
            <a:r>
              <a:rPr lang="fa-IR" smtClean="0">
                <a:cs typeface="B Nazanin" panose="00000400000000000000" pitchFamily="2" charset="-78"/>
              </a:rPr>
              <a:t>تعود</a:t>
            </a:r>
            <a:r>
              <a:rPr lang="fa-IR" smtClean="0">
                <a:cs typeface="B Nazanin" panose="00000400000000000000" pitchFamily="2" charset="-78"/>
              </a:rPr>
              <a:t>...» </a:t>
            </a:r>
          </a:p>
          <a:p>
            <a:pPr algn="just"/>
            <a:r>
              <a:rPr lang="fa-IR" smtClean="0">
                <a:cs typeface="B Nazanin" panose="00000400000000000000" pitchFamily="2" charset="-78"/>
              </a:rPr>
              <a:t>لا بد ان </a:t>
            </a:r>
            <a:r>
              <a:rPr lang="fa-IR" smtClean="0">
                <a:cs typeface="B Nazanin" panose="00000400000000000000" pitchFamily="2" charset="-78"/>
              </a:rPr>
              <a:t>تعود</a:t>
            </a:r>
            <a:endParaRPr lang="fa-IR" smtClean="0">
              <a:cs typeface="B Nazanin" panose="00000400000000000000" pitchFamily="2" charset="-78"/>
            </a:endParaRPr>
          </a:p>
          <a:p>
            <a:pPr algn="just"/>
            <a:r>
              <a:rPr lang="fa-IR" smtClean="0">
                <a:cs typeface="B Nazanin" panose="00000400000000000000" pitchFamily="2" charset="-78"/>
              </a:rPr>
              <a:t>مردم به کودکی که در جست و جوی مادر خویش است و برای یافتن او پافشاری می کند می گویند: «پس فردا خواهد آمد. این کودک، همان مردم عراق اند که در جست و جوی تحول و حیات دوباره و تولدی دیگر هستند (با مفهوم مادر نیز متناسب است) دیگران با تردید و بدون تاکید  و برای مجاب ساختن کودک می گویند: پس فردا می آید. اما شاعر که معتقد است وقوع این تحول، حتمی و گریزناپذیر است تاکید می کند او باید بیاید</a:t>
            </a:r>
            <a:endParaRPr lang="fa-IR">
              <a:cs typeface="B Nazanin" panose="00000400000000000000" pitchFamily="2" charset="-78"/>
            </a:endParaRPr>
          </a:p>
        </p:txBody>
      </p:sp>
    </p:spTree>
    <p:extLst>
      <p:ext uri="{BB962C8B-B14F-4D97-AF65-F5344CB8AC3E}">
        <p14:creationId xmlns:p14="http://schemas.microsoft.com/office/powerpoint/2010/main" val="21801530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فراز دیگری از انشوده المطر شاعر برای نشان دادن خوشحالی مردم عراق از بارش باران و وقوع تحول و انقلاب از تعبیر «و کر کر الاطفال فی عرائش الکروم» (و کودکان زیر داربست های انگور خندیدند) استفاده می کند اما برای آن که مبادا مخاطبی به معنای اصلی نبرد و معنای قریب را اخذ کند. </a:t>
            </a:r>
            <a:r>
              <a:rPr lang="fa-IR" smtClean="0">
                <a:cs typeface="B Nazanin" panose="00000400000000000000" pitchFamily="2" charset="-78"/>
              </a:rPr>
              <a:t>این بار از مردم عراق به گنجشکان که حاوی مفهوم معصومیت و سادگی و آسیب پذیری است) تعبیر می کند که به نوعی تاکید همان سطر پیشین است: </a:t>
            </a:r>
          </a:p>
          <a:p>
            <a:pPr algn="just"/>
            <a:r>
              <a:rPr lang="fa-IR" smtClean="0">
                <a:cs typeface="B Nazanin" panose="00000400000000000000" pitchFamily="2" charset="-78"/>
              </a:rPr>
              <a:t>و دغدغت صمت العصافیر علی الشجر</a:t>
            </a:r>
          </a:p>
          <a:p>
            <a:pPr algn="just"/>
            <a:r>
              <a:rPr lang="fa-IR" smtClean="0">
                <a:cs typeface="B Nazanin" panose="00000400000000000000" pitchFamily="2" charset="-78"/>
              </a:rPr>
              <a:t>انشوده المطر</a:t>
            </a:r>
          </a:p>
          <a:p>
            <a:pPr algn="just"/>
            <a:r>
              <a:rPr lang="fa-IR" smtClean="0">
                <a:cs typeface="B Nazanin" panose="00000400000000000000" pitchFamily="2" charset="-78"/>
              </a:rPr>
              <a:t>(سرود باران، سکوت گنجشکان را بر درخت قلقلک داد)</a:t>
            </a:r>
            <a:endParaRPr lang="fa-IR">
              <a:cs typeface="B Nazanin" panose="00000400000000000000" pitchFamily="2" charset="-78"/>
            </a:endParaRPr>
          </a:p>
        </p:txBody>
      </p:sp>
    </p:spTree>
    <p:extLst>
      <p:ext uri="{BB962C8B-B14F-4D97-AF65-F5344CB8AC3E}">
        <p14:creationId xmlns:p14="http://schemas.microsoft.com/office/powerpoint/2010/main" val="25127481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a:solidFill>
                  <a:srgbClr val="FF0000"/>
                </a:solidFill>
                <a:cs typeface="B Nazanin" panose="00000400000000000000" pitchFamily="2" charset="-78"/>
              </a:rPr>
              <a:t>ج) لحن و فضای عمومی شعر</a:t>
            </a:r>
          </a:p>
        </p:txBody>
      </p:sp>
      <p:sp>
        <p:nvSpPr>
          <p:cNvPr id="3" name="Content Placeholder 2"/>
          <p:cNvSpPr>
            <a:spLocks noGrp="1"/>
          </p:cNvSpPr>
          <p:nvPr>
            <p:ph idx="1"/>
          </p:nvPr>
        </p:nvSpPr>
        <p:spPr>
          <a:xfrm>
            <a:off x="3439236" y="1825625"/>
            <a:ext cx="7914564" cy="4351338"/>
          </a:xfrm>
        </p:spPr>
        <p:txBody>
          <a:bodyPr/>
          <a:lstStyle/>
          <a:p>
            <a:pPr algn="just"/>
            <a:r>
              <a:rPr lang="fa-IR">
                <a:cs typeface="B Nazanin" panose="00000400000000000000" pitchFamily="2" charset="-78"/>
              </a:rPr>
              <a:t>گاه شاعر با استفاده از شیوه های شعری لحن خاصی را به خود می گیرد و فضایی را ایجاد می کند تا مفاهیم مورد نظر خود را به مخاطب انتقال دهد ما در «مدینه الاستبداد» از سیاب فضای قحطی و گرسنگی ناشی از ظلم و ستیز حاکمان را به خوبی احساس می کنیم. انشوده المطر نیز که پس از کودتای عبدالکریم قاسم در 1958 سروده شده فضای سرخوردگی و سرآورده نشدن امید ها و هراس و یاس موجود در میان نخبگان جامعه را به خوبی به نمایش می گذارد</a:t>
            </a:r>
          </a:p>
        </p:txBody>
      </p:sp>
      <p:pic>
        <p:nvPicPr>
          <p:cNvPr id="4" name="Picture 3"/>
          <p:cNvPicPr>
            <a:picLocks noChangeAspect="1"/>
          </p:cNvPicPr>
          <p:nvPr/>
        </p:nvPicPr>
        <p:blipFill>
          <a:blip r:embed="rId2"/>
          <a:stretch>
            <a:fillRect/>
          </a:stretch>
        </p:blipFill>
        <p:spPr>
          <a:xfrm>
            <a:off x="838200" y="1934807"/>
            <a:ext cx="2463392" cy="2323294"/>
          </a:xfrm>
          <a:prstGeom prst="rect">
            <a:avLst/>
          </a:prstGeom>
        </p:spPr>
      </p:pic>
      <p:sp>
        <p:nvSpPr>
          <p:cNvPr id="5" name="TextBox 4"/>
          <p:cNvSpPr txBox="1"/>
          <p:nvPr/>
        </p:nvSpPr>
        <p:spPr>
          <a:xfrm>
            <a:off x="1378424" y="4599296"/>
            <a:ext cx="1555845" cy="369332"/>
          </a:xfrm>
          <a:prstGeom prst="rect">
            <a:avLst/>
          </a:prstGeom>
          <a:noFill/>
        </p:spPr>
        <p:txBody>
          <a:bodyPr wrap="square" rtlCol="1">
            <a:spAutoFit/>
          </a:bodyPr>
          <a:lstStyle/>
          <a:p>
            <a:pPr algn="ctr"/>
            <a:r>
              <a:rPr lang="fa-IR" smtClean="0">
                <a:solidFill>
                  <a:srgbClr val="FF0000"/>
                </a:solidFill>
                <a:cs typeface="B Nazanin" panose="00000400000000000000" pitchFamily="2" charset="-78"/>
              </a:rPr>
              <a:t>عبدالکریم القاسم</a:t>
            </a:r>
            <a:endParaRPr lang="fa-IR">
              <a:solidFill>
                <a:srgbClr val="FF0000"/>
              </a:solidFill>
              <a:cs typeface="B Nazanin" panose="00000400000000000000" pitchFamily="2" charset="-78"/>
            </a:endParaRPr>
          </a:p>
        </p:txBody>
      </p:sp>
    </p:spTree>
    <p:extLst>
      <p:ext uri="{BB962C8B-B14F-4D97-AF65-F5344CB8AC3E}">
        <p14:creationId xmlns:p14="http://schemas.microsoft.com/office/powerpoint/2010/main" val="37250729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930555" y="1825625"/>
            <a:ext cx="7423244" cy="4351338"/>
          </a:xfrm>
        </p:spPr>
        <p:txBody>
          <a:bodyPr>
            <a:normAutofit/>
          </a:bodyPr>
          <a:lstStyle/>
          <a:p>
            <a:pPr algn="just"/>
            <a:r>
              <a:rPr lang="fa-IR" smtClean="0">
                <a:cs typeface="B Nazanin" panose="00000400000000000000" pitchFamily="2" charset="-78"/>
              </a:rPr>
              <a:t>همچنانکه «البکاء بین یدی زرقاء الیمامه» از امل دنقل با ذکر تعابیری چون پالتوی کشته شدگان، تلی از جنازه ها شمشیر شکسته بدین خاکی، دست بریده، پرچم پاره، تصویر کودکان در کلاه خودهای افتاده بر زمین، دهان پر از ریگ و خونئ  و مجروحی تشنه فضای شکسته و فریب خوردن مردم از سردمداران مصر را در جنگ اعراب و اسراییل در 1967 تصویر کرده است</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2997895" cy="2336942"/>
          </a:xfrm>
          <a:prstGeom prst="rect">
            <a:avLst/>
          </a:prstGeom>
        </p:spPr>
      </p:pic>
      <p:sp>
        <p:nvSpPr>
          <p:cNvPr id="5" name="TextBox 4"/>
          <p:cNvSpPr txBox="1"/>
          <p:nvPr/>
        </p:nvSpPr>
        <p:spPr>
          <a:xfrm>
            <a:off x="1596788" y="4462818"/>
            <a:ext cx="1569493"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امل دنقل</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387602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latin typeface="B Nazazanin"/>
                <a:cs typeface="B Nazanin" panose="00000400000000000000" pitchFamily="2" charset="-78"/>
              </a:rPr>
              <a:t>متنبی بیماری تب را به زنی زیبا و شرمگینی تشبیه می کند که فقط شب هنگام به سراغ شاعر می آید، شاع بستر نرم و لطیف و لباس های فاخر را برای مهمان خود مهیا می کند اما این مهمان ترجیح می دهد شب را در میان استخوان </a:t>
            </a:r>
            <a:r>
              <a:rPr lang="fa-IR" smtClean="0">
                <a:latin typeface="B Nazazanin"/>
                <a:cs typeface="B Nazanin" panose="00000400000000000000" pitchFamily="2" charset="-78"/>
              </a:rPr>
              <a:t>های </a:t>
            </a:r>
            <a:r>
              <a:rPr lang="fa-IR" smtClean="0">
                <a:latin typeface="B Nazazanin"/>
                <a:cs typeface="B Nazanin" panose="00000400000000000000" pitchFamily="2" charset="-78"/>
              </a:rPr>
              <a:t>شاعر به صبح برساند. وقتی می بیند که بدن شاعر، گنجایش شاعر و مهمان را ندارد می کوشد تا با خوردن گوشت تن شاعر، او را لاغر و ضعیف گرداند تا بتواند در بدن او جای گیرد. </a:t>
            </a:r>
            <a:endParaRPr lang="fa-IR">
              <a:latin typeface="B Nazazanin"/>
              <a:cs typeface="B Nazanin" panose="00000400000000000000" pitchFamily="2" charset="-78"/>
            </a:endParaRPr>
          </a:p>
        </p:txBody>
      </p:sp>
      <p:sp>
        <p:nvSpPr>
          <p:cNvPr id="4" name="Flowchart: Alternate Process 3"/>
          <p:cNvSpPr/>
          <p:nvPr/>
        </p:nvSpPr>
        <p:spPr>
          <a:xfrm>
            <a:off x="838200" y="4265030"/>
            <a:ext cx="3043451" cy="91440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بیماری تب</a:t>
            </a:r>
            <a:endParaRPr lang="fa-IR"/>
          </a:p>
        </p:txBody>
      </p:sp>
    </p:spTree>
    <p:extLst>
      <p:ext uri="{BB962C8B-B14F-4D97-AF65-F5344CB8AC3E}">
        <p14:creationId xmlns:p14="http://schemas.microsoft.com/office/powerpoint/2010/main" val="134797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a:latin typeface="B Nazazanin"/>
                <a:cs typeface="B Nazanin" panose="00000400000000000000" pitchFamily="2" charset="-78"/>
              </a:rPr>
              <a:t>شاعر مهمان خود را با عنوان </a:t>
            </a:r>
            <a:r>
              <a:rPr lang="fa-IR" smtClean="0">
                <a:latin typeface="B Nazazanin"/>
                <a:cs typeface="B Nazanin" panose="00000400000000000000" pitchFamily="2" charset="-78"/>
              </a:rPr>
              <a:t>«</a:t>
            </a:r>
            <a:r>
              <a:rPr lang="fa-IR" smtClean="0">
                <a:solidFill>
                  <a:srgbClr val="FF0000"/>
                </a:solidFill>
                <a:latin typeface="B Nazazanin"/>
                <a:cs typeface="B Nazanin" panose="00000400000000000000" pitchFamily="2" charset="-78"/>
              </a:rPr>
              <a:t>بنت </a:t>
            </a:r>
            <a:r>
              <a:rPr lang="fa-IR">
                <a:solidFill>
                  <a:srgbClr val="FF0000"/>
                </a:solidFill>
                <a:latin typeface="B Nazazanin"/>
                <a:cs typeface="B Nazanin" panose="00000400000000000000" pitchFamily="2" charset="-78"/>
              </a:rPr>
              <a:t>الدهر</a:t>
            </a:r>
            <a:r>
              <a:rPr lang="fa-IR">
                <a:latin typeface="B Nazazanin"/>
                <a:cs typeface="B Nazanin" panose="00000400000000000000" pitchFamily="2" charset="-78"/>
              </a:rPr>
              <a:t>» که در ادبیات عرب به مصائب و گرفتاری ها و قضا و قدر گفته می شود مخاطب قرار می دهد و </a:t>
            </a:r>
            <a:r>
              <a:rPr lang="fa-IR" smtClean="0">
                <a:latin typeface="B Nazazanin"/>
                <a:cs typeface="B Nazanin" panose="00000400000000000000" pitchFamily="2" charset="-78"/>
              </a:rPr>
              <a:t>شگفتی </a:t>
            </a:r>
            <a:r>
              <a:rPr lang="fa-IR">
                <a:latin typeface="B Nazazanin"/>
                <a:cs typeface="B Nazanin" panose="00000400000000000000" pitchFamily="2" charset="-78"/>
              </a:rPr>
              <a:t>خود را از این موضوع ابراز می دارد که چگونه این مصیبت توانسته است خود را از میان آن همه مصائب و مشکلاتی که شاعر را در برگرفته اند به او برساند و در استخوان هایش آرام گیرد. آنگاه به این مهمان خویش که اینک دریافته ایم یکی از بلایای طبیعی است اعلام می دارد تن او چنان در معرض هجوم و تاخت و تاز </a:t>
            </a:r>
            <a:r>
              <a:rPr lang="fa-IR" smtClean="0">
                <a:latin typeface="B Nazazanin"/>
                <a:cs typeface="B Nazanin" panose="00000400000000000000" pitchFamily="2" charset="-78"/>
              </a:rPr>
              <a:t>مصائب </a:t>
            </a:r>
            <a:r>
              <a:rPr lang="fa-IR">
                <a:latin typeface="B Nazazanin"/>
                <a:cs typeface="B Nazanin" panose="00000400000000000000" pitchFamily="2" charset="-78"/>
              </a:rPr>
              <a:t>و بلایا قرار گرفته است که دیگر جای سالمی باقی نمانده تا مهمان تازه بخواهد تیر کینه خود را در آن نشاند یا آن را به شمشیر عداوت خویش بشکافد. </a:t>
            </a:r>
          </a:p>
        </p:txBody>
      </p:sp>
    </p:spTree>
    <p:extLst>
      <p:ext uri="{BB962C8B-B14F-4D97-AF65-F5344CB8AC3E}">
        <p14:creationId xmlns:p14="http://schemas.microsoft.com/office/powerpoint/2010/main" val="240450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B Nazazanin"/>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B Nazazanin"/>
                <a:cs typeface="B Nazanin" panose="00000400000000000000" pitchFamily="2" charset="-78"/>
              </a:rPr>
              <a:t>می کوشد تا از طریق تصویر سازی و تشخیص بیماری در مخاطب خود تاثیر بگذارد  به گونه ای لطیف به او اعلام کند که مریض است. تاثیرگذاری و اشاره شاعر به بیماری به صورت مستقیم است او با تخیل زیبا و تصویر کردن بدن ضعف و لاغر خود در اثر تب بر آن است تا در ذهن و روان مخاطب وارد شده و او را تحت تاثیر خود قرار دهد. </a:t>
            </a:r>
            <a:endParaRPr lang="fa-IR">
              <a:latin typeface="B Nazazanin"/>
              <a:cs typeface="B Nazanin" panose="00000400000000000000" pitchFamily="2" charset="-78"/>
            </a:endParaRPr>
          </a:p>
        </p:txBody>
      </p:sp>
      <p:sp>
        <p:nvSpPr>
          <p:cNvPr id="4" name="Flowchart: Alternate Process 3"/>
          <p:cNvSpPr/>
          <p:nvPr/>
        </p:nvSpPr>
        <p:spPr>
          <a:xfrm>
            <a:off x="731519" y="4192173"/>
            <a:ext cx="5176911" cy="998806"/>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تصویر کردن بدن ضعف و لاغر خود در اثر تب</a:t>
            </a:r>
            <a:endParaRPr lang="fa-IR"/>
          </a:p>
        </p:txBody>
      </p:sp>
      <p:sp>
        <p:nvSpPr>
          <p:cNvPr id="5" name="Flowchart: Alternate Process 4"/>
          <p:cNvSpPr/>
          <p:nvPr/>
        </p:nvSpPr>
        <p:spPr>
          <a:xfrm>
            <a:off x="6654018" y="4192173"/>
            <a:ext cx="4093699" cy="900332"/>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تصویر سازی و تشخیص بیماری</a:t>
            </a:r>
            <a:endParaRPr lang="fa-IR"/>
          </a:p>
        </p:txBody>
      </p:sp>
    </p:spTree>
    <p:extLst>
      <p:ext uri="{BB962C8B-B14F-4D97-AF65-F5344CB8AC3E}">
        <p14:creationId xmlns:p14="http://schemas.microsoft.com/office/powerpoint/2010/main" val="85955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6348</Words>
  <Application>Microsoft Office PowerPoint</Application>
  <PresentationFormat>Widescreen</PresentationFormat>
  <Paragraphs>210</Paragraphs>
  <Slides>68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B Nazanin</vt:lpstr>
      <vt:lpstr>B Nazazanin</vt:lpstr>
      <vt:lpstr>Calibri</vt:lpstr>
      <vt:lpstr>Calibri Light</vt:lpstr>
      <vt:lpstr>Times New Roman</vt:lpstr>
      <vt:lpstr>Office Theme</vt:lpstr>
      <vt:lpstr>عنوان مقاله: زمینه های درک رمز و نماد در شعر معاصر عرب</vt:lpstr>
      <vt:lpstr>چکیده: </vt:lpstr>
      <vt:lpstr>PowerPoint Presentation</vt:lpstr>
      <vt:lpstr>کلید واژه 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زمینه های کشف و درک رمز</vt:lpstr>
      <vt:lpstr>PowerPoint Presentation</vt:lpstr>
      <vt:lpstr> اسطوره ها را در شعر معاصر عرب می توان به سه دسته تقسیم کرد:  1- اساطیر ملی و دینی و تاریخی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محمود درویش</vt:lpstr>
      <vt:lpstr>PowerPoint Presentation</vt:lpstr>
      <vt:lpstr>PowerPoint Presentation</vt:lpstr>
      <vt:lpstr>PowerPoint Presentation</vt:lpstr>
      <vt:lpstr>PowerPoint Presentation</vt:lpstr>
      <vt:lpstr>فاوست </vt:lpstr>
      <vt:lpstr>PowerPoint Presentation</vt:lpstr>
      <vt:lpstr>PowerPoint Presentation</vt:lpstr>
      <vt:lpstr>2) اساطیر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سیزیف</vt:lpstr>
      <vt:lpstr>3) اساطیر شرقی(چینی، ژاپنی، ایرانی، هندی)</vt:lpstr>
      <vt:lpstr>PowerPoint Presentation</vt:lpstr>
      <vt:lpstr>PowerPoint Presentation</vt:lpstr>
      <vt:lpstr>2- شناخت زمینه های فکری و عقیدتی و تحولات سیاسی اجتماعی</vt:lpstr>
      <vt:lpstr>نماد تمّوز</vt:lpstr>
      <vt:lpstr>PowerPoint Presentation</vt:lpstr>
      <vt:lpstr>محوریت یافتن معنا یا مفهومی خاص در آثار شاعر </vt:lpstr>
      <vt:lpstr>وی در شعر افعوان چنین می گوید: </vt:lpstr>
      <vt:lpstr>PowerPoint Presentation</vt:lpstr>
      <vt:lpstr>قرینه ها یا کلید های گشایش رمز </vt:lpstr>
      <vt:lpstr>PowerPoint Presentation</vt:lpstr>
      <vt:lpstr>PowerPoint Presentation</vt:lpstr>
      <vt:lpstr>PowerPoint Presentation</vt:lpstr>
      <vt:lpstr>ب) تاکید و تکرار</vt:lpstr>
      <vt:lpstr>PowerPoint Presentation</vt:lpstr>
      <vt:lpstr>ج) لحن و فضای عمومی شعر</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زمینه های درک رمز و نماد در شعر معاصر عرب</dc:title>
  <dc:creator>MaZz!i</dc:creator>
  <cp:lastModifiedBy>MaZz!i</cp:lastModifiedBy>
  <cp:revision>99</cp:revision>
  <cp:lastPrinted>2025-06-29T20:36:08Z</cp:lastPrinted>
  <dcterms:created xsi:type="dcterms:W3CDTF">2025-06-16T20:44:42Z</dcterms:created>
  <dcterms:modified xsi:type="dcterms:W3CDTF">2025-06-29T20:39:19Z</dcterms:modified>
</cp:coreProperties>
</file>