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70" r:id="rId4"/>
    <p:sldId id="258" r:id="rId5"/>
    <p:sldId id="259" r:id="rId6"/>
    <p:sldId id="260" r:id="rId7"/>
    <p:sldId id="261" r:id="rId8"/>
    <p:sldId id="275" r:id="rId9"/>
    <p:sldId id="262" r:id="rId10"/>
    <p:sldId id="263" r:id="rId11"/>
    <p:sldId id="271" r:id="rId12"/>
    <p:sldId id="264" r:id="rId13"/>
    <p:sldId id="265" r:id="rId14"/>
    <p:sldId id="266" r:id="rId15"/>
    <p:sldId id="272" r:id="rId16"/>
    <p:sldId id="273" r:id="rId17"/>
    <p:sldId id="267" r:id="rId18"/>
    <p:sldId id="274" r:id="rId19"/>
    <p:sldId id="268" r:id="rId20"/>
    <p:sldId id="276" r:id="rId21"/>
    <p:sldId id="269" r:id="rId22"/>
    <p:sldId id="277" r:id="rId23"/>
    <p:sldId id="278" r:id="rId24"/>
    <p:sldId id="282" r:id="rId25"/>
    <p:sldId id="283" r:id="rId26"/>
    <p:sldId id="279" r:id="rId27"/>
    <p:sldId id="284" r:id="rId28"/>
    <p:sldId id="285" r:id="rId29"/>
    <p:sldId id="280" r:id="rId30"/>
    <p:sldId id="286" r:id="rId31"/>
    <p:sldId id="287" r:id="rId32"/>
    <p:sldId id="281" r:id="rId33"/>
    <p:sldId id="290" r:id="rId34"/>
    <p:sldId id="288" r:id="rId35"/>
    <p:sldId id="289" r:id="rId36"/>
  </p:sldIdLst>
  <p:sldSz cx="12192000" cy="6858000"/>
  <p:notesSz cx="7099300" cy="10234613"/>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5005" autoAdjust="0"/>
    <p:restoredTop sz="94434" autoAdjust="0"/>
  </p:normalViewPr>
  <p:slideViewPr>
    <p:cSldViewPr snapToGrid="0">
      <p:cViewPr varScale="1">
        <p:scale>
          <a:sx n="68" d="100"/>
          <a:sy n="68" d="100"/>
        </p:scale>
        <p:origin x="72" y="114"/>
      </p:cViewPr>
      <p:guideLst/>
    </p:cSldViewPr>
  </p:slideViewPr>
  <p:outlineViewPr>
    <p:cViewPr>
      <p:scale>
        <a:sx n="33" d="100"/>
        <a:sy n="33" d="100"/>
      </p:scale>
      <p:origin x="0" y="-3400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a-I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17ED7782-0D20-476D-BE83-9CA0EBAC3FE3}" type="datetimeFigureOut">
              <a:rPr lang="fa-IR" smtClean="0"/>
              <a:t>08/01/1447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185891E5-2BEC-4BC8-B4BE-628FEF60BEE9}" type="slidenum">
              <a:rPr lang="fa-IR" smtClean="0"/>
              <a:t>‹#›</a:t>
            </a:fld>
            <a:endParaRPr lang="fa-IR"/>
          </a:p>
        </p:txBody>
      </p:sp>
    </p:spTree>
    <p:extLst>
      <p:ext uri="{BB962C8B-B14F-4D97-AF65-F5344CB8AC3E}">
        <p14:creationId xmlns:p14="http://schemas.microsoft.com/office/powerpoint/2010/main" val="41784887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17ED7782-0D20-476D-BE83-9CA0EBAC3FE3}" type="datetimeFigureOut">
              <a:rPr lang="fa-IR" smtClean="0"/>
              <a:t>08/01/1447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185891E5-2BEC-4BC8-B4BE-628FEF60BEE9}" type="slidenum">
              <a:rPr lang="fa-IR" smtClean="0"/>
              <a:t>‹#›</a:t>
            </a:fld>
            <a:endParaRPr lang="fa-IR"/>
          </a:p>
        </p:txBody>
      </p:sp>
    </p:spTree>
    <p:extLst>
      <p:ext uri="{BB962C8B-B14F-4D97-AF65-F5344CB8AC3E}">
        <p14:creationId xmlns:p14="http://schemas.microsoft.com/office/powerpoint/2010/main" val="15725580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17ED7782-0D20-476D-BE83-9CA0EBAC3FE3}" type="datetimeFigureOut">
              <a:rPr lang="fa-IR" smtClean="0"/>
              <a:t>08/01/1447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185891E5-2BEC-4BC8-B4BE-628FEF60BEE9}" type="slidenum">
              <a:rPr lang="fa-IR" smtClean="0"/>
              <a:t>‹#›</a:t>
            </a:fld>
            <a:endParaRPr lang="fa-IR"/>
          </a:p>
        </p:txBody>
      </p:sp>
    </p:spTree>
    <p:extLst>
      <p:ext uri="{BB962C8B-B14F-4D97-AF65-F5344CB8AC3E}">
        <p14:creationId xmlns:p14="http://schemas.microsoft.com/office/powerpoint/2010/main" val="2843632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17ED7782-0D20-476D-BE83-9CA0EBAC3FE3}" type="datetimeFigureOut">
              <a:rPr lang="fa-IR" smtClean="0"/>
              <a:t>08/01/1447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185891E5-2BEC-4BC8-B4BE-628FEF60BEE9}" type="slidenum">
              <a:rPr lang="fa-IR" smtClean="0"/>
              <a:t>‹#›</a:t>
            </a:fld>
            <a:endParaRPr lang="fa-IR"/>
          </a:p>
        </p:txBody>
      </p:sp>
    </p:spTree>
    <p:extLst>
      <p:ext uri="{BB962C8B-B14F-4D97-AF65-F5344CB8AC3E}">
        <p14:creationId xmlns:p14="http://schemas.microsoft.com/office/powerpoint/2010/main" val="39200463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a-I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7ED7782-0D20-476D-BE83-9CA0EBAC3FE3}" type="datetimeFigureOut">
              <a:rPr lang="fa-IR" smtClean="0"/>
              <a:t>08/01/1447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185891E5-2BEC-4BC8-B4BE-628FEF60BEE9}" type="slidenum">
              <a:rPr lang="fa-IR" smtClean="0"/>
              <a:t>‹#›</a:t>
            </a:fld>
            <a:endParaRPr lang="fa-IR"/>
          </a:p>
        </p:txBody>
      </p:sp>
    </p:spTree>
    <p:extLst>
      <p:ext uri="{BB962C8B-B14F-4D97-AF65-F5344CB8AC3E}">
        <p14:creationId xmlns:p14="http://schemas.microsoft.com/office/powerpoint/2010/main" val="37081945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17ED7782-0D20-476D-BE83-9CA0EBAC3FE3}" type="datetimeFigureOut">
              <a:rPr lang="fa-IR" smtClean="0"/>
              <a:t>08/01/1447</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185891E5-2BEC-4BC8-B4BE-628FEF60BEE9}" type="slidenum">
              <a:rPr lang="fa-IR" smtClean="0"/>
              <a:t>‹#›</a:t>
            </a:fld>
            <a:endParaRPr lang="fa-IR"/>
          </a:p>
        </p:txBody>
      </p:sp>
    </p:spTree>
    <p:extLst>
      <p:ext uri="{BB962C8B-B14F-4D97-AF65-F5344CB8AC3E}">
        <p14:creationId xmlns:p14="http://schemas.microsoft.com/office/powerpoint/2010/main" val="3082552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a-I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17ED7782-0D20-476D-BE83-9CA0EBAC3FE3}" type="datetimeFigureOut">
              <a:rPr lang="fa-IR" smtClean="0"/>
              <a:t>08/01/1447</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185891E5-2BEC-4BC8-B4BE-628FEF60BEE9}" type="slidenum">
              <a:rPr lang="fa-IR" smtClean="0"/>
              <a:t>‹#›</a:t>
            </a:fld>
            <a:endParaRPr lang="fa-IR"/>
          </a:p>
        </p:txBody>
      </p:sp>
    </p:spTree>
    <p:extLst>
      <p:ext uri="{BB962C8B-B14F-4D97-AF65-F5344CB8AC3E}">
        <p14:creationId xmlns:p14="http://schemas.microsoft.com/office/powerpoint/2010/main" val="16681664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17ED7782-0D20-476D-BE83-9CA0EBAC3FE3}" type="datetimeFigureOut">
              <a:rPr lang="fa-IR" smtClean="0"/>
              <a:t>08/01/1447</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185891E5-2BEC-4BC8-B4BE-628FEF60BEE9}" type="slidenum">
              <a:rPr lang="fa-IR" smtClean="0"/>
              <a:t>‹#›</a:t>
            </a:fld>
            <a:endParaRPr lang="fa-IR"/>
          </a:p>
        </p:txBody>
      </p:sp>
    </p:spTree>
    <p:extLst>
      <p:ext uri="{BB962C8B-B14F-4D97-AF65-F5344CB8AC3E}">
        <p14:creationId xmlns:p14="http://schemas.microsoft.com/office/powerpoint/2010/main" val="2537391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ED7782-0D20-476D-BE83-9CA0EBAC3FE3}" type="datetimeFigureOut">
              <a:rPr lang="fa-IR" smtClean="0"/>
              <a:t>08/01/1447</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185891E5-2BEC-4BC8-B4BE-628FEF60BEE9}" type="slidenum">
              <a:rPr lang="fa-IR" smtClean="0"/>
              <a:t>‹#›</a:t>
            </a:fld>
            <a:endParaRPr lang="fa-IR"/>
          </a:p>
        </p:txBody>
      </p:sp>
    </p:spTree>
    <p:extLst>
      <p:ext uri="{BB962C8B-B14F-4D97-AF65-F5344CB8AC3E}">
        <p14:creationId xmlns:p14="http://schemas.microsoft.com/office/powerpoint/2010/main" val="9083481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ED7782-0D20-476D-BE83-9CA0EBAC3FE3}" type="datetimeFigureOut">
              <a:rPr lang="fa-IR" smtClean="0"/>
              <a:t>08/01/1447</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185891E5-2BEC-4BC8-B4BE-628FEF60BEE9}" type="slidenum">
              <a:rPr lang="fa-IR" smtClean="0"/>
              <a:t>‹#›</a:t>
            </a:fld>
            <a:endParaRPr lang="fa-IR"/>
          </a:p>
        </p:txBody>
      </p:sp>
    </p:spTree>
    <p:extLst>
      <p:ext uri="{BB962C8B-B14F-4D97-AF65-F5344CB8AC3E}">
        <p14:creationId xmlns:p14="http://schemas.microsoft.com/office/powerpoint/2010/main" val="42708718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ED7782-0D20-476D-BE83-9CA0EBAC3FE3}" type="datetimeFigureOut">
              <a:rPr lang="fa-IR" smtClean="0"/>
              <a:t>08/01/1447</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185891E5-2BEC-4BC8-B4BE-628FEF60BEE9}" type="slidenum">
              <a:rPr lang="fa-IR" smtClean="0"/>
              <a:t>‹#›</a:t>
            </a:fld>
            <a:endParaRPr lang="fa-IR"/>
          </a:p>
        </p:txBody>
      </p:sp>
    </p:spTree>
    <p:extLst>
      <p:ext uri="{BB962C8B-B14F-4D97-AF65-F5344CB8AC3E}">
        <p14:creationId xmlns:p14="http://schemas.microsoft.com/office/powerpoint/2010/main" val="36594329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7ED7782-0D20-476D-BE83-9CA0EBAC3FE3}" type="datetimeFigureOut">
              <a:rPr lang="fa-IR" smtClean="0"/>
              <a:t>08/01/1447</a:t>
            </a:fld>
            <a:endParaRPr lang="fa-I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185891E5-2BEC-4BC8-B4BE-628FEF60BEE9}" type="slidenum">
              <a:rPr lang="fa-IR" smtClean="0"/>
              <a:t>‹#›</a:t>
            </a:fld>
            <a:endParaRPr lang="fa-IR"/>
          </a:p>
        </p:txBody>
      </p:sp>
    </p:spTree>
    <p:extLst>
      <p:ext uri="{BB962C8B-B14F-4D97-AF65-F5344CB8AC3E}">
        <p14:creationId xmlns:p14="http://schemas.microsoft.com/office/powerpoint/2010/main" val="13352995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fa-IR" sz="3200" smtClean="0">
                <a:solidFill>
                  <a:srgbClr val="FF0000"/>
                </a:solidFill>
                <a:cs typeface="B Nazanin" panose="00000400000000000000" pitchFamily="2" charset="-78"/>
              </a:rPr>
              <a:t>عنوان مقاله: </a:t>
            </a:r>
            <a:r>
              <a:rPr lang="fa-IR" sz="3200" smtClean="0">
                <a:cs typeface="B Nazanin" panose="00000400000000000000" pitchFamily="2" charset="-78"/>
              </a:rPr>
              <a:t>شاعران عرب در سفر خاک و افلاک(محمد مهدی الجواهری، نزار قبانی، بلند الحیدری)</a:t>
            </a:r>
            <a:endParaRPr lang="fa-IR" sz="3200">
              <a:cs typeface="B Nazanin" panose="00000400000000000000" pitchFamily="2" charset="-78"/>
            </a:endParaRPr>
          </a:p>
        </p:txBody>
      </p:sp>
      <p:sp>
        <p:nvSpPr>
          <p:cNvPr id="3" name="Subtitle 2"/>
          <p:cNvSpPr>
            <a:spLocks noGrp="1"/>
          </p:cNvSpPr>
          <p:nvPr>
            <p:ph type="subTitle" idx="1"/>
          </p:nvPr>
        </p:nvSpPr>
        <p:spPr/>
        <p:txBody>
          <a:bodyPr/>
          <a:lstStyle/>
          <a:p>
            <a:r>
              <a:rPr lang="fa-IR" smtClean="0">
                <a:solidFill>
                  <a:srgbClr val="FF0000"/>
                </a:solidFill>
                <a:cs typeface="B Nazanin" panose="00000400000000000000" pitchFamily="2" charset="-78"/>
              </a:rPr>
              <a:t>نویسنده: </a:t>
            </a:r>
            <a:r>
              <a:rPr lang="fa-IR" smtClean="0">
                <a:cs typeface="B Nazanin" panose="00000400000000000000" pitchFamily="2" charset="-78"/>
              </a:rPr>
              <a:t>موسی بیدج</a:t>
            </a:r>
          </a:p>
          <a:p>
            <a:r>
              <a:rPr lang="fa-IR" smtClean="0">
                <a:cs typeface="B Nazanin" panose="00000400000000000000" pitchFamily="2" charset="-78"/>
              </a:rPr>
              <a:t>منبع: </a:t>
            </a:r>
            <a:r>
              <a:rPr lang="fa-IR">
                <a:cs typeface="B Nazanin" panose="00000400000000000000" pitchFamily="2" charset="-78"/>
              </a:rPr>
              <a:t>شعر بهار 1377 - شماره 22 </a:t>
            </a:r>
            <a:r>
              <a:rPr lang="fa-IR" smtClean="0">
                <a:cs typeface="B Nazanin" panose="00000400000000000000" pitchFamily="2" charset="-78"/>
              </a:rPr>
              <a:t>از </a:t>
            </a:r>
            <a:r>
              <a:rPr lang="fa-IR">
                <a:cs typeface="B Nazanin" panose="00000400000000000000" pitchFamily="2" charset="-78"/>
              </a:rPr>
              <a:t>70 تا </a:t>
            </a:r>
            <a:r>
              <a:rPr lang="fa-IR" smtClean="0">
                <a:cs typeface="B Nazanin" panose="00000400000000000000" pitchFamily="2" charset="-78"/>
              </a:rPr>
              <a:t>73</a:t>
            </a:r>
          </a:p>
          <a:p>
            <a:endParaRPr lang="fa-IR">
              <a:cs typeface="B Nazanin" panose="00000400000000000000" pitchFamily="2" charset="-78"/>
            </a:endParaRPr>
          </a:p>
        </p:txBody>
      </p:sp>
    </p:spTree>
    <p:extLst>
      <p:ext uri="{BB962C8B-B14F-4D97-AF65-F5344CB8AC3E}">
        <p14:creationId xmlns:p14="http://schemas.microsoft.com/office/powerpoint/2010/main" val="24537267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من راه خود را تا به تهران و سپس به منطقه شمیرانات پیش گرفتم و البته اقرار می کنم که هنوز از گلستان های دیگر ایران جز انچه در فاصله شهر جلولا در عراق و تهران آرمیده است، محروم مانده ام. در آن زمان، یعنی حدود هفتاد سال پیش، مرم نجف به راحتی می توانستند بار سفر ببندند و با بیرون آمدن از محیط کوچک خود پا به دنیای بزرگ بگذارند که هر گوشه آن سرشار از سرچمه های روشنی و زیبایی است و به عبارتی موجز تر کسی که این دو مکان را می دید به راحتی پیشرفت سرزمین  ماندگی محیط زندگی ما را از هم متمایز می ساخت</a:t>
            </a:r>
            <a:endParaRPr lang="fa-IR">
              <a:cs typeface="B Nazanin" panose="00000400000000000000" pitchFamily="2" charset="-78"/>
            </a:endParaRPr>
          </a:p>
        </p:txBody>
      </p:sp>
    </p:spTree>
    <p:extLst>
      <p:ext uri="{BB962C8B-B14F-4D97-AF65-F5344CB8AC3E}">
        <p14:creationId xmlns:p14="http://schemas.microsoft.com/office/powerpoint/2010/main" val="20167810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marL="0" indent="0" algn="just">
              <a:buNone/>
            </a:pPr>
            <a:r>
              <a:rPr lang="fa-IR">
                <a:cs typeface="B Nazanin" panose="00000400000000000000" pitchFamily="2" charset="-78"/>
              </a:rPr>
              <a:t>و باید بگویم کسی که این جا را دیده پی می برد که چرا شعرهای من </a:t>
            </a:r>
            <a:r>
              <a:rPr lang="fa-IR" smtClean="0">
                <a:cs typeface="B Nazanin" panose="00000400000000000000" pitchFamily="2" charset="-78"/>
              </a:rPr>
              <a:t>تا </a:t>
            </a:r>
            <a:r>
              <a:rPr lang="fa-IR">
                <a:cs typeface="B Nazanin" panose="00000400000000000000" pitchFamily="2" charset="-78"/>
              </a:rPr>
              <a:t>پیش از سفر به ایران آن قدر محزون و دردناک و شکوه </a:t>
            </a:r>
            <a:r>
              <a:rPr lang="fa-IR" smtClean="0">
                <a:cs typeface="B Nazanin" panose="00000400000000000000" pitchFamily="2" charset="-78"/>
              </a:rPr>
              <a:t>آمیز </a:t>
            </a:r>
            <a:r>
              <a:rPr lang="fa-IR">
                <a:cs typeface="B Nazanin" panose="00000400000000000000" pitchFamily="2" charset="-78"/>
              </a:rPr>
              <a:t>بوده و شعرهایی که در این سفر درباره ایران سروده ام چه رنگ آمیز دلشادی دارند زیرا من صادقانه گفته ام: </a:t>
            </a:r>
          </a:p>
          <a:p>
            <a:pPr marL="0" indent="0" algn="just">
              <a:buNone/>
            </a:pPr>
            <a:r>
              <a:rPr lang="fa-IR">
                <a:cs typeface="B Nazanin" panose="00000400000000000000" pitchFamily="2" charset="-78"/>
              </a:rPr>
              <a:t>کل اقطارک یا فارس ریف</a:t>
            </a:r>
          </a:p>
          <a:p>
            <a:pPr marL="0" indent="0" algn="just">
              <a:buNone/>
            </a:pPr>
            <a:r>
              <a:rPr lang="fa-IR">
                <a:cs typeface="B Nazanin" panose="00000400000000000000" pitchFamily="2" charset="-78"/>
              </a:rPr>
              <a:t>طاب فصلاک: ربیع و خریف</a:t>
            </a:r>
          </a:p>
          <a:p>
            <a:pPr marL="0" indent="0" algn="just">
              <a:buNone/>
            </a:pPr>
            <a:r>
              <a:rPr lang="fa-IR">
                <a:cs typeface="B Nazanin" panose="00000400000000000000" pitchFamily="2" charset="-78"/>
              </a:rPr>
              <a:t>(تمام سرزمین تو ای ایران سرسبز است</a:t>
            </a:r>
          </a:p>
          <a:p>
            <a:pPr marL="0" indent="0" algn="just">
              <a:buNone/>
            </a:pPr>
            <a:r>
              <a:rPr lang="fa-IR">
                <a:cs typeface="B Nazanin" panose="00000400000000000000" pitchFamily="2" charset="-78"/>
              </a:rPr>
              <a:t>و </a:t>
            </a:r>
            <a:r>
              <a:rPr lang="fa-IR" smtClean="0">
                <a:cs typeface="B Nazanin" panose="00000400000000000000" pitchFamily="2" charset="-78"/>
              </a:rPr>
              <a:t>چه </a:t>
            </a:r>
            <a:r>
              <a:rPr lang="fa-IR">
                <a:cs typeface="B Nazanin" panose="00000400000000000000" pitchFamily="2" charset="-78"/>
              </a:rPr>
              <a:t>زیبایند هر دو فصل بهار و خزان تو)</a:t>
            </a:r>
          </a:p>
          <a:p>
            <a:pPr algn="just"/>
            <a:endParaRPr lang="fa-IR">
              <a:cs typeface="B Nazanin" panose="00000400000000000000" pitchFamily="2" charset="-78"/>
            </a:endParaRPr>
          </a:p>
        </p:txBody>
      </p:sp>
    </p:spTree>
    <p:extLst>
      <p:ext uri="{BB962C8B-B14F-4D97-AF65-F5344CB8AC3E}">
        <p14:creationId xmlns:p14="http://schemas.microsoft.com/office/powerpoint/2010/main" val="31198936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من در شهر کرند که از مناطق ییلاقی نزدیک مزر عراق است و در زیبایی و لطافت کم نظیر، شعر « دیدار با کرند» را سروده ام. این منطقه در زیبایی و سحرانگیزی به کردستان عراق شبیه است. با این تفاوت که کردستان عراق از پنجاه سال پیش تا به امروز گلوله های توپ و تانک و موشک بر سر آن می بارد. </a:t>
            </a:r>
          </a:p>
          <a:p>
            <a:pPr algn="just"/>
            <a:r>
              <a:rPr lang="fa-IR" smtClean="0">
                <a:cs typeface="B Nazanin" panose="00000400000000000000" pitchFamily="2" charset="-78"/>
              </a:rPr>
              <a:t>من شعر دیگری هم در وصف منطقه شمیران سروده ام که چند بیت آن علیه من هیاهویی راه انداخت و دشمنان آن را بهانه کردند و از ان تاریخ به بعد هم روند زندگی من و هم دشمنانم را دیگرگون کرد. در این شعر گفته بودم: </a:t>
            </a:r>
          </a:p>
        </p:txBody>
      </p:sp>
    </p:spTree>
    <p:extLst>
      <p:ext uri="{BB962C8B-B14F-4D97-AF65-F5344CB8AC3E}">
        <p14:creationId xmlns:p14="http://schemas.microsoft.com/office/powerpoint/2010/main" val="17737235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marL="0" indent="0" algn="just">
              <a:buNone/>
            </a:pPr>
            <a:r>
              <a:rPr lang="fa-IR">
                <a:cs typeface="B Nazanin" panose="00000400000000000000" pitchFamily="2" charset="-78"/>
              </a:rPr>
              <a:t>هب النسیم فهبت الاشواق</a:t>
            </a:r>
          </a:p>
          <a:p>
            <a:pPr marL="0" indent="0" algn="just">
              <a:buNone/>
            </a:pPr>
            <a:r>
              <a:rPr lang="fa-IR">
                <a:cs typeface="B Nazanin" panose="00000400000000000000" pitchFamily="2" charset="-78"/>
              </a:rPr>
              <a:t>و هفا الیکم قلبه الخفاق</a:t>
            </a:r>
          </a:p>
          <a:p>
            <a:pPr marL="0" indent="0" algn="just">
              <a:buNone/>
            </a:pPr>
            <a:r>
              <a:rPr lang="fa-IR">
                <a:cs typeface="B Nazanin" panose="00000400000000000000" pitchFamily="2" charset="-78"/>
              </a:rPr>
              <a:t>هی «فارس» و هواء هاریح الصبا </a:t>
            </a:r>
          </a:p>
          <a:p>
            <a:pPr marL="0" indent="0" algn="just">
              <a:buNone/>
            </a:pPr>
            <a:r>
              <a:rPr lang="fa-IR">
                <a:cs typeface="B Nazanin" panose="00000400000000000000" pitchFamily="2" charset="-78"/>
              </a:rPr>
              <a:t>و سماء ها الاغصان و الاوراق</a:t>
            </a:r>
          </a:p>
          <a:p>
            <a:pPr marL="0" indent="0" algn="just">
              <a:buNone/>
            </a:pPr>
            <a:r>
              <a:rPr lang="fa-IR">
                <a:cs typeface="B Nazanin" panose="00000400000000000000" pitchFamily="2" charset="-78"/>
              </a:rPr>
              <a:t>(نسیم وزید و اشتیاق من وزیدن گرفت </a:t>
            </a:r>
          </a:p>
          <a:p>
            <a:pPr marL="0" indent="0" algn="just">
              <a:buNone/>
            </a:pPr>
            <a:r>
              <a:rPr lang="fa-IR">
                <a:cs typeface="B Nazanin" panose="00000400000000000000" pitchFamily="2" charset="-78"/>
              </a:rPr>
              <a:t>و قبلم برای خاطرتان به تپیش افتاد: </a:t>
            </a:r>
          </a:p>
          <a:p>
            <a:pPr marL="0" indent="0" algn="just">
              <a:buNone/>
            </a:pPr>
            <a:r>
              <a:rPr lang="fa-IR">
                <a:cs typeface="B Nazanin" panose="00000400000000000000" pitchFamily="2" charset="-78"/>
              </a:rPr>
              <a:t>انجا ایران است که هوایش نسیم دلاویز شرقی است</a:t>
            </a:r>
          </a:p>
          <a:p>
            <a:pPr marL="0" indent="0" algn="just">
              <a:buNone/>
            </a:pPr>
            <a:r>
              <a:rPr lang="fa-IR">
                <a:cs typeface="B Nazanin" panose="00000400000000000000" pitchFamily="2" charset="-78"/>
              </a:rPr>
              <a:t>و آسمانش پوشیده از شاخه ها و برگ ها است)</a:t>
            </a:r>
          </a:p>
          <a:p>
            <a:pPr algn="just"/>
            <a:endParaRPr lang="fa-IR">
              <a:cs typeface="B Nazanin" panose="00000400000000000000" pitchFamily="2" charset="-78"/>
            </a:endParaRPr>
          </a:p>
        </p:txBody>
      </p:sp>
    </p:spTree>
    <p:extLst>
      <p:ext uri="{BB962C8B-B14F-4D97-AF65-F5344CB8AC3E}">
        <p14:creationId xmlns:p14="http://schemas.microsoft.com/office/powerpoint/2010/main" val="13160807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3995224" y="1825625"/>
            <a:ext cx="7358575" cy="4351338"/>
          </a:xfrm>
        </p:spPr>
        <p:txBody>
          <a:bodyPr>
            <a:normAutofit/>
          </a:bodyPr>
          <a:lstStyle/>
          <a:p>
            <a:pPr algn="just"/>
            <a:r>
              <a:rPr lang="fa-IR" smtClean="0">
                <a:cs typeface="B Nazanin" panose="00000400000000000000" pitchFamily="2" charset="-78"/>
              </a:rPr>
              <a:t>من این خاطرات را در حالی به یاد می آورم که برایم بسیار عزیزند و با افتخار می گویم که مرحله ای از زندگی ادبی من را رقم زده اند. پنجاه سال پیش استاد احمد حسن الزیات، ادیب معروف مصری، در مجله مشهور خود «الرساله» نوشت: </a:t>
            </a:r>
          </a:p>
        </p:txBody>
      </p:sp>
      <p:pic>
        <p:nvPicPr>
          <p:cNvPr id="4" name="Picture 3"/>
          <p:cNvPicPr>
            <a:picLocks noChangeAspect="1"/>
          </p:cNvPicPr>
          <p:nvPr/>
        </p:nvPicPr>
        <p:blipFill>
          <a:blip r:embed="rId2"/>
          <a:stretch>
            <a:fillRect/>
          </a:stretch>
        </p:blipFill>
        <p:spPr>
          <a:xfrm>
            <a:off x="838200" y="1825625"/>
            <a:ext cx="3157024" cy="3280947"/>
          </a:xfrm>
          <a:prstGeom prst="rect">
            <a:avLst/>
          </a:prstGeom>
        </p:spPr>
      </p:pic>
      <p:sp>
        <p:nvSpPr>
          <p:cNvPr id="5" name="TextBox 4"/>
          <p:cNvSpPr txBox="1"/>
          <p:nvPr/>
        </p:nvSpPr>
        <p:spPr>
          <a:xfrm>
            <a:off x="1270195" y="5380157"/>
            <a:ext cx="2293034" cy="523220"/>
          </a:xfrm>
          <a:prstGeom prst="rect">
            <a:avLst/>
          </a:prstGeom>
          <a:noFill/>
        </p:spPr>
        <p:txBody>
          <a:bodyPr wrap="square" rtlCol="1">
            <a:spAutoFit/>
          </a:bodyPr>
          <a:lstStyle/>
          <a:p>
            <a:pPr algn="ctr"/>
            <a:r>
              <a:rPr lang="fa-IR" sz="2800">
                <a:solidFill>
                  <a:srgbClr val="FF0000"/>
                </a:solidFill>
                <a:cs typeface="B Nazanin" panose="00000400000000000000" pitchFamily="2" charset="-78"/>
              </a:rPr>
              <a:t>احمد حسن الزیات</a:t>
            </a:r>
            <a:endParaRPr lang="fa-IR">
              <a:solidFill>
                <a:srgbClr val="FF0000"/>
              </a:solidFill>
            </a:endParaRPr>
          </a:p>
        </p:txBody>
      </p:sp>
    </p:spTree>
    <p:extLst>
      <p:ext uri="{BB962C8B-B14F-4D97-AF65-F5344CB8AC3E}">
        <p14:creationId xmlns:p14="http://schemas.microsoft.com/office/powerpoint/2010/main" val="34178802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شعرهای الجواهری که در ایران سروده تحولی مهم در روند شعر او به شمار می آید. </a:t>
            </a:r>
          </a:p>
          <a:p>
            <a:pPr algn="just"/>
            <a:r>
              <a:rPr lang="fa-IR">
                <a:cs typeface="B Nazanin" panose="00000400000000000000" pitchFamily="2" charset="-78"/>
              </a:rPr>
              <a:t>من باور اول در سال 1934 و بار دوم در سال 1926 به </a:t>
            </a:r>
            <a:r>
              <a:rPr lang="fa-IR" smtClean="0">
                <a:cs typeface="B Nazanin" panose="00000400000000000000" pitchFamily="2" charset="-78"/>
              </a:rPr>
              <a:t>ایران </a:t>
            </a:r>
            <a:r>
              <a:rPr lang="fa-IR">
                <a:cs typeface="B Nazanin" panose="00000400000000000000" pitchFamily="2" charset="-78"/>
              </a:rPr>
              <a:t>رفتم. در آن زمان برادرم عبدالعزیز در ایران زندگی می کرد. بار اول بعد از بهبودی از بیماری خطرناکی که به آن دچار شده بودم برای استراحت به </a:t>
            </a:r>
            <a:r>
              <a:rPr lang="fa-IR" smtClean="0">
                <a:cs typeface="B Nazanin" panose="00000400000000000000" pitchFamily="2" charset="-78"/>
              </a:rPr>
              <a:t>ایران </a:t>
            </a:r>
            <a:r>
              <a:rPr lang="fa-IR">
                <a:cs typeface="B Nazanin" panose="00000400000000000000" pitchFamily="2" charset="-78"/>
              </a:rPr>
              <a:t>سفر کردم و بار دوم با دعوت برادرم که قصد داشت با گذاشتن من در کنار خانواده اش خود سفری به عراق داشته باشد. </a:t>
            </a:r>
          </a:p>
          <a:p>
            <a:pPr algn="just"/>
            <a:endParaRPr lang="fa-IR">
              <a:cs typeface="B Nazanin" panose="00000400000000000000" pitchFamily="2" charset="-78"/>
            </a:endParaRPr>
          </a:p>
        </p:txBody>
      </p:sp>
    </p:spTree>
    <p:extLst>
      <p:ext uri="{BB962C8B-B14F-4D97-AF65-F5344CB8AC3E}">
        <p14:creationId xmlns:p14="http://schemas.microsoft.com/office/powerpoint/2010/main" val="32245303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باید بگویم این بار سفر که بیش از هفتاد سال پیش داشتیم، مرا دیگرگون کرد من از آن به بعد دانستم که در خارج از محیط کوچک ما چه خبر است و شعرهایم رنگ اجتماعی به خود گرفت و من با خشم و غضب بیشتری علیه حکومت های خودکامه ای که خون ملت هایشان را در شیشه کرده اند. به مبارزه برخاستم و بای بگویم که خیلی از شعرهای معروف بعدی من هم با الهام از آموخته هایم در این دو سفر سروده شده اند. </a:t>
            </a:r>
          </a:p>
          <a:p>
            <a:pPr algn="just"/>
            <a:endParaRPr lang="fa-IR">
              <a:cs typeface="B Nazanin" panose="00000400000000000000" pitchFamily="2" charset="-78"/>
            </a:endParaRPr>
          </a:p>
        </p:txBody>
      </p:sp>
    </p:spTree>
    <p:extLst>
      <p:ext uri="{BB962C8B-B14F-4D97-AF65-F5344CB8AC3E}">
        <p14:creationId xmlns:p14="http://schemas.microsoft.com/office/powerpoint/2010/main" val="36888975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206240" y="1825625"/>
            <a:ext cx="7147560" cy="4351338"/>
          </a:xfrm>
        </p:spPr>
        <p:txBody>
          <a:bodyPr>
            <a:normAutofit/>
          </a:bodyPr>
          <a:lstStyle/>
          <a:p>
            <a:pPr algn="just"/>
            <a:r>
              <a:rPr lang="fa-IR" smtClean="0">
                <a:cs typeface="B Nazanin" panose="00000400000000000000" pitchFamily="2" charset="-78"/>
              </a:rPr>
              <a:t>محمد مهدی الجواهری در آخرین سفر خود به ایران در سال 1370 شمسی در جمع شاعران حوزه هنری حضور یافت. در این دیدار یکی از شاعران ایرانی خطاب به او گفت: «عبدالوهاب البیانی، شاعر معروف عراقی، اخیرا در مصاحبه ای گفته است که در ادبیات عرب هستد کسانی که لیاقت دریافت جایزه ادبی نوبل را دارند که جواهری در راس آنها است. شما چه نظری دارید؟ </a:t>
            </a:r>
          </a:p>
        </p:txBody>
      </p:sp>
      <p:pic>
        <p:nvPicPr>
          <p:cNvPr id="4" name="Picture 3"/>
          <p:cNvPicPr>
            <a:picLocks noChangeAspect="1"/>
          </p:cNvPicPr>
          <p:nvPr/>
        </p:nvPicPr>
        <p:blipFill>
          <a:blip r:embed="rId2"/>
          <a:stretch>
            <a:fillRect/>
          </a:stretch>
        </p:blipFill>
        <p:spPr>
          <a:xfrm>
            <a:off x="838199" y="1952235"/>
            <a:ext cx="3291097" cy="2338411"/>
          </a:xfrm>
          <a:prstGeom prst="rect">
            <a:avLst/>
          </a:prstGeom>
        </p:spPr>
      </p:pic>
      <p:sp>
        <p:nvSpPr>
          <p:cNvPr id="5" name="TextBox 4"/>
          <p:cNvSpPr txBox="1"/>
          <p:nvPr/>
        </p:nvSpPr>
        <p:spPr>
          <a:xfrm>
            <a:off x="1520110" y="4656406"/>
            <a:ext cx="1927274" cy="400110"/>
          </a:xfrm>
          <a:prstGeom prst="rect">
            <a:avLst/>
          </a:prstGeom>
          <a:noFill/>
        </p:spPr>
        <p:txBody>
          <a:bodyPr wrap="square" rtlCol="1">
            <a:spAutoFit/>
          </a:bodyPr>
          <a:lstStyle/>
          <a:p>
            <a:pPr algn="ctr"/>
            <a:r>
              <a:rPr lang="fa-IR" sz="2000" b="1" smtClean="0">
                <a:solidFill>
                  <a:srgbClr val="FF0000"/>
                </a:solidFill>
                <a:cs typeface="B Nazanin" panose="00000400000000000000" pitchFamily="2" charset="-78"/>
              </a:rPr>
              <a:t>عبدالوهاب بیانی</a:t>
            </a:r>
            <a:endParaRPr lang="fa-IR" sz="2000" b="1">
              <a:solidFill>
                <a:srgbClr val="FF0000"/>
              </a:solidFill>
              <a:cs typeface="B Nazanin" panose="00000400000000000000" pitchFamily="2" charset="-78"/>
            </a:endParaRPr>
          </a:p>
        </p:txBody>
      </p:sp>
    </p:spTree>
    <p:extLst>
      <p:ext uri="{BB962C8B-B14F-4D97-AF65-F5344CB8AC3E}">
        <p14:creationId xmlns:p14="http://schemas.microsoft.com/office/powerpoint/2010/main" val="5311282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جواهری در پاسخ گفت: «من شعر مشهوری دارم که پنجاه سال پیش درباره امام حسین (ع) سروده ام. اگر مولا وساطت کند تا حضرت حق یک بیت ان را از من بپذیرد برایم از هزار نوبل ارزشمندتر است» </a:t>
            </a:r>
          </a:p>
          <a:p>
            <a:pPr algn="just"/>
            <a:r>
              <a:rPr lang="fa-IR">
                <a:cs typeface="B Nazanin" panose="00000400000000000000" pitchFamily="2" charset="-78"/>
              </a:rPr>
              <a:t>علاقه مندی جواهری به فرهنگ و ادبیات ایران، عده ای را که از زبان شعر او به ستوه آمده بودند بر ان داشت که به او تعریض کنند و بگویند که جواهری از </a:t>
            </a:r>
            <a:r>
              <a:rPr lang="fa-IR" smtClean="0">
                <a:cs typeface="B Nazanin" panose="00000400000000000000" pitchFamily="2" charset="-78"/>
              </a:rPr>
              <a:t>نژاد ایرانی </a:t>
            </a:r>
            <a:r>
              <a:rPr lang="fa-IR">
                <a:cs typeface="B Nazanin" panose="00000400000000000000" pitchFamily="2" charset="-78"/>
              </a:rPr>
              <a:t>است و هجو اعراب نیز به همین سبب برای وی آسان می نماید. </a:t>
            </a:r>
          </a:p>
          <a:p>
            <a:pPr algn="just"/>
            <a:endParaRPr lang="fa-IR">
              <a:cs typeface="B Nazanin" panose="00000400000000000000" pitchFamily="2" charset="-78"/>
            </a:endParaRPr>
          </a:p>
        </p:txBody>
      </p:sp>
      <p:sp>
        <p:nvSpPr>
          <p:cNvPr id="4" name="Flowchart: Alternate Process 3"/>
          <p:cNvSpPr/>
          <p:nvPr/>
        </p:nvSpPr>
        <p:spPr>
          <a:xfrm>
            <a:off x="838200" y="4614203"/>
            <a:ext cx="5331655" cy="1012874"/>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علاقه مندی جواهری به فرهنگ و ادبیات ایران،</a:t>
            </a:r>
            <a:endParaRPr lang="fa-IR"/>
          </a:p>
        </p:txBody>
      </p:sp>
    </p:spTree>
    <p:extLst>
      <p:ext uri="{BB962C8B-B14F-4D97-AF65-F5344CB8AC3E}">
        <p14:creationId xmlns:p14="http://schemas.microsoft.com/office/powerpoint/2010/main" val="18538819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این امر در همان سال ها باعث و بانی جنگ مطبوعاتی دراز مدتی میان الجواهری و دشمنان او گردید و جواهری را بر ان داشت با مدرک و دلیل اثبات کند که حداقل خاندان نو از چهار صد سال پیش به این سمت در عراق زیسته اند. </a:t>
            </a:r>
          </a:p>
          <a:p>
            <a:pPr algn="just"/>
            <a:endParaRPr lang="fa-IR">
              <a:cs typeface="B Nazanin" panose="00000400000000000000" pitchFamily="2" charset="-78"/>
            </a:endParaRPr>
          </a:p>
        </p:txBody>
      </p:sp>
    </p:spTree>
    <p:extLst>
      <p:ext uri="{BB962C8B-B14F-4D97-AF65-F5344CB8AC3E}">
        <p14:creationId xmlns:p14="http://schemas.microsoft.com/office/powerpoint/2010/main" val="35939235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سال گذشته که با پنجاهمین سال تولد شعر نو عرب مصادف بود، برای دست اندر کاران ساحت شعر سالی نکوبار نبود. در این سال، سه تن از طلایه داران شعر امروز عرب به دیار باقی شتافتند و اهالی این قلمرو را سوگوار ساخت. محمد مهدی الجواهر، سترگمرد شعر کلاسیک و آخرین بازمانده نسل بزرگان، مانند الحیدری، یکی از سه آغازگر انقلاب شعری تفعیله(نیمایی) و نزار قبانی، بزرگترین عاشقانه سرای عرب البته کمی پیش از این سه تن، محمد عمران، شاعر بزرگ سوری، نیز رخت اندیشه به تن کرد، اما او از نسل بعد از طلایه داران به شمار می آمد. </a:t>
            </a:r>
          </a:p>
        </p:txBody>
      </p:sp>
      <p:sp>
        <p:nvSpPr>
          <p:cNvPr id="4" name="Flowchart: Alternate Process 3"/>
          <p:cNvSpPr/>
          <p:nvPr/>
        </p:nvSpPr>
        <p:spPr>
          <a:xfrm>
            <a:off x="1296537" y="4653887"/>
            <a:ext cx="4763069" cy="968991"/>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سه تن از طلایه داران شعر امروز عرب</a:t>
            </a:r>
            <a:endParaRPr lang="fa-IR"/>
          </a:p>
        </p:txBody>
      </p:sp>
    </p:spTree>
    <p:extLst>
      <p:ext uri="{BB962C8B-B14F-4D97-AF65-F5344CB8AC3E}">
        <p14:creationId xmlns:p14="http://schemas.microsoft.com/office/powerpoint/2010/main" val="6528224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دیگر اینکه باید افزود جدای از شعر جواهری که راهگشای تحولی در شعر عرب در مقطعی از زمان به شمار می آید. کتاب خاطرات او نیز به دلیلی اطلاعاتی که از جامعه عراق در نیمه اول قرن بیستم در اختیار خوانندگان می گذارد. از ارزش تاریخی برخوردار است و مطالعه آن معلومات جامعی را درباره نوع زندگی مردم و طرز رفتار و گفتار و اندیشه های دولتمردان و شخصیت های سیاسی، ادبی و اجتماعی عراق را در مقطع مهمی از تاریخ این کشور ارائه می نماید. </a:t>
            </a:r>
          </a:p>
          <a:p>
            <a:pPr algn="just"/>
            <a:r>
              <a:rPr lang="fa-IR">
                <a:cs typeface="B Nazanin" panose="00000400000000000000" pitchFamily="2" charset="-78"/>
              </a:rPr>
              <a:t>الجواهری چند ماه پیش در شهر دمشق در 91 سالگی درگذشت و در میان جمعیت انبوه شاعران و ادیان تبعیدی عراق و صاحب قلمان و سیاستمداران سوری و فرسنگ ها دور از خاک نجف اشرف به سفر خاک و افلاک رفت یادش گرامی باد. </a:t>
            </a:r>
          </a:p>
          <a:p>
            <a:pPr algn="just"/>
            <a:endParaRPr lang="fa-IR">
              <a:cs typeface="B Nazanin" panose="00000400000000000000" pitchFamily="2" charset="-78"/>
            </a:endParaRPr>
          </a:p>
        </p:txBody>
      </p:sp>
    </p:spTree>
    <p:extLst>
      <p:ext uri="{BB962C8B-B14F-4D97-AF65-F5344CB8AC3E}">
        <p14:creationId xmlns:p14="http://schemas.microsoft.com/office/powerpoint/2010/main" val="41660726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b="1">
                <a:solidFill>
                  <a:srgbClr val="FF0000"/>
                </a:solidFill>
                <a:cs typeface="B Nazanin" panose="00000400000000000000" pitchFamily="2" charset="-78"/>
              </a:rPr>
              <a:t>نزار </a:t>
            </a:r>
            <a:r>
              <a:rPr lang="fa-IR" b="1" smtClean="0">
                <a:solidFill>
                  <a:srgbClr val="FF0000"/>
                </a:solidFill>
                <a:cs typeface="B Nazanin" panose="00000400000000000000" pitchFamily="2" charset="-78"/>
              </a:rPr>
              <a:t>قبانی</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نزار قبانی، شاعر شهیر عرب که در سال 1933 به دنیا آمه بود درگذشت. این شاعر که مشهورترین عاشقانه سرای جهان عرب بود از تولد خود چنین سخن گفته است. </a:t>
            </a:r>
          </a:p>
          <a:p>
            <a:pPr algn="just"/>
            <a:r>
              <a:rPr lang="fa-IR" smtClean="0">
                <a:cs typeface="B Nazanin" panose="00000400000000000000" pitchFamily="2" charset="-78"/>
              </a:rPr>
              <a:t>«من فقط می دام که در روز تولدم طبیعت به اجرای انقلاب خود بر ضد زمستان سرگرم بود و از مزرعه ها و گیاه ها و گل ها و گنجشک ها می خواست که او را در این انقلاب در برابر روش یکنواخت زمین تایید کنند» </a:t>
            </a:r>
          </a:p>
        </p:txBody>
      </p:sp>
    </p:spTree>
    <p:extLst>
      <p:ext uri="{BB962C8B-B14F-4D97-AF65-F5344CB8AC3E}">
        <p14:creationId xmlns:p14="http://schemas.microsoft.com/office/powerpoint/2010/main" val="34097353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3334042" y="1825625"/>
            <a:ext cx="8019757" cy="4351338"/>
          </a:xfrm>
        </p:spPr>
        <p:txBody>
          <a:bodyPr/>
          <a:lstStyle/>
          <a:p>
            <a:pPr algn="just"/>
            <a:r>
              <a:rPr lang="fa-IR">
                <a:cs typeface="B Nazanin" panose="00000400000000000000" pitchFamily="2" charset="-78"/>
              </a:rPr>
              <a:t>قبانی در سال 1944 و زمانی که فقط بیست و یک سال از عمرش می گذشت و در رشته حقوق دانشگاه دشمق درس می خواند . نخستین دفتر شعر خود را با نام سبزه رو به من گفت منتشر ساخت. انتشار این کتاب در سوریه هیاهویی به راه انداخت و مخالفان و موافقان بسیاری یافت. مخالفان این کتاب به دو دسته تقسیم می شدند.</a:t>
            </a:r>
            <a:r>
              <a:rPr lang="fa-IR">
                <a:solidFill>
                  <a:srgbClr val="FF0000"/>
                </a:solidFill>
                <a:cs typeface="B Nazanin" panose="00000400000000000000" pitchFamily="2" charset="-78"/>
              </a:rPr>
              <a:t> نخست </a:t>
            </a:r>
            <a:r>
              <a:rPr lang="fa-IR">
                <a:cs typeface="B Nazanin" panose="00000400000000000000" pitchFamily="2" charset="-78"/>
              </a:rPr>
              <a:t>کسانی که با سخن نوآوردن در شعر کهن عرب مخالفت می ورزیدند و </a:t>
            </a:r>
            <a:r>
              <a:rPr lang="fa-IR">
                <a:solidFill>
                  <a:srgbClr val="FF0000"/>
                </a:solidFill>
                <a:cs typeface="B Nazanin" panose="00000400000000000000" pitchFamily="2" charset="-78"/>
              </a:rPr>
              <a:t>دوم</a:t>
            </a:r>
            <a:r>
              <a:rPr lang="fa-IR">
                <a:cs typeface="B Nazanin" panose="00000400000000000000" pitchFamily="2" charset="-78"/>
              </a:rPr>
              <a:t> انان که اوردن سخنی خارج از اعتبارات اجتماعی آن روزگار را حرام می دانستند</a:t>
            </a:r>
          </a:p>
          <a:p>
            <a:pPr algn="just"/>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199" y="1825624"/>
            <a:ext cx="2446405" cy="3027729"/>
          </a:xfrm>
          <a:prstGeom prst="rect">
            <a:avLst/>
          </a:prstGeom>
        </p:spPr>
      </p:pic>
      <p:sp>
        <p:nvSpPr>
          <p:cNvPr id="5" name="TextBox 4"/>
          <p:cNvSpPr txBox="1"/>
          <p:nvPr/>
        </p:nvSpPr>
        <p:spPr>
          <a:xfrm>
            <a:off x="1223889" y="5162843"/>
            <a:ext cx="1688123" cy="461665"/>
          </a:xfrm>
          <a:prstGeom prst="rect">
            <a:avLst/>
          </a:prstGeom>
          <a:noFill/>
        </p:spPr>
        <p:txBody>
          <a:bodyPr wrap="square" rtlCol="1">
            <a:spAutoFit/>
          </a:bodyPr>
          <a:lstStyle/>
          <a:p>
            <a:pPr algn="ctr"/>
            <a:r>
              <a:rPr lang="fa-IR" sz="2400" b="1" smtClean="0">
                <a:solidFill>
                  <a:srgbClr val="FF0000"/>
                </a:solidFill>
                <a:cs typeface="B Nazanin" panose="00000400000000000000" pitchFamily="2" charset="-78"/>
              </a:rPr>
              <a:t>نزار قبانی</a:t>
            </a:r>
            <a:endParaRPr lang="fa-IR" sz="2400" b="1">
              <a:solidFill>
                <a:srgbClr val="FF0000"/>
              </a:solidFill>
              <a:cs typeface="B Nazanin" panose="00000400000000000000" pitchFamily="2" charset="-78"/>
            </a:endParaRPr>
          </a:p>
        </p:txBody>
      </p:sp>
    </p:spTree>
    <p:extLst>
      <p:ext uri="{BB962C8B-B14F-4D97-AF65-F5344CB8AC3E}">
        <p14:creationId xmlns:p14="http://schemas.microsoft.com/office/powerpoint/2010/main" val="12649516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موافقان کتب شعر قبانی نیز طبقه دانشجو متجدد و کسانی بودند که از قید و بندهای سنگین اجتماع خود به تنگ آمده بودند، اما نزار قبانی در این دفتر شعر که نخستین بار با سرمایه شخصی و در سیصد نسخه منتشر کرده بود. از بیان عاشق، غریزه، برهنگی، و تاختن به قید های اجتماعی محصور خود فروگذار نکرده بود. از این توجه به مخالفت ها به راه خود ادامه داد و در عاشقانه سرابی ها به راه هایی پا گذاشت که پیش از او کسی جرات پیمودن آن نداشت. </a:t>
            </a:r>
          </a:p>
        </p:txBody>
      </p:sp>
      <p:sp>
        <p:nvSpPr>
          <p:cNvPr id="4" name="Flowchart: Alternate Process 3"/>
          <p:cNvSpPr/>
          <p:nvPr/>
        </p:nvSpPr>
        <p:spPr>
          <a:xfrm>
            <a:off x="838200" y="4206241"/>
            <a:ext cx="3742006" cy="1209821"/>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قید و بندهای سنگین اجتماع</a:t>
            </a:r>
            <a:endParaRPr lang="fa-IR"/>
          </a:p>
        </p:txBody>
      </p:sp>
    </p:spTree>
    <p:extLst>
      <p:ext uri="{BB962C8B-B14F-4D97-AF65-F5344CB8AC3E}">
        <p14:creationId xmlns:p14="http://schemas.microsoft.com/office/powerpoint/2010/main" val="42913416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قبانی پس از فراغت از تحصیل در رشته حقوق  به استخدام وزارت خارجه سوریه درآمد و در سفارتخانه های این کشور، در پایتخت های مختلف به خدمت پرداخت. نخستین ماموریت و رفتن به قاهره بود که سه سال طول کشید و به اعتراف خود او نقطه عطفی برای شعر و اندیشه او به شمار می آمد. قبانی در کتاب خاطرات شاعران خود از </a:t>
            </a:r>
            <a:r>
              <a:rPr lang="fa-IR">
                <a:cs typeface="B Nazanin" panose="00000400000000000000" pitchFamily="2" charset="-78"/>
              </a:rPr>
              <a:t>شهرهای </a:t>
            </a:r>
            <a:r>
              <a:rPr lang="fa-IR" smtClean="0">
                <a:cs typeface="B Nazanin" panose="00000400000000000000" pitchFamily="2" charset="-78"/>
              </a:rPr>
              <a:t>پکن، </a:t>
            </a:r>
            <a:r>
              <a:rPr lang="fa-IR">
                <a:cs typeface="B Nazanin" panose="00000400000000000000" pitchFamily="2" charset="-78"/>
              </a:rPr>
              <a:t>مادرید و لندن به عنوان نقاط عطف دیگر در زندگانی خود یاد می کند. </a:t>
            </a:r>
          </a:p>
          <a:p>
            <a:pPr algn="just"/>
            <a:endParaRPr lang="fa-IR">
              <a:cs typeface="B Nazanin" panose="00000400000000000000" pitchFamily="2" charset="-78"/>
            </a:endParaRPr>
          </a:p>
        </p:txBody>
      </p:sp>
    </p:spTree>
    <p:extLst>
      <p:ext uri="{BB962C8B-B14F-4D97-AF65-F5344CB8AC3E}">
        <p14:creationId xmlns:p14="http://schemas.microsoft.com/office/powerpoint/2010/main" val="19892648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lvl="0" algn="just"/>
            <a:r>
              <a:rPr lang="fa-IR">
                <a:solidFill>
                  <a:prstClr val="black"/>
                </a:solidFill>
                <a:cs typeface="B Nazanin" panose="00000400000000000000" pitchFamily="2" charset="-78"/>
              </a:rPr>
              <a:t>قبانی پس از زن سبزه رو به من گفت به فاصله هر سه چهار سال یکبار، دفتر شعری منتشر می کرد و با هر کتاب خود</a:t>
            </a:r>
            <a:r>
              <a:rPr lang="fa-IR" b="1">
                <a:solidFill>
                  <a:srgbClr val="FF0000"/>
                </a:solidFill>
                <a:cs typeface="B Nazanin" panose="00000400000000000000" pitchFamily="2" charset="-78"/>
              </a:rPr>
              <a:t> بحث و جست و جنجال گسترده ای در مطبوعات کشورهای عربی </a:t>
            </a:r>
            <a:r>
              <a:rPr lang="fa-IR">
                <a:solidFill>
                  <a:prstClr val="black"/>
                </a:solidFill>
                <a:cs typeface="B Nazanin" panose="00000400000000000000" pitchFamily="2" charset="-78"/>
              </a:rPr>
              <a:t>راه </a:t>
            </a:r>
            <a:r>
              <a:rPr lang="fa-IR">
                <a:solidFill>
                  <a:prstClr val="black"/>
                </a:solidFill>
                <a:cs typeface="B Nazanin" panose="00000400000000000000" pitchFamily="2" charset="-78"/>
              </a:rPr>
              <a:t>م</a:t>
            </a:r>
            <a:r>
              <a:rPr lang="fa-IR" smtClean="0">
                <a:solidFill>
                  <a:prstClr val="black"/>
                </a:solidFill>
                <a:cs typeface="B Nazanin" panose="00000400000000000000" pitchFamily="2" charset="-78"/>
              </a:rPr>
              <a:t>ی </a:t>
            </a:r>
            <a:r>
              <a:rPr lang="fa-IR">
                <a:solidFill>
                  <a:prstClr val="black"/>
                </a:solidFill>
                <a:cs typeface="B Nazanin" panose="00000400000000000000" pitchFamily="2" charset="-78"/>
              </a:rPr>
              <a:t>انداخت کتاب های بعدی قبانی که تا سال 1966 به ترتیب منتشر شدند عبارتند از: </a:t>
            </a:r>
          </a:p>
          <a:p>
            <a:pPr algn="just"/>
            <a:endParaRPr lang="fa-IR">
              <a:cs typeface="B Nazanin" panose="00000400000000000000" pitchFamily="2" charset="-78"/>
            </a:endParaRPr>
          </a:p>
        </p:txBody>
      </p:sp>
    </p:spTree>
    <p:extLst>
      <p:ext uri="{BB962C8B-B14F-4D97-AF65-F5344CB8AC3E}">
        <p14:creationId xmlns:p14="http://schemas.microsoft.com/office/powerpoint/2010/main" val="36527545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کودکی سینه، سامیا، تو از آن منی، شعرها، محبوب من، و نقاشی با کلمات، موضوع محوری تمام سروده های این شش کتابف عشق است. اما عشق قبانی در جسم خلاصه شده و اگر گاهی از توصیف جزئیات پیکر محبوب و سرکشی های غریزی خود فراغت یافتهف به موضوعاتی چون ستم بر زنان و تضییع حقوق آنان در جامعه عرب پرداخته است. </a:t>
            </a:r>
          </a:p>
        </p:txBody>
      </p:sp>
    </p:spTree>
    <p:extLst>
      <p:ext uri="{BB962C8B-B14F-4D97-AF65-F5344CB8AC3E}">
        <p14:creationId xmlns:p14="http://schemas.microsoft.com/office/powerpoint/2010/main" val="22228146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منتقدان ادبی عرب لقب های بسیاری برای قبانی درست کرده اند . القابی چون شاعر عشق، شاعر زن، شاعر رسوایی، شاعر طبقه مخمل پوش، شاعر تاجر، شاعر ملعون، شاعر شکست و ناامیدی، شاعر هجو سیاسی، شاعر غزل های حسی و غیره. این نام ها اغلب به دلیل نگرشی که قبانی در غزل های خود بیان کرده پدید آمده است. سیر تحول در شعرهای قبانی از غزل با موضوعی جسمانی </a:t>
            </a:r>
            <a:r>
              <a:rPr lang="fa-IR">
                <a:cs typeface="B Nazanin" panose="00000400000000000000" pitchFamily="2" charset="-78"/>
              </a:rPr>
              <a:t>به </a:t>
            </a:r>
            <a:r>
              <a:rPr lang="fa-IR" smtClean="0">
                <a:cs typeface="B Nazanin" panose="00000400000000000000" pitchFamily="2" charset="-78"/>
              </a:rPr>
              <a:t>غزل با موضعی اجتماعی پس </a:t>
            </a:r>
            <a:r>
              <a:rPr lang="fa-IR">
                <a:cs typeface="B Nazanin" panose="00000400000000000000" pitchFamily="2" charset="-78"/>
              </a:rPr>
              <a:t>از انتشار حدود هفت مجموعه، رخ نمایانده است و این امر او را به عنوان مدافع سرسخت حقوق زنان در  جامعه عرب شناساند. </a:t>
            </a:r>
          </a:p>
          <a:p>
            <a:pPr marL="0" indent="0" algn="just">
              <a:buNone/>
            </a:pPr>
            <a:endParaRPr lang="fa-IR">
              <a:cs typeface="B Nazanin" panose="00000400000000000000" pitchFamily="2" charset="-78"/>
            </a:endParaRPr>
          </a:p>
          <a:p>
            <a:endParaRPr lang="fa-IR"/>
          </a:p>
        </p:txBody>
      </p:sp>
      <p:sp>
        <p:nvSpPr>
          <p:cNvPr id="4" name="Flowchart: Alternate Process 3"/>
          <p:cNvSpPr/>
          <p:nvPr/>
        </p:nvSpPr>
        <p:spPr>
          <a:xfrm>
            <a:off x="1392702" y="4797083"/>
            <a:ext cx="3151163" cy="844062"/>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غزل با موضوعی جسمانی</a:t>
            </a:r>
            <a:endParaRPr lang="fa-IR"/>
          </a:p>
        </p:txBody>
      </p:sp>
      <p:sp>
        <p:nvSpPr>
          <p:cNvPr id="5" name="Flowchart: Alternate Process 4"/>
          <p:cNvSpPr/>
          <p:nvPr/>
        </p:nvSpPr>
        <p:spPr>
          <a:xfrm>
            <a:off x="6752492" y="4797083"/>
            <a:ext cx="3362179" cy="844062"/>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غزل با موضعی اجتماعی</a:t>
            </a:r>
            <a:endParaRPr lang="fa-IR"/>
          </a:p>
        </p:txBody>
      </p:sp>
    </p:spTree>
    <p:extLst>
      <p:ext uri="{BB962C8B-B14F-4D97-AF65-F5344CB8AC3E}">
        <p14:creationId xmlns:p14="http://schemas.microsoft.com/office/powerpoint/2010/main" val="22227646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r>
              <a:rPr lang="fa-IR">
                <a:cs typeface="B Nazanin" panose="00000400000000000000" pitchFamily="2" charset="-78"/>
              </a:rPr>
              <a:t>قبانی در سال 1966 پس از 21 سال کار در حوزه سیاست از مشاغل دیپلماتیک کناره گرفت و به منظور نزدیک شدن به کانون فعالیت های فرهنگی، شهر بیروت را برای اقامت برگزید. او در همان موقع انتشاراتی به نام خود برپا ساخت و به کار انتشار کتاب های خود و دیگران پرداخت</a:t>
            </a:r>
            <a:endParaRPr lang="fa-IR"/>
          </a:p>
        </p:txBody>
      </p:sp>
    </p:spTree>
    <p:extLst>
      <p:ext uri="{BB962C8B-B14F-4D97-AF65-F5344CB8AC3E}">
        <p14:creationId xmlns:p14="http://schemas.microsoft.com/office/powerpoint/2010/main" val="79270534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اما با فرا </a:t>
            </a:r>
            <a:r>
              <a:rPr lang="fa-IR" smtClean="0">
                <a:cs typeface="B Nazanin" panose="00000400000000000000" pitchFamily="2" charset="-78"/>
              </a:rPr>
              <a:t>رسیدن </a:t>
            </a:r>
            <a:r>
              <a:rPr lang="fa-IR" smtClean="0">
                <a:cs typeface="B Nazanin" panose="00000400000000000000" pitchFamily="2" charset="-78"/>
              </a:rPr>
              <a:t>سال 1967 و شکست حکومت های عربی از رژیم اشغالگر قدس، در نزار قبانی انقلابی رخ نمود. او در این مقطع، شعری را با عنوان حاشیه ای بر دفتر شکست سرود که هیاهویی به راه انداخت. </a:t>
            </a:r>
          </a:p>
          <a:p>
            <a:pPr algn="just"/>
            <a:r>
              <a:rPr lang="fa-IR" smtClean="0">
                <a:cs typeface="B Nazanin" panose="00000400000000000000" pitchFamily="2" charset="-78"/>
              </a:rPr>
              <a:t>او در دفتر خاطراتش می نویسد: «همه چیزهایی که در جنگ شکست بر می دارد قابل جبران است: «هواپیماها، تانک ها، رادارها و خودرو های نفربر، تنها دل شکسته است که ترمیم نمی پذیرد و به هم پیوستن ان ممکن نیست شعر من با عنوان حاشیه ای بر دفتر شکست بیانیه ای بود شامل رد و معاوضه. من شعر یاد را در حالت بیماری و هذیان که انگشتانم در اختیارم نبود، سرودم. این شعر از لحاظ شکل و قابل با هیچ یک از سروده های گذشته ام شباهتی نداشت و مثل خود من پریشان و پراکنده چون خاکستر ققنوس بود.» </a:t>
            </a:r>
          </a:p>
        </p:txBody>
      </p:sp>
    </p:spTree>
    <p:extLst>
      <p:ext uri="{BB962C8B-B14F-4D97-AF65-F5344CB8AC3E}">
        <p14:creationId xmlns:p14="http://schemas.microsoft.com/office/powerpoint/2010/main" val="18915676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متاسفانه مدتی است در ساحت </a:t>
            </a:r>
            <a:r>
              <a:rPr lang="fa-IR" smtClean="0">
                <a:cs typeface="B Nazanin" panose="00000400000000000000" pitchFamily="2" charset="-78"/>
              </a:rPr>
              <a:t>ادبیات </a:t>
            </a:r>
            <a:r>
              <a:rPr lang="fa-IR">
                <a:cs typeface="B Nazanin" panose="00000400000000000000" pitchFamily="2" charset="-78"/>
              </a:rPr>
              <a:t>هر کدام از صندلی های ردیف نخست خالی شود </a:t>
            </a:r>
            <a:r>
              <a:rPr lang="fa-IR" smtClean="0">
                <a:cs typeface="B Nazanin" panose="00000400000000000000" pitchFamily="2" charset="-78"/>
              </a:rPr>
              <a:t>کسی </a:t>
            </a:r>
            <a:r>
              <a:rPr lang="fa-IR">
                <a:cs typeface="B Nazanin" panose="00000400000000000000" pitchFamily="2" charset="-78"/>
              </a:rPr>
              <a:t>ان را پر نمی کند و این معضل در شعر و ادب جهان عرب نیز کاملا محسوس است. چرای این کار را صاحب نظران به علت و معلول های فراوانی نسبت می دهند. از شرایط فرهنگی، اجتماعی و سیاسی و اقتصادی گرفته تا شرایط تاریخی و جغرافیایی و روایی و روان شناختی، اما در اینجا قصد ورود به متن چنین مبحثی را نداریم. بلکه عجالتا به معرفی اجمالی این شاعران طلایه دار می پردازیم و سخن ژرف تر را به مقامی  و مقالی دیگر موکول می کنیم. </a:t>
            </a:r>
          </a:p>
        </p:txBody>
      </p:sp>
      <p:sp>
        <p:nvSpPr>
          <p:cNvPr id="4" name="Flowchart: Alternate Process 3"/>
          <p:cNvSpPr/>
          <p:nvPr/>
        </p:nvSpPr>
        <p:spPr>
          <a:xfrm>
            <a:off x="838200" y="4515729"/>
            <a:ext cx="4248443" cy="858129"/>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علت و معلول </a:t>
            </a:r>
            <a:r>
              <a:rPr lang="fa-IR" sz="2800">
                <a:solidFill>
                  <a:prstClr val="black"/>
                </a:solidFill>
                <a:cs typeface="B Nazanin" panose="00000400000000000000" pitchFamily="2" charset="-78"/>
              </a:rPr>
              <a:t>های </a:t>
            </a:r>
            <a:r>
              <a:rPr lang="fa-IR" sz="2800" smtClean="0">
                <a:solidFill>
                  <a:prstClr val="black"/>
                </a:solidFill>
                <a:cs typeface="B Nazanin" panose="00000400000000000000" pitchFamily="2" charset="-78"/>
              </a:rPr>
              <a:t>فراوان</a:t>
            </a:r>
            <a:endParaRPr lang="fa-IR"/>
          </a:p>
        </p:txBody>
      </p:sp>
    </p:spTree>
    <p:extLst>
      <p:ext uri="{BB962C8B-B14F-4D97-AF65-F5344CB8AC3E}">
        <p14:creationId xmlns:p14="http://schemas.microsoft.com/office/powerpoint/2010/main" val="244286976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اما مخالفان قبانی علیه او به قیامی گسترده دست زدند. آنان می گفتند شاعری که روح خود را به شیطان فروخته و غزل </a:t>
            </a:r>
            <a:r>
              <a:rPr lang="fa-IR">
                <a:cs typeface="B Nazanin" panose="00000400000000000000" pitchFamily="2" charset="-78"/>
              </a:rPr>
              <a:t>های </a:t>
            </a:r>
            <a:r>
              <a:rPr lang="fa-IR" smtClean="0">
                <a:cs typeface="B Nazanin" panose="00000400000000000000" pitchFamily="2" charset="-78"/>
              </a:rPr>
              <a:t>عاشقانه، </a:t>
            </a:r>
            <a:r>
              <a:rPr lang="fa-IR">
                <a:cs typeface="B Nazanin" panose="00000400000000000000" pitchFamily="2" charset="-78"/>
              </a:rPr>
              <a:t>می سراید حق ندارد شعر برای وطن بگوید. این گروه حتی مسئولیت شکست </a:t>
            </a:r>
            <a:r>
              <a:rPr lang="fa-IR">
                <a:cs typeface="B Nazanin" panose="00000400000000000000" pitchFamily="2" charset="-78"/>
              </a:rPr>
              <a:t>در </a:t>
            </a:r>
            <a:r>
              <a:rPr lang="fa-IR" smtClean="0">
                <a:cs typeface="B Nazanin" panose="00000400000000000000" pitchFamily="2" charset="-78"/>
              </a:rPr>
              <a:t>جنگ </a:t>
            </a:r>
            <a:r>
              <a:rPr lang="fa-IR">
                <a:cs typeface="B Nazanin" panose="00000400000000000000" pitchFamily="2" charset="-78"/>
              </a:rPr>
              <a:t>را به گردن شعرهای عاشقانه  نزار قبانی می انداختند! با این حال قبانی به راه تازه خود ادامه داد و </a:t>
            </a:r>
            <a:r>
              <a:rPr lang="fa-IR">
                <a:cs typeface="B Nazanin" panose="00000400000000000000" pitchFamily="2" charset="-78"/>
              </a:rPr>
              <a:t>از </a:t>
            </a:r>
            <a:r>
              <a:rPr lang="fa-IR" smtClean="0">
                <a:cs typeface="B Nazanin" panose="00000400000000000000" pitchFamily="2" charset="-78"/>
              </a:rPr>
              <a:t>آن </a:t>
            </a:r>
            <a:r>
              <a:rPr lang="fa-IR">
                <a:cs typeface="B Nazanin" panose="00000400000000000000" pitchFamily="2" charset="-78"/>
              </a:rPr>
              <a:t>پس میان دلدار و وطن پیوند برقرار کرد و در سروده های بعد دو محور اساسی را دستور کار خود قرار داد: محور اول عشق به یار و دیار و محور دوم هجو اعراب و به ویژه حکومت های عربی به خاطر خودکامگی و  ناتوانی هایشان. </a:t>
            </a:r>
          </a:p>
          <a:p>
            <a:pPr algn="just"/>
            <a:r>
              <a:rPr lang="fa-IR" smtClean="0">
                <a:cs typeface="B Nazanin" panose="00000400000000000000" pitchFamily="2" charset="-78"/>
              </a:rPr>
              <a:t>. </a:t>
            </a:r>
            <a:endParaRPr lang="fa-IR">
              <a:cs typeface="B Nazanin" panose="00000400000000000000" pitchFamily="2" charset="-78"/>
            </a:endParaRPr>
          </a:p>
          <a:p>
            <a:endParaRPr lang="fa-IR"/>
          </a:p>
        </p:txBody>
      </p:sp>
      <p:sp>
        <p:nvSpPr>
          <p:cNvPr id="4" name="Flowchart: Alternate Process 3"/>
          <p:cNvSpPr/>
          <p:nvPr/>
        </p:nvSpPr>
        <p:spPr>
          <a:xfrm>
            <a:off x="838200" y="4600136"/>
            <a:ext cx="2841674" cy="900332"/>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میان دلدار و وطن</a:t>
            </a:r>
            <a:endParaRPr lang="fa-IR"/>
          </a:p>
        </p:txBody>
      </p:sp>
    </p:spTree>
    <p:extLst>
      <p:ext uri="{BB962C8B-B14F-4D97-AF65-F5344CB8AC3E}">
        <p14:creationId xmlns:p14="http://schemas.microsoft.com/office/powerpoint/2010/main" val="272980870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قباتی در سال 1968 مجموعه شعر یادداشت های روزانه زنی لاابالی در سال 1970 دو کتاب </a:t>
            </a:r>
            <a:r>
              <a:rPr lang="fa-IR">
                <a:solidFill>
                  <a:srgbClr val="FF0000"/>
                </a:solidFill>
                <a:cs typeface="B Nazanin" panose="00000400000000000000" pitchFamily="2" charset="-78"/>
              </a:rPr>
              <a:t>شعرهای وحشی </a:t>
            </a:r>
            <a:r>
              <a:rPr lang="fa-IR">
                <a:cs typeface="B Nazanin" panose="00000400000000000000" pitchFamily="2" charset="-78"/>
              </a:rPr>
              <a:t>و </a:t>
            </a:r>
            <a:r>
              <a:rPr lang="fa-IR">
                <a:solidFill>
                  <a:srgbClr val="00B0F0"/>
                </a:solidFill>
                <a:cs typeface="B Nazanin" panose="00000400000000000000" pitchFamily="2" charset="-78"/>
              </a:rPr>
              <a:t>کتاب عشق </a:t>
            </a:r>
            <a:r>
              <a:rPr lang="fa-IR">
                <a:cs typeface="B Nazanin" panose="00000400000000000000" pitchFamily="2" charset="-78"/>
              </a:rPr>
              <a:t>را منشتر می سازد که ادامه منطقی دفترهای عاشقانه سابق اوست و پیداست که تا این زمان هنوز موج میهن پرستی تمام روح او را تسخیر نکرده است</a:t>
            </a:r>
            <a:endParaRPr lang="fa-IR"/>
          </a:p>
        </p:txBody>
      </p:sp>
    </p:spTree>
    <p:extLst>
      <p:ext uri="{BB962C8B-B14F-4D97-AF65-F5344CB8AC3E}">
        <p14:creationId xmlns:p14="http://schemas.microsoft.com/office/powerpoint/2010/main" val="83963011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پس از شکست ژوئن سال 1967 موج جدیدی در شعر عرب پدید آمد که سروده های آن به اشعار «</a:t>
            </a:r>
            <a:r>
              <a:rPr lang="fa-IR" smtClean="0">
                <a:solidFill>
                  <a:srgbClr val="FF0000"/>
                </a:solidFill>
                <a:cs typeface="B Nazanin" panose="00000400000000000000" pitchFamily="2" charset="-78"/>
              </a:rPr>
              <a:t>حزیرانیه</a:t>
            </a:r>
            <a:r>
              <a:rPr lang="fa-IR" smtClean="0">
                <a:cs typeface="B Nazanin" panose="00000400000000000000" pitchFamily="2" charset="-78"/>
              </a:rPr>
              <a:t>» یا «</a:t>
            </a:r>
            <a:r>
              <a:rPr lang="fa-IR" smtClean="0">
                <a:solidFill>
                  <a:srgbClr val="FF0000"/>
                </a:solidFill>
                <a:cs typeface="B Nazanin" panose="00000400000000000000" pitchFamily="2" charset="-78"/>
              </a:rPr>
              <a:t>سروده های ژوئن</a:t>
            </a:r>
            <a:r>
              <a:rPr lang="fa-IR" smtClean="0">
                <a:cs typeface="B Nazanin" panose="00000400000000000000" pitchFamily="2" charset="-78"/>
              </a:rPr>
              <a:t>» معروف گردیدند. در یان سروده ها، روحیه ناامیدی، غم و اندوه، خوار شدگی، بغض های فروخفته و سخن از سرخشم موج می زد، اما پس از فروکش کردن این احساس، روحیه مبارزه طلبی در شعر عرب اوج تازه ای گرفت. </a:t>
            </a:r>
          </a:p>
        </p:txBody>
      </p:sp>
      <p:sp>
        <p:nvSpPr>
          <p:cNvPr id="4" name="Flowchart: Alternate Process 3"/>
          <p:cNvSpPr/>
          <p:nvPr/>
        </p:nvSpPr>
        <p:spPr>
          <a:xfrm>
            <a:off x="838200" y="4178105"/>
            <a:ext cx="4248443" cy="928468"/>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روحیه مبارزه طلبی در شعر عرب</a:t>
            </a:r>
            <a:endParaRPr lang="fa-IR"/>
          </a:p>
        </p:txBody>
      </p:sp>
    </p:spTree>
    <p:extLst>
      <p:ext uri="{BB962C8B-B14F-4D97-AF65-F5344CB8AC3E}">
        <p14:creationId xmlns:p14="http://schemas.microsoft.com/office/powerpoint/2010/main" val="41842241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در این سروده ها فلسطین جایگاه ویژه ای به خود اختصاص می داد و حس تنفر از دشمن اشغال گر علاوه بر خاک فلسطین، مناطق دیگری از سوریه، لبنان، اردن و مصر را تصرف کرده بود. قبانی نیز که روی موج حماسه سرایی افتاده بود، شعرهایی پی در پی صادر می کرد و در ان به دشمن هشدار می داد. مجموعه شعر خشم خوشه های از محصولات همین دوره است. </a:t>
            </a:r>
          </a:p>
          <a:p>
            <a:endParaRPr lang="fa-IR"/>
          </a:p>
        </p:txBody>
      </p:sp>
    </p:spTree>
    <p:extLst>
      <p:ext uri="{BB962C8B-B14F-4D97-AF65-F5344CB8AC3E}">
        <p14:creationId xmlns:p14="http://schemas.microsoft.com/office/powerpoint/2010/main" val="178631558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3756074" y="1825625"/>
            <a:ext cx="7597726" cy="4351338"/>
          </a:xfrm>
        </p:spPr>
        <p:txBody>
          <a:bodyPr>
            <a:normAutofit/>
          </a:bodyPr>
          <a:lstStyle/>
          <a:p>
            <a:pPr algn="just"/>
            <a:r>
              <a:rPr lang="fa-IR">
                <a:cs typeface="B Nazanin" panose="00000400000000000000" pitchFamily="2" charset="-78"/>
              </a:rPr>
              <a:t>پس از انتشار شعر حاشیه ای بر دفتر شکست گروهی از نویسندگان مصر از دولت مصر خواستند که قبانی و آثارش را به خاطر تعرض به ساحت جمال عبدالناصر در یان شعر از ورود به خاک مصر ممنوع کنند. سازمان های امنیتی نیز چنین کردند و از ان پس از فروش کتاب های قبانی در مصر یا پخش کردن سروده هایش در رادیو جلوگیری به عمل اوردند. در برابر این رفتارها، قبانی نامه ای مفصل برای عبدالناصر نوشت و آن را به وسیله احمد بهاء الدین ، نویسنده معروف مصری، به او رساند</a:t>
            </a:r>
            <a:r>
              <a:rPr lang="fa-IR">
                <a:cs typeface="B Nazanin" panose="00000400000000000000" pitchFamily="2" charset="-78"/>
              </a:rPr>
              <a:t>. </a:t>
            </a:r>
            <a:endParaRPr lang="fa-IR"/>
          </a:p>
        </p:txBody>
      </p:sp>
      <p:pic>
        <p:nvPicPr>
          <p:cNvPr id="4" name="Picture 3"/>
          <p:cNvPicPr>
            <a:picLocks noChangeAspect="1"/>
          </p:cNvPicPr>
          <p:nvPr/>
        </p:nvPicPr>
        <p:blipFill>
          <a:blip r:embed="rId2"/>
          <a:stretch>
            <a:fillRect/>
          </a:stretch>
        </p:blipFill>
        <p:spPr>
          <a:xfrm>
            <a:off x="838200" y="1942733"/>
            <a:ext cx="2917874" cy="3163839"/>
          </a:xfrm>
          <a:prstGeom prst="rect">
            <a:avLst/>
          </a:prstGeom>
        </p:spPr>
      </p:pic>
      <p:sp>
        <p:nvSpPr>
          <p:cNvPr id="5" name="TextBox 4"/>
          <p:cNvSpPr txBox="1"/>
          <p:nvPr/>
        </p:nvSpPr>
        <p:spPr>
          <a:xfrm>
            <a:off x="1350498" y="5359791"/>
            <a:ext cx="1941342" cy="369332"/>
          </a:xfrm>
          <a:prstGeom prst="rect">
            <a:avLst/>
          </a:prstGeom>
          <a:noFill/>
        </p:spPr>
        <p:txBody>
          <a:bodyPr wrap="square" rtlCol="1">
            <a:spAutoFit/>
          </a:bodyPr>
          <a:lstStyle/>
          <a:p>
            <a:pPr algn="ctr"/>
            <a:r>
              <a:rPr lang="fa-IR" b="1" smtClean="0">
                <a:solidFill>
                  <a:srgbClr val="FF0000"/>
                </a:solidFill>
                <a:cs typeface="B Nazanin" panose="00000400000000000000" pitchFamily="2" charset="-78"/>
              </a:rPr>
              <a:t>جمال عبدالناصر</a:t>
            </a:r>
            <a:endParaRPr lang="fa-IR" b="1">
              <a:solidFill>
                <a:srgbClr val="FF0000"/>
              </a:solidFill>
              <a:cs typeface="B Nazanin" panose="00000400000000000000" pitchFamily="2" charset="-78"/>
            </a:endParaRPr>
          </a:p>
        </p:txBody>
      </p:sp>
    </p:spTree>
    <p:extLst>
      <p:ext uri="{BB962C8B-B14F-4D97-AF65-F5344CB8AC3E}">
        <p14:creationId xmlns:p14="http://schemas.microsoft.com/office/powerpoint/2010/main" val="41337634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عبد الناصر پس از  خواندن نامه نزار قبانی با خط قرمز در گوشه ان نوشت: «اجازه داده می شود که شعر نزار قبانی با  خط قرمز در گوشه آن نوشت: «اجازه داده می شود که شعر نزار در مصر توزیع گردد و فروش کتابهایش آزاد باشد. من هیچ گونه اعتراضی به شخص نزار یا اشخاصی که مانند او فکر می کنند ندارم». </a:t>
            </a:r>
          </a:p>
          <a:p>
            <a:pPr algn="just"/>
            <a:r>
              <a:rPr lang="fa-IR">
                <a:cs typeface="B Nazanin" panose="00000400000000000000" pitchFamily="2" charset="-78"/>
              </a:rPr>
              <a:t>قبانی تا سال 1973 که در تاریخ به عنوان پیروزی برای اعراب ثبت شده است، چند کتاب شعر دیگر نیز منشتر ساخت. </a:t>
            </a:r>
          </a:p>
          <a:p>
            <a:endParaRPr lang="fa-IR"/>
          </a:p>
        </p:txBody>
      </p:sp>
    </p:spTree>
    <p:extLst>
      <p:ext uri="{BB962C8B-B14F-4D97-AF65-F5344CB8AC3E}">
        <p14:creationId xmlns:p14="http://schemas.microsoft.com/office/powerpoint/2010/main" val="42892957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b="1" smtClean="0">
                <a:solidFill>
                  <a:srgbClr val="FF0000"/>
                </a:solidFill>
                <a:cs typeface="B Nazanin" panose="00000400000000000000" pitchFamily="2" charset="-78"/>
              </a:rPr>
              <a:t>محمد مهدی الجواهری</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a:xfrm>
            <a:off x="3404382" y="1825625"/>
            <a:ext cx="7949418" cy="4351338"/>
          </a:xfrm>
        </p:spPr>
        <p:txBody>
          <a:bodyPr/>
          <a:lstStyle/>
          <a:p>
            <a:pPr algn="just"/>
            <a:r>
              <a:rPr lang="fa-IR" smtClean="0">
                <a:cs typeface="B Nazanin" panose="00000400000000000000" pitchFamily="2" charset="-78"/>
              </a:rPr>
              <a:t>محمد مهدی الجواهری به سال 1900 میلادی (1318 قمری) در شهر نجف اشراف از خاندانی اهل علم و فضل که نسب آنها به فقیه بزرگ شیعه، </a:t>
            </a:r>
            <a:r>
              <a:rPr lang="fa-IR" b="1" smtClean="0">
                <a:solidFill>
                  <a:srgbClr val="FF0000"/>
                </a:solidFill>
                <a:cs typeface="B Nazanin" panose="00000400000000000000" pitchFamily="2" charset="-78"/>
              </a:rPr>
              <a:t>صاحب جواهر </a:t>
            </a:r>
            <a:r>
              <a:rPr lang="fa-IR" smtClean="0">
                <a:cs typeface="B Nazanin" panose="00000400000000000000" pitchFamily="2" charset="-78"/>
              </a:rPr>
              <a:t>می رسد، به دنیا آمد. او نخست به تحصیل علوم حوزوی روی آورد  و  در کنار آن به تحصیل ادبیات و شعر کلاسیک عرب و به خصوص شعر متنبی پرداخت. الجواهری سپس به شهر بغداد رفت و ضمن اشتغال به تدریس، قلم زدن در مطبوعات را نیز آغاز کرد. او در مقاطع مختلف، روزنامه های متعددی منتشر ساخت و به دلیل نظریات سیاسیش که با نظام های حاکم بر عراق هماهنگی نداشت به ناملایماتی دچار شد و مدت های مدیدی را نیز در تبعید به سر برد.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5"/>
            <a:ext cx="2425505" cy="3413674"/>
          </a:xfrm>
          <a:prstGeom prst="rect">
            <a:avLst/>
          </a:prstGeom>
        </p:spPr>
      </p:pic>
      <p:sp>
        <p:nvSpPr>
          <p:cNvPr id="5" name="TextBox 4"/>
          <p:cNvSpPr txBox="1"/>
          <p:nvPr/>
        </p:nvSpPr>
        <p:spPr>
          <a:xfrm>
            <a:off x="1024010" y="5528603"/>
            <a:ext cx="2053883" cy="400110"/>
          </a:xfrm>
          <a:prstGeom prst="rect">
            <a:avLst/>
          </a:prstGeom>
          <a:noFill/>
        </p:spPr>
        <p:txBody>
          <a:bodyPr wrap="square" rtlCol="1">
            <a:spAutoFit/>
          </a:bodyPr>
          <a:lstStyle/>
          <a:p>
            <a:pPr algn="ctr"/>
            <a:r>
              <a:rPr lang="fa-IR" sz="2000">
                <a:solidFill>
                  <a:srgbClr val="FF0000"/>
                </a:solidFill>
                <a:cs typeface="B Nazanin" panose="00000400000000000000" pitchFamily="2" charset="-78"/>
              </a:rPr>
              <a:t>محمد مهدی الجواهری</a:t>
            </a:r>
            <a:endParaRPr lang="fa-IR" sz="1400">
              <a:solidFill>
                <a:srgbClr val="FF0000"/>
              </a:solidFill>
            </a:endParaRPr>
          </a:p>
        </p:txBody>
      </p:sp>
    </p:spTree>
    <p:extLst>
      <p:ext uri="{BB962C8B-B14F-4D97-AF65-F5344CB8AC3E}">
        <p14:creationId xmlns:p14="http://schemas.microsoft.com/office/powerpoint/2010/main" val="10943259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الجواهری آخرین بازمانده شعر کلاسیک عرب به شمار می آید. استخوان بندی شعر الجواهری به همراه طنین واژگان فخیم زبان عرب، که اکنون آثار آن به فرهنگ لغات سپرده شده، میراث شاعران سترگ عرب، به ویژه شعر دوره عباسیان و به خصوص سروده های متنبی است. </a:t>
            </a:r>
          </a:p>
          <a:p>
            <a:pPr algn="just"/>
            <a:r>
              <a:rPr lang="fa-IR" smtClean="0">
                <a:cs typeface="B Nazanin" panose="00000400000000000000" pitchFamily="2" charset="-78"/>
              </a:rPr>
              <a:t>الجواهری آخرین بازمانده شعر کلاسیک غرب به شمار می آید. استخوان بندی شعر الجواهری به همراه طنین واژگان  فخیم زبان عرب، که اکنون آثار به فرهنگ لغات سپرده شده؛ میراث تمام شاعران سترگ عرب، به ویژه شعر دوره عباسیان و به خصوص سروده های متنبی است. </a:t>
            </a:r>
            <a:endParaRPr lang="fa-IR">
              <a:cs typeface="B Nazanin" panose="00000400000000000000" pitchFamily="2" charset="-78"/>
            </a:endParaRPr>
          </a:p>
        </p:txBody>
      </p:sp>
      <p:sp>
        <p:nvSpPr>
          <p:cNvPr id="4" name="Flowchart: Alternate Process 3"/>
          <p:cNvSpPr/>
          <p:nvPr/>
        </p:nvSpPr>
        <p:spPr>
          <a:xfrm>
            <a:off x="1105469" y="4885899"/>
            <a:ext cx="3536869" cy="818865"/>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شعر دوره عباسیان</a:t>
            </a:r>
            <a:endParaRPr lang="fa-IR"/>
          </a:p>
        </p:txBody>
      </p:sp>
    </p:spTree>
    <p:extLst>
      <p:ext uri="{BB962C8B-B14F-4D97-AF65-F5344CB8AC3E}">
        <p14:creationId xmlns:p14="http://schemas.microsoft.com/office/powerpoint/2010/main" val="15400592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الجواهری در سال های 1935 تا 1953 سه مجلد از آثار شعری خود را منتشر ساخت که هر کدام از  این مجلد ها چندین بار به چاپ رسید و شهرت فراوانی برای شاعر ارمغان آورد: او در  سال 1969 نیز تمام آثارش را در چهار مجلد در بیروت منشتر ساخت. </a:t>
            </a:r>
            <a:r>
              <a:rPr lang="fa-IR" b="1" smtClean="0">
                <a:solidFill>
                  <a:srgbClr val="FF0000"/>
                </a:solidFill>
                <a:cs typeface="B Nazanin" panose="00000400000000000000" pitchFamily="2" charset="-78"/>
              </a:rPr>
              <a:t>الجواهری به دلیل اندیشه های چپگرایانه و سرودن شعر های سیاسی و اجتماعی و انتقاد از سیاست های حاکم بر عراق، مورد آزار فراوان قرار گرفت که باعث گردید سال های متمادی در خارج از این کشور زندگی کند</a:t>
            </a:r>
            <a:r>
              <a:rPr lang="fa-IR" smtClean="0">
                <a:cs typeface="B Nazanin" panose="00000400000000000000" pitchFamily="2" charset="-78"/>
              </a:rPr>
              <a:t>. او در این میان مدت هفت سال را در شهر پراگ چکسلواکی در سال 1969 پس از سر کار آمدن حزب بعث در عراق، نظام حاکم در حرکتی سیاسی و دیپلماتیک الجواهری را با احترام به کشورش بازگرداند. اما دیری نگذاشت که ماهیت این اقدام نیز معلوم گردید و الجواهری بار دیگر به تبعید رفت. </a:t>
            </a:r>
          </a:p>
          <a:p>
            <a:pPr algn="just"/>
            <a:endParaRPr lang="fa-IR">
              <a:cs typeface="B Nazanin" panose="00000400000000000000" pitchFamily="2" charset="-78"/>
            </a:endParaRPr>
          </a:p>
        </p:txBody>
      </p:sp>
    </p:spTree>
    <p:extLst>
      <p:ext uri="{BB962C8B-B14F-4D97-AF65-F5344CB8AC3E}">
        <p14:creationId xmlns:p14="http://schemas.microsoft.com/office/powerpoint/2010/main" val="25151017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محمد مهدی الجواهری به دلیل </a:t>
            </a:r>
            <a:r>
              <a:rPr lang="fa-IR" smtClean="0">
                <a:solidFill>
                  <a:srgbClr val="FF0000"/>
                </a:solidFill>
                <a:cs typeface="B Nazanin" panose="00000400000000000000" pitchFamily="2" charset="-78"/>
              </a:rPr>
              <a:t>علاقه مندی به فرهنگ و ادبیات ایران</a:t>
            </a:r>
            <a:r>
              <a:rPr lang="fa-IR" smtClean="0">
                <a:cs typeface="B Nazanin" panose="00000400000000000000" pitchFamily="2" charset="-78"/>
              </a:rPr>
              <a:t>، چند بار به کشور ما سفر کرده که نخستین بار حدود هفتاد پیش بود، و از آخرین مرتبه نیز شش سالی می گذرد. </a:t>
            </a:r>
          </a:p>
          <a:p>
            <a:pPr algn="just"/>
            <a:r>
              <a:rPr lang="fa-IR" smtClean="0">
                <a:cs typeface="B Nazanin" panose="00000400000000000000" pitchFamily="2" charset="-78"/>
              </a:rPr>
              <a:t>الجواهری در کتاب خاطرات خود در صفحات 122 به بعد درباره سفر خود به ایران سخن گفته است. او می نویسد: </a:t>
            </a:r>
          </a:p>
        </p:txBody>
      </p:sp>
    </p:spTree>
    <p:extLst>
      <p:ext uri="{BB962C8B-B14F-4D97-AF65-F5344CB8AC3E}">
        <p14:creationId xmlns:p14="http://schemas.microsoft.com/office/powerpoint/2010/main" val="23870070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 از شهر نجف که دور تا دور آن را دیواری نیمه ویران احاطه کرده بود و قبرستان دار السلام از یک طرف آن را در بر می گرفت بیرون امدم . البته نمی خواهم به کرانه های کوچک و زیبای رودخانه ظلم کرده باشم و تصاویر زیبا و غمناک امتداد فرات را به سمت جنوب به یاد نیاوردم. من از این فضای زیبا و غمگین بیرون زدم و ناگهان خود را در سرزمین ایران یافتم. رو در روی چشمه های روان، دامنه های سرسبز و کوه های سر به فلک کشیده و هم آواز باچوپانان و کوچ نشینان و صاحبان مقامات مشهور و نغمه های زیادی نی و نوای سحر آمیز تار که از هزاران سال پیش روح آدمیان را به اسارات خویش درآورده است. </a:t>
            </a:r>
          </a:p>
          <a:p>
            <a:pPr algn="just"/>
            <a:endParaRPr lang="fa-IR">
              <a:cs typeface="B Nazanin" panose="00000400000000000000" pitchFamily="2" charset="-78"/>
            </a:endParaRPr>
          </a:p>
        </p:txBody>
      </p:sp>
    </p:spTree>
    <p:extLst>
      <p:ext uri="{BB962C8B-B14F-4D97-AF65-F5344CB8AC3E}">
        <p14:creationId xmlns:p14="http://schemas.microsoft.com/office/powerpoint/2010/main" val="37128422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لا ارید النای انی</a:t>
            </a:r>
          </a:p>
          <a:p>
            <a:pPr algn="just"/>
            <a:r>
              <a:rPr lang="fa-IR" smtClean="0">
                <a:cs typeface="B Nazanin" panose="00000400000000000000" pitchFamily="2" charset="-78"/>
              </a:rPr>
              <a:t>حامل فی الصدر نایا</a:t>
            </a:r>
          </a:p>
          <a:p>
            <a:pPr algn="just"/>
            <a:r>
              <a:rPr lang="fa-IR" smtClean="0">
                <a:cs typeface="B Nazanin" panose="00000400000000000000" pitchFamily="2" charset="-78"/>
              </a:rPr>
              <a:t>عارفاً انا فآناً</a:t>
            </a:r>
          </a:p>
          <a:p>
            <a:pPr algn="just"/>
            <a:r>
              <a:rPr lang="fa-IR" smtClean="0">
                <a:cs typeface="B Nazanin" panose="00000400000000000000" pitchFamily="2" charset="-78"/>
              </a:rPr>
              <a:t>بالامانی و الشکایا</a:t>
            </a:r>
          </a:p>
          <a:p>
            <a:pPr algn="just"/>
            <a:r>
              <a:rPr lang="fa-IR" smtClean="0">
                <a:cs typeface="B Nazanin" panose="00000400000000000000" pitchFamily="2" charset="-78"/>
              </a:rPr>
              <a:t>(من نی نمی خواهم </a:t>
            </a:r>
          </a:p>
          <a:p>
            <a:pPr algn="just"/>
            <a:r>
              <a:rPr lang="fa-IR" smtClean="0">
                <a:cs typeface="B Nazanin" panose="00000400000000000000" pitchFamily="2" charset="-78"/>
              </a:rPr>
              <a:t>که نوای نی را در سینه دارم</a:t>
            </a:r>
          </a:p>
          <a:p>
            <a:pPr algn="just"/>
            <a:r>
              <a:rPr lang="fa-IR" smtClean="0">
                <a:cs typeface="B Nazanin" panose="00000400000000000000" pitchFamily="2" charset="-78"/>
              </a:rPr>
              <a:t>دم به دم می نوازم</a:t>
            </a:r>
          </a:p>
          <a:p>
            <a:pPr algn="just"/>
            <a:r>
              <a:rPr lang="fa-IR" smtClean="0">
                <a:cs typeface="B Nazanin" panose="00000400000000000000" pitchFamily="2" charset="-78"/>
              </a:rPr>
              <a:t>آرزو و شکوه ها را)</a:t>
            </a:r>
          </a:p>
          <a:p>
            <a:pPr algn="just"/>
            <a:endParaRPr lang="fa-IR">
              <a:cs typeface="B Nazanin" panose="00000400000000000000" pitchFamily="2" charset="-78"/>
            </a:endParaRPr>
          </a:p>
        </p:txBody>
      </p:sp>
    </p:spTree>
    <p:extLst>
      <p:ext uri="{BB962C8B-B14F-4D97-AF65-F5344CB8AC3E}">
        <p14:creationId xmlns:p14="http://schemas.microsoft.com/office/powerpoint/2010/main" val="22191227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194</TotalTime>
  <Words>3186</Words>
  <Application>Microsoft Office PowerPoint</Application>
  <PresentationFormat>Widescreen</PresentationFormat>
  <Paragraphs>81</Paragraphs>
  <Slides>35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35</vt:i4>
      </vt:variant>
    </vt:vector>
  </HeadingPairs>
  <TitlesOfParts>
    <vt:vector size="41" baseType="lpstr">
      <vt:lpstr>Arial</vt:lpstr>
      <vt:lpstr>B Nazanin</vt:lpstr>
      <vt:lpstr>Calibri</vt:lpstr>
      <vt:lpstr>Calibri Light</vt:lpstr>
      <vt:lpstr>Times New Roman</vt:lpstr>
      <vt:lpstr>Office Theme</vt:lpstr>
      <vt:lpstr>عنوان مقاله: شاعران عرب در سفر خاک و افلاک(محمد مهدی الجواهری، نزار قبانی، بلند الحیدری)</vt:lpstr>
      <vt:lpstr>PowerPoint Presentation</vt:lpstr>
      <vt:lpstr>PowerPoint Presentation</vt:lpstr>
      <vt:lpstr>محمد مهدی الجواهری</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نزار قبانی</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عنوان مقاله: شاعران عرب در سفر</dc:title>
  <dc:creator>MaZz!i</dc:creator>
  <cp:lastModifiedBy>MaZz!i</cp:lastModifiedBy>
  <cp:revision>35</cp:revision>
  <cp:lastPrinted>2025-07-03T13:42:49Z</cp:lastPrinted>
  <dcterms:created xsi:type="dcterms:W3CDTF">2025-07-01T18:51:24Z</dcterms:created>
  <dcterms:modified xsi:type="dcterms:W3CDTF">2025-07-03T13:43:09Z</dcterms:modified>
</cp:coreProperties>
</file>