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314" r:id="rId8"/>
    <p:sldId id="262" r:id="rId9"/>
    <p:sldId id="263" r:id="rId10"/>
    <p:sldId id="264" r:id="rId11"/>
    <p:sldId id="315" r:id="rId12"/>
    <p:sldId id="265" r:id="rId13"/>
    <p:sldId id="266" r:id="rId14"/>
    <p:sldId id="267" r:id="rId15"/>
    <p:sldId id="268" r:id="rId16"/>
    <p:sldId id="316"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317"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321" r:id="rId45"/>
    <p:sldId id="295" r:id="rId46"/>
    <p:sldId id="296" r:id="rId47"/>
    <p:sldId id="322" r:id="rId48"/>
    <p:sldId id="297" r:id="rId49"/>
    <p:sldId id="298" r:id="rId50"/>
    <p:sldId id="299" r:id="rId51"/>
    <p:sldId id="300" r:id="rId52"/>
    <p:sldId id="301" r:id="rId53"/>
    <p:sldId id="302" r:id="rId54"/>
    <p:sldId id="303" r:id="rId55"/>
    <p:sldId id="304" r:id="rId56"/>
    <p:sldId id="308" r:id="rId57"/>
    <p:sldId id="310" r:id="rId58"/>
    <p:sldId id="319" r:id="rId59"/>
    <p:sldId id="320" r:id="rId60"/>
    <p:sldId id="309" r:id="rId61"/>
    <p:sldId id="311" r:id="rId62"/>
    <p:sldId id="312" r:id="rId63"/>
    <p:sldId id="323" r:id="rId64"/>
    <p:sldId id="313" r:id="rId65"/>
    <p:sldId id="305" r:id="rId66"/>
    <p:sldId id="306" r:id="rId67"/>
    <p:sldId id="307" r:id="rId68"/>
  </p:sldIdLst>
  <p:sldSz cx="12192000" cy="6858000"/>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911" autoAdjust="0"/>
    <p:restoredTop sz="94434" autoAdjust="0"/>
  </p:normalViewPr>
  <p:slideViewPr>
    <p:cSldViewPr snapToGrid="0">
      <p:cViewPr varScale="1">
        <p:scale>
          <a:sx n="68" d="100"/>
          <a:sy n="68" d="100"/>
        </p:scale>
        <p:origin x="66" y="114"/>
      </p:cViewPr>
      <p:guideLst/>
    </p:cSldViewPr>
  </p:slideViewPr>
  <p:outlineViewPr>
    <p:cViewPr>
      <p:scale>
        <a:sx n="33" d="100"/>
        <a:sy n="33" d="100"/>
      </p:scale>
      <p:origin x="0" y="-69582"/>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369D5E72-3740-4C39-A7F4-1231DA11831C}" type="datetimeFigureOut">
              <a:rPr lang="fa-IR" smtClean="0"/>
              <a:t>26/03/1447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E7B135A-8A72-4C8D-BD43-35886FD565BA}" type="slidenum">
              <a:rPr lang="fa-IR" smtClean="0"/>
              <a:t>‹#›</a:t>
            </a:fld>
            <a:endParaRPr lang="fa-IR"/>
          </a:p>
        </p:txBody>
      </p:sp>
    </p:spTree>
    <p:extLst>
      <p:ext uri="{BB962C8B-B14F-4D97-AF65-F5344CB8AC3E}">
        <p14:creationId xmlns:p14="http://schemas.microsoft.com/office/powerpoint/2010/main" val="7233235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369D5E72-3740-4C39-A7F4-1231DA11831C}" type="datetimeFigureOut">
              <a:rPr lang="fa-IR" smtClean="0"/>
              <a:t>26/03/1447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E7B135A-8A72-4C8D-BD43-35886FD565BA}" type="slidenum">
              <a:rPr lang="fa-IR" smtClean="0"/>
              <a:t>‹#›</a:t>
            </a:fld>
            <a:endParaRPr lang="fa-IR"/>
          </a:p>
        </p:txBody>
      </p:sp>
    </p:spTree>
    <p:extLst>
      <p:ext uri="{BB962C8B-B14F-4D97-AF65-F5344CB8AC3E}">
        <p14:creationId xmlns:p14="http://schemas.microsoft.com/office/powerpoint/2010/main" val="263558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369D5E72-3740-4C39-A7F4-1231DA11831C}" type="datetimeFigureOut">
              <a:rPr lang="fa-IR" smtClean="0"/>
              <a:t>26/03/1447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E7B135A-8A72-4C8D-BD43-35886FD565BA}" type="slidenum">
              <a:rPr lang="fa-IR" smtClean="0"/>
              <a:t>‹#›</a:t>
            </a:fld>
            <a:endParaRPr lang="fa-IR"/>
          </a:p>
        </p:txBody>
      </p:sp>
    </p:spTree>
    <p:extLst>
      <p:ext uri="{BB962C8B-B14F-4D97-AF65-F5344CB8AC3E}">
        <p14:creationId xmlns:p14="http://schemas.microsoft.com/office/powerpoint/2010/main" val="18572368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369D5E72-3740-4C39-A7F4-1231DA11831C}" type="datetimeFigureOut">
              <a:rPr lang="fa-IR" smtClean="0"/>
              <a:t>26/03/1447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E7B135A-8A72-4C8D-BD43-35886FD565BA}" type="slidenum">
              <a:rPr lang="fa-IR" smtClean="0"/>
              <a:t>‹#›</a:t>
            </a:fld>
            <a:endParaRPr lang="fa-IR"/>
          </a:p>
        </p:txBody>
      </p:sp>
    </p:spTree>
    <p:extLst>
      <p:ext uri="{BB962C8B-B14F-4D97-AF65-F5344CB8AC3E}">
        <p14:creationId xmlns:p14="http://schemas.microsoft.com/office/powerpoint/2010/main" val="3685097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9D5E72-3740-4C39-A7F4-1231DA11831C}" type="datetimeFigureOut">
              <a:rPr lang="fa-IR" smtClean="0"/>
              <a:t>26/03/1447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5E7B135A-8A72-4C8D-BD43-35886FD565BA}" type="slidenum">
              <a:rPr lang="fa-IR" smtClean="0"/>
              <a:t>‹#›</a:t>
            </a:fld>
            <a:endParaRPr lang="fa-IR"/>
          </a:p>
        </p:txBody>
      </p:sp>
    </p:spTree>
    <p:extLst>
      <p:ext uri="{BB962C8B-B14F-4D97-AF65-F5344CB8AC3E}">
        <p14:creationId xmlns:p14="http://schemas.microsoft.com/office/powerpoint/2010/main" val="3227883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369D5E72-3740-4C39-A7F4-1231DA11831C}" type="datetimeFigureOut">
              <a:rPr lang="fa-IR" smtClean="0"/>
              <a:t>26/03/1447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E7B135A-8A72-4C8D-BD43-35886FD565BA}" type="slidenum">
              <a:rPr lang="fa-IR" smtClean="0"/>
              <a:t>‹#›</a:t>
            </a:fld>
            <a:endParaRPr lang="fa-IR"/>
          </a:p>
        </p:txBody>
      </p:sp>
    </p:spTree>
    <p:extLst>
      <p:ext uri="{BB962C8B-B14F-4D97-AF65-F5344CB8AC3E}">
        <p14:creationId xmlns:p14="http://schemas.microsoft.com/office/powerpoint/2010/main" val="1897309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369D5E72-3740-4C39-A7F4-1231DA11831C}" type="datetimeFigureOut">
              <a:rPr lang="fa-IR" smtClean="0"/>
              <a:t>26/03/1447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5E7B135A-8A72-4C8D-BD43-35886FD565BA}" type="slidenum">
              <a:rPr lang="fa-IR" smtClean="0"/>
              <a:t>‹#›</a:t>
            </a:fld>
            <a:endParaRPr lang="fa-IR"/>
          </a:p>
        </p:txBody>
      </p:sp>
    </p:spTree>
    <p:extLst>
      <p:ext uri="{BB962C8B-B14F-4D97-AF65-F5344CB8AC3E}">
        <p14:creationId xmlns:p14="http://schemas.microsoft.com/office/powerpoint/2010/main" val="3383563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369D5E72-3740-4C39-A7F4-1231DA11831C}" type="datetimeFigureOut">
              <a:rPr lang="fa-IR" smtClean="0"/>
              <a:t>26/03/1447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5E7B135A-8A72-4C8D-BD43-35886FD565BA}" type="slidenum">
              <a:rPr lang="fa-IR" smtClean="0"/>
              <a:t>‹#›</a:t>
            </a:fld>
            <a:endParaRPr lang="fa-IR"/>
          </a:p>
        </p:txBody>
      </p:sp>
    </p:spTree>
    <p:extLst>
      <p:ext uri="{BB962C8B-B14F-4D97-AF65-F5344CB8AC3E}">
        <p14:creationId xmlns:p14="http://schemas.microsoft.com/office/powerpoint/2010/main" val="1609232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9D5E72-3740-4C39-A7F4-1231DA11831C}" type="datetimeFigureOut">
              <a:rPr lang="fa-IR" smtClean="0"/>
              <a:t>26/03/1447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5E7B135A-8A72-4C8D-BD43-35886FD565BA}" type="slidenum">
              <a:rPr lang="fa-IR" smtClean="0"/>
              <a:t>‹#›</a:t>
            </a:fld>
            <a:endParaRPr lang="fa-IR"/>
          </a:p>
        </p:txBody>
      </p:sp>
    </p:spTree>
    <p:extLst>
      <p:ext uri="{BB962C8B-B14F-4D97-AF65-F5344CB8AC3E}">
        <p14:creationId xmlns:p14="http://schemas.microsoft.com/office/powerpoint/2010/main" val="1707383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9D5E72-3740-4C39-A7F4-1231DA11831C}" type="datetimeFigureOut">
              <a:rPr lang="fa-IR" smtClean="0"/>
              <a:t>26/03/1447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E7B135A-8A72-4C8D-BD43-35886FD565BA}" type="slidenum">
              <a:rPr lang="fa-IR" smtClean="0"/>
              <a:t>‹#›</a:t>
            </a:fld>
            <a:endParaRPr lang="fa-IR"/>
          </a:p>
        </p:txBody>
      </p:sp>
    </p:spTree>
    <p:extLst>
      <p:ext uri="{BB962C8B-B14F-4D97-AF65-F5344CB8AC3E}">
        <p14:creationId xmlns:p14="http://schemas.microsoft.com/office/powerpoint/2010/main" val="3980117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9D5E72-3740-4C39-A7F4-1231DA11831C}" type="datetimeFigureOut">
              <a:rPr lang="fa-IR" smtClean="0"/>
              <a:t>26/03/1447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5E7B135A-8A72-4C8D-BD43-35886FD565BA}" type="slidenum">
              <a:rPr lang="fa-IR" smtClean="0"/>
              <a:t>‹#›</a:t>
            </a:fld>
            <a:endParaRPr lang="fa-IR"/>
          </a:p>
        </p:txBody>
      </p:sp>
    </p:spTree>
    <p:extLst>
      <p:ext uri="{BB962C8B-B14F-4D97-AF65-F5344CB8AC3E}">
        <p14:creationId xmlns:p14="http://schemas.microsoft.com/office/powerpoint/2010/main" val="19706788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69D5E72-3740-4C39-A7F4-1231DA11831C}" type="datetimeFigureOut">
              <a:rPr lang="fa-IR" smtClean="0"/>
              <a:t>26/03/1447</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5E7B135A-8A72-4C8D-BD43-35886FD565BA}" type="slidenum">
              <a:rPr lang="fa-IR" smtClean="0"/>
              <a:t>‹#›</a:t>
            </a:fld>
            <a:endParaRPr lang="fa-IR"/>
          </a:p>
        </p:txBody>
      </p:sp>
    </p:spTree>
    <p:extLst>
      <p:ext uri="{BB962C8B-B14F-4D97-AF65-F5344CB8AC3E}">
        <p14:creationId xmlns:p14="http://schemas.microsoft.com/office/powerpoint/2010/main" val="32141907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fa-IR" sz="4000" smtClean="0">
                <a:solidFill>
                  <a:srgbClr val="FF0000"/>
                </a:solidFill>
                <a:cs typeface="B Nazanin" panose="00000400000000000000" pitchFamily="2" charset="-78"/>
              </a:rPr>
              <a:t>عنوان مقاله: </a:t>
            </a:r>
            <a:r>
              <a:rPr lang="fa-IR" sz="4000" smtClean="0">
                <a:cs typeface="B Nazanin" panose="00000400000000000000" pitchFamily="2" charset="-78"/>
              </a:rPr>
              <a:t>رهیافتی تاریخی به «زیبایی شناسی چشم» در غزلیات شاعران عرب(از آغاز تا پایان قرن هشتم)</a:t>
            </a:r>
            <a:endParaRPr lang="fa-IR" sz="4000">
              <a:cs typeface="B Nazanin" panose="00000400000000000000" pitchFamily="2" charset="-78"/>
            </a:endParaRPr>
          </a:p>
        </p:txBody>
      </p:sp>
      <p:sp>
        <p:nvSpPr>
          <p:cNvPr id="3" name="Subtitle 2"/>
          <p:cNvSpPr>
            <a:spLocks noGrp="1"/>
          </p:cNvSpPr>
          <p:nvPr>
            <p:ph type="subTitle" idx="1"/>
          </p:nvPr>
        </p:nvSpPr>
        <p:spPr/>
        <p:txBody>
          <a:bodyPr>
            <a:normAutofit fontScale="77500" lnSpcReduction="20000"/>
          </a:bodyPr>
          <a:lstStyle/>
          <a:p>
            <a:r>
              <a:rPr lang="fa-IR" smtClean="0">
                <a:solidFill>
                  <a:srgbClr val="FF0000"/>
                </a:solidFill>
                <a:cs typeface="B Nazanin" panose="00000400000000000000" pitchFamily="2" charset="-78"/>
              </a:rPr>
              <a:t>نویسندگان: </a:t>
            </a:r>
            <a:r>
              <a:rPr lang="fa-IR" smtClean="0">
                <a:cs typeface="B Nazanin" panose="00000400000000000000" pitchFamily="2" charset="-78"/>
              </a:rPr>
              <a:t>عبدالغنی ایروانی زاده، محمد رحیمی خوراسگانی</a:t>
            </a:r>
          </a:p>
          <a:p>
            <a:r>
              <a:rPr lang="fa-IR" smtClean="0">
                <a:solidFill>
                  <a:srgbClr val="FF0000"/>
                </a:solidFill>
                <a:cs typeface="B Nazanin" panose="00000400000000000000" pitchFamily="2" charset="-78"/>
              </a:rPr>
              <a:t>منبع: </a:t>
            </a:r>
            <a:r>
              <a:rPr lang="fa-IR" smtClean="0">
                <a:cs typeface="B Nazanin" panose="00000400000000000000" pitchFamily="2" charset="-78"/>
              </a:rPr>
              <a:t>فصلنامه نقد و ادبیات تطبیقی(پژوهش های زبان و ادبیات عربی)</a:t>
            </a:r>
          </a:p>
          <a:p>
            <a:r>
              <a:rPr lang="fa-IR" smtClean="0">
                <a:cs typeface="B Nazanin" panose="00000400000000000000" pitchFamily="2" charset="-78"/>
              </a:rPr>
              <a:t>دانشکده ادبیات و علوم انسانی- دانشگاه رازی کرمانشاه</a:t>
            </a:r>
          </a:p>
          <a:p>
            <a:r>
              <a:rPr lang="fa-IR" smtClean="0">
                <a:cs typeface="B Nazanin" panose="00000400000000000000" pitchFamily="2" charset="-78"/>
              </a:rPr>
              <a:t>سال دوم، شماره 5، بهار 1391 هجری شمسی 1432 هجری قمری 2012 میلادی</a:t>
            </a:r>
          </a:p>
          <a:p>
            <a:r>
              <a:rPr lang="fa-IR" smtClean="0">
                <a:cs typeface="B Nazanin" panose="00000400000000000000" pitchFamily="2" charset="-78"/>
              </a:rPr>
              <a:t>صص 1-22</a:t>
            </a:r>
            <a:endParaRPr lang="fa-IR">
              <a:cs typeface="B Nazanin" panose="00000400000000000000" pitchFamily="2" charset="-78"/>
            </a:endParaRPr>
          </a:p>
        </p:txBody>
      </p:sp>
    </p:spTree>
    <p:extLst>
      <p:ext uri="{BB962C8B-B14F-4D97-AF65-F5344CB8AC3E}">
        <p14:creationId xmlns:p14="http://schemas.microsoft.com/office/powerpoint/2010/main" val="529171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ترجمه: «{یار من} گاهی گونه صاف و صیقلیش را می نمایاند و گاهی آن را پنهان می کند و با چشمی از نوع چشمان گاوهای وحشی و حتی ناحیه «</a:t>
            </a:r>
            <a:r>
              <a:rPr lang="fa-IR" smtClean="0">
                <a:solidFill>
                  <a:srgbClr val="FF0000"/>
                </a:solidFill>
                <a:cs typeface="B Nazanin" panose="00000400000000000000" pitchFamily="2" charset="-78"/>
              </a:rPr>
              <a:t>وره</a:t>
            </a:r>
            <a:r>
              <a:rPr lang="fa-IR" smtClean="0">
                <a:cs typeface="B Nazanin" panose="00000400000000000000" pitchFamily="2" charset="-78"/>
              </a:rPr>
              <a:t>» که در اندیشه کودکش است. از من دوری می گزیند، در این بیت شاعر هم صورت و گونه زیبا را به تصویر کشیده است و هم چشمان و سر و سرین زیبا را به نظر او گونه زیبا آن است که کشیده و صاف باشد کما این که چشم زیبا هم باید بسیار درشت و سیاه، جلوه می کند(الزوزنی، 1963، 20)</a:t>
            </a:r>
            <a:endParaRPr lang="fa-IR">
              <a:cs typeface="B Nazanin" panose="00000400000000000000" pitchFamily="2" charset="-78"/>
            </a:endParaRPr>
          </a:p>
        </p:txBody>
      </p:sp>
    </p:spTree>
    <p:extLst>
      <p:ext uri="{BB962C8B-B14F-4D97-AF65-F5344CB8AC3E}">
        <p14:creationId xmlns:p14="http://schemas.microsoft.com/office/powerpoint/2010/main" val="262698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البته این چنین تشبیهی در مورد چشم در شعر عرب بسیار زیاد و رایج است و شاعر عرب با چشم معشوقه را به چشمان گاو وحشی و یا به چشمان آهو تشبیه می کند. این تشبیهات به خوبی بیانگر </a:t>
            </a:r>
            <a:r>
              <a:rPr lang="fa-IR" smtClean="0">
                <a:cs typeface="B Nazanin" panose="00000400000000000000" pitchFamily="2" charset="-78"/>
              </a:rPr>
              <a:t>آن </a:t>
            </a:r>
            <a:r>
              <a:rPr lang="fa-IR">
                <a:cs typeface="B Nazanin" panose="00000400000000000000" pitchFamily="2" charset="-78"/>
              </a:rPr>
              <a:t>است که درشتی و سیاهی چشم، عامل زیبایی شناخته می شده است. همو در قصیده ای دیگر چنین می گوید: </a:t>
            </a:r>
          </a:p>
          <a:p>
            <a:endParaRPr lang="fa-IR"/>
          </a:p>
        </p:txBody>
      </p:sp>
      <p:sp>
        <p:nvSpPr>
          <p:cNvPr id="4" name="Flowchart: Alternate Process 3"/>
          <p:cNvSpPr/>
          <p:nvPr/>
        </p:nvSpPr>
        <p:spPr>
          <a:xfrm>
            <a:off x="838200" y="4001294"/>
            <a:ext cx="3330054" cy="1214651"/>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a:solidFill>
                  <a:schemeClr val="tx1"/>
                </a:solidFill>
                <a:cs typeface="B Nazanin" panose="00000400000000000000" pitchFamily="2" charset="-78"/>
              </a:rPr>
              <a:t>چشمان گاو وحشی و یا به چشمان آهو</a:t>
            </a:r>
            <a:endParaRPr lang="fa-IR">
              <a:solidFill>
                <a:schemeClr val="tx1"/>
              </a:solidFill>
            </a:endParaRPr>
          </a:p>
        </p:txBody>
      </p:sp>
    </p:spTree>
    <p:extLst>
      <p:ext uri="{BB962C8B-B14F-4D97-AF65-F5344CB8AC3E}">
        <p14:creationId xmlns:p14="http://schemas.microsoft.com/office/powerpoint/2010/main" val="34675691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نَظَرت الیکَ بِعینِ جازِئَهٍ </a:t>
            </a:r>
          </a:p>
          <a:p>
            <a:pPr marL="0" indent="0" algn="just">
              <a:buNone/>
            </a:pPr>
            <a:r>
              <a:rPr lang="fa-IR" smtClean="0">
                <a:cs typeface="B Nazanin" panose="00000400000000000000" pitchFamily="2" charset="-78"/>
              </a:rPr>
              <a:t>حَوراءَ حانیهً علی طِفلِ</a:t>
            </a:r>
          </a:p>
          <a:p>
            <a:pPr marL="0" indent="0">
              <a:buNone/>
            </a:pPr>
            <a:r>
              <a:rPr lang="fa-IR" smtClean="0">
                <a:cs typeface="B Nazanin" panose="00000400000000000000" pitchFamily="2" charset="-78"/>
              </a:rPr>
              <a:t>		(امروالقیس، 2004، 230)</a:t>
            </a:r>
          </a:p>
          <a:p>
            <a:pPr marL="0" indent="0" algn="just">
              <a:buNone/>
            </a:pPr>
            <a:r>
              <a:rPr lang="fa-IR" smtClean="0">
                <a:cs typeface="B Nazanin" panose="00000400000000000000" pitchFamily="2" charset="-78"/>
              </a:rPr>
              <a:t>ترجمه: «او با چشمی همانند چشمان سیاه و درشت آهوی تازه بچه دار به تو نگاه می کند»</a:t>
            </a:r>
          </a:p>
          <a:p>
            <a:pPr marL="0" indent="0" algn="just">
              <a:buNone/>
            </a:pPr>
            <a:endParaRPr lang="fa-IR">
              <a:cs typeface="B Nazanin" panose="00000400000000000000" pitchFamily="2" charset="-78"/>
            </a:endParaRPr>
          </a:p>
        </p:txBody>
      </p:sp>
    </p:spTree>
    <p:extLst>
      <p:ext uri="{BB962C8B-B14F-4D97-AF65-F5344CB8AC3E}">
        <p14:creationId xmlns:p14="http://schemas.microsoft.com/office/powerpoint/2010/main" val="2965610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تشبیه چشم زیبای معشوق به چشمان آهو، آن هم چشمانی که سرشار از حس محبت و نگرانی است، همیشه از رایج ترین تشبهیات بوده است، البته اینکه آیا شاعران جاهلی عرب پایه گذار آنند یا نه امری است که اثبات ناپذیر. ولی به هر روی این تشبیه همیشه زیبا بوده است، تشبیهی که با وجه شبه «</a:t>
            </a:r>
            <a:r>
              <a:rPr lang="fa-IR" smtClean="0">
                <a:solidFill>
                  <a:srgbClr val="FF0000"/>
                </a:solidFill>
                <a:cs typeface="B Nazanin" panose="00000400000000000000" pitchFamily="2" charset="-78"/>
              </a:rPr>
              <a:t>درشتی و سیاهی</a:t>
            </a:r>
            <a:r>
              <a:rPr lang="fa-IR" smtClean="0">
                <a:cs typeface="B Nazanin" panose="00000400000000000000" pitchFamily="2" charset="-78"/>
              </a:rPr>
              <a:t>» به خوبی، چشم زیبا را در نظر شاعران آن دوران بیان می دارد، صفت «</a:t>
            </a:r>
            <a:r>
              <a:rPr lang="fa-IR" smtClean="0">
                <a:solidFill>
                  <a:srgbClr val="FF0000"/>
                </a:solidFill>
                <a:cs typeface="B Nazanin" panose="00000400000000000000" pitchFamily="2" charset="-78"/>
              </a:rPr>
              <a:t>حوراء</a:t>
            </a:r>
            <a:r>
              <a:rPr lang="fa-IR" smtClean="0">
                <a:cs typeface="B Nazanin" panose="00000400000000000000" pitchFamily="2" charset="-78"/>
              </a:rPr>
              <a:t>» هم یکی دیگر از جنبه های زیبایی چشم است که باز به درشت نمایی و سیاه تر بودن چشم کمک می کند، این واژه در لسان العرب این گونه معنا شده است: </a:t>
            </a:r>
            <a:endParaRPr lang="fa-IR">
              <a:cs typeface="B Nazanin" panose="00000400000000000000" pitchFamily="2" charset="-78"/>
            </a:endParaRPr>
          </a:p>
        </p:txBody>
      </p:sp>
      <p:sp>
        <p:nvSpPr>
          <p:cNvPr id="4" name="Flowchart: Alternate Process 3"/>
          <p:cNvSpPr/>
          <p:nvPr/>
        </p:nvSpPr>
        <p:spPr>
          <a:xfrm>
            <a:off x="1021080" y="4768948"/>
            <a:ext cx="3080824" cy="872197"/>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رایج ترین تشبهیات</a:t>
            </a:r>
            <a:endParaRPr lang="fa-IR"/>
          </a:p>
        </p:txBody>
      </p:sp>
      <p:sp>
        <p:nvSpPr>
          <p:cNvPr id="5" name="Flowchart: Alternate Process 4"/>
          <p:cNvSpPr/>
          <p:nvPr/>
        </p:nvSpPr>
        <p:spPr>
          <a:xfrm>
            <a:off x="7132319" y="4445391"/>
            <a:ext cx="3235569" cy="1266092"/>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حس محبت و نگرانی</a:t>
            </a:r>
            <a:endParaRPr lang="fa-IR"/>
          </a:p>
        </p:txBody>
      </p:sp>
    </p:spTree>
    <p:extLst>
      <p:ext uri="{BB962C8B-B14F-4D97-AF65-F5344CB8AC3E}">
        <p14:creationId xmlns:p14="http://schemas.microsoft.com/office/powerpoint/2010/main" val="32811422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«والحَوَرُ ان یَشتَدُّ بیاضُ العین و سَوادُ سَوادِها و تَستَدیرُ حدقتها و ترقّ جفونها و یُبیضُّ ما حوالیها و قیل: الحَورُ شِدَّهُ سَواد المُقلهِ فی شدّه بیاض الجسد، و لاتکون الاَدماءُ حَوراءَ؛ قال الازهری: لا تسمی حوراء حتی تکون مع حَوَرِ عینها بیضاءَ لَونِ الجَسَدِ، {...} و قیل الحَوَرُ ان تسودّ العین کلها مثل اعین الظباء و البقر و لیس فی بنی آدم حَوَرٌ و انِّما قیل للنساء حُورُ العِینِ لاَنّهن شبهن بالظّباء و البقر و قال کراع الحَوَرُ اَن یکون البیاض محدقاً بالسّواد و کلّه و اِنّما یکون هذا فی البقر والظباء ثم یستعار للناس؛ و هذه اِنّما حکاه اَبو عبید فی البَرَج غیر اَنّه لم یقل انِّما یکون فی الظباء و البقر. و قال الاَصمعی: لا ادری ما الحَوَرُ فی العین و قد حَوِرَ حوَراً واحورَّ  و هو اَحورُ و امراه حَوراءُ : بینه الحَوَرِ. و عَینٌ حَوراءٌريال والجمع حَورً و یقال: احوَرَّت عینه احوِرَاراً» (ابن منظور، بی تا، ج 4: 219) </a:t>
            </a:r>
            <a:endParaRPr lang="fa-IR">
              <a:cs typeface="B Nazanin" panose="00000400000000000000" pitchFamily="2" charset="-78"/>
            </a:endParaRPr>
          </a:p>
        </p:txBody>
      </p:sp>
    </p:spTree>
    <p:extLst>
      <p:ext uri="{BB962C8B-B14F-4D97-AF65-F5344CB8AC3E}">
        <p14:creationId xmlns:p14="http://schemas.microsoft.com/office/powerpoint/2010/main" val="37353876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با توجه معانی که برای «حورا» ذکر شده است و اظهار بی اطلاعی اصمعی از معنای درست آن، به نظر می رسد، اظهار نظر درباره این واژه کمی سخت باشد، اما آنچه که ذوق ادبی و وجه تشبیه بیانی قبول دارد، آن است که زعم آنانی که پنداشته </a:t>
            </a:r>
            <a:r>
              <a:rPr lang="fa-IR" smtClean="0">
                <a:cs typeface="B Nazanin" panose="00000400000000000000" pitchFamily="2" charset="-78"/>
              </a:rPr>
              <a:t>اند «حوراء</a:t>
            </a:r>
            <a:r>
              <a:rPr lang="fa-IR" smtClean="0">
                <a:cs typeface="B Nazanin" panose="00000400000000000000" pitchFamily="2" charset="-78"/>
              </a:rPr>
              <a:t>» برای چشم بیشتر به شدت سفیدی و شدت سیاهی آن دلالت دارد، اشتباه باشد. </a:t>
            </a:r>
            <a:endParaRPr lang="fa-IR">
              <a:cs typeface="B Nazanin" panose="00000400000000000000" pitchFamily="2" charset="-78"/>
            </a:endParaRPr>
          </a:p>
        </p:txBody>
      </p:sp>
      <p:sp>
        <p:nvSpPr>
          <p:cNvPr id="4" name="Flowchart: Alternate Process 3"/>
          <p:cNvSpPr/>
          <p:nvPr/>
        </p:nvSpPr>
        <p:spPr>
          <a:xfrm>
            <a:off x="838200" y="4001294"/>
            <a:ext cx="4346917" cy="1364566"/>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شدت سفیدی و شدت سیاهی آن</a:t>
            </a:r>
            <a:endParaRPr lang="fa-IR"/>
          </a:p>
        </p:txBody>
      </p:sp>
    </p:spTree>
    <p:extLst>
      <p:ext uri="{BB962C8B-B14F-4D97-AF65-F5344CB8AC3E}">
        <p14:creationId xmlns:p14="http://schemas.microsoft.com/office/powerpoint/2010/main" val="3940244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4712676" y="1825625"/>
            <a:ext cx="6641123" cy="4351338"/>
          </a:xfrm>
        </p:spPr>
        <p:txBody>
          <a:bodyPr/>
          <a:lstStyle/>
          <a:p>
            <a:pPr algn="just"/>
            <a:r>
              <a:rPr lang="fa-IR">
                <a:cs typeface="B Nazanin" panose="00000400000000000000" pitchFamily="2" charset="-78"/>
              </a:rPr>
              <a:t>چرا که اولا این حالت زیاد، زیبا به نظر نمی رسد و ثانیا هنگامی که شاعر، «چشم» معشوقه را به «چشم» آهوان و گاوهای وحشی تشبیه می کند(همان طور که در مت لسان العرب رفت) وجه شبه باید شدت و شمول سیاهی باشد (به طوری که همه حدقه چشم، سیاه در نظر آید) چون  چشم این حیوانات اصلا سفیدی ندارد یا سفیدی اش بسیار کم و ناچیز است! (البته در غیر این حالت تشبیه، احتمال اینکه شدت سفیدی و سیاهی مد نظر باشد، وجود دارد) اما صفت  «حانیه: مهربان» و «جازئه: آهویی که تازه بچه دار شده است» (همان، ج1: 46)</a:t>
            </a:r>
          </a:p>
        </p:txBody>
      </p:sp>
      <p:pic>
        <p:nvPicPr>
          <p:cNvPr id="4" name="Picture 3"/>
          <p:cNvPicPr>
            <a:picLocks noChangeAspect="1"/>
          </p:cNvPicPr>
          <p:nvPr/>
        </p:nvPicPr>
        <p:blipFill>
          <a:blip r:embed="rId2"/>
          <a:stretch>
            <a:fillRect/>
          </a:stretch>
        </p:blipFill>
        <p:spPr>
          <a:xfrm>
            <a:off x="1032380" y="2008505"/>
            <a:ext cx="3680296" cy="3337218"/>
          </a:xfrm>
          <a:prstGeom prst="rect">
            <a:avLst/>
          </a:prstGeom>
        </p:spPr>
      </p:pic>
    </p:spTree>
    <p:extLst>
      <p:ext uri="{BB962C8B-B14F-4D97-AF65-F5344CB8AC3E}">
        <p14:creationId xmlns:p14="http://schemas.microsoft.com/office/powerpoint/2010/main" val="3878304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هم ناظر بر مهربانی و لطف و خماریی است که در چشم معشوقه پنهان شده است، شاعر می گوید که در چشم معشوقه او مهربانی دیده می شود، مانند چشم آهویی که به فرزند خود نگاه میکند، اگر کسی آهو را در این حالت دیده باشد، به حق گفته شاعر را تایید کرده است. </a:t>
            </a:r>
            <a:endParaRPr lang="fa-IR">
              <a:cs typeface="B Nazanin" panose="00000400000000000000" pitchFamily="2" charset="-78"/>
            </a:endParaRPr>
          </a:p>
        </p:txBody>
      </p:sp>
      <p:sp>
        <p:nvSpPr>
          <p:cNvPr id="4" name="Flowchart: Alternate Process 3"/>
          <p:cNvSpPr/>
          <p:nvPr/>
        </p:nvSpPr>
        <p:spPr>
          <a:xfrm>
            <a:off x="838200" y="3784211"/>
            <a:ext cx="3601329" cy="1181686"/>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مهربانی و لطف و خماریی</a:t>
            </a:r>
            <a:endParaRPr lang="fa-IR"/>
          </a:p>
        </p:txBody>
      </p:sp>
    </p:spTree>
    <p:extLst>
      <p:ext uri="{BB962C8B-B14F-4D97-AF65-F5344CB8AC3E}">
        <p14:creationId xmlns:p14="http://schemas.microsoft.com/office/powerpoint/2010/main" val="4517597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951828" y="1825625"/>
            <a:ext cx="6401972" cy="4351338"/>
          </a:xfrm>
        </p:spPr>
        <p:txBody>
          <a:bodyPr/>
          <a:lstStyle/>
          <a:p>
            <a:pPr algn="just"/>
            <a:r>
              <a:rPr lang="fa-IR" smtClean="0">
                <a:cs typeface="B Nazanin" panose="00000400000000000000" pitchFamily="2" charset="-78"/>
              </a:rPr>
              <a:t>نه تنها در شعر امروالقیس بلکه در شعر بسیاری از شاعران قبل از اسلام، به راحتی می توان به مضامین زیبایی شناسانه ای چنین نسبت به چشم، دست یافت. مضامینی که در بالا ذکر شد تقریبا محل اتفاق نظر تمامی این شاعران و مخصوصا اصحاب معلقات بوده است، مثلا در ادبیاتی که از </a:t>
            </a:r>
            <a:r>
              <a:rPr lang="fa-IR" smtClean="0">
                <a:solidFill>
                  <a:srgbClr val="FF0000"/>
                </a:solidFill>
                <a:cs typeface="B Nazanin" panose="00000400000000000000" pitchFamily="2" charset="-78"/>
              </a:rPr>
              <a:t>عنتره</a:t>
            </a:r>
            <a:r>
              <a:rPr lang="fa-IR" smtClean="0">
                <a:cs typeface="B Nazanin" panose="00000400000000000000" pitchFamily="2" charset="-78"/>
              </a:rPr>
              <a:t> آمده است (رجوع کنیدبه عنتره بن شداد، بی تا، 184)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24099"/>
            <a:ext cx="4039339" cy="2071126"/>
          </a:xfrm>
          <a:prstGeom prst="rect">
            <a:avLst/>
          </a:prstGeom>
        </p:spPr>
      </p:pic>
      <p:sp>
        <p:nvSpPr>
          <p:cNvPr id="5" name="Flowchart: Alternate Process 4"/>
          <p:cNvSpPr/>
          <p:nvPr/>
        </p:nvSpPr>
        <p:spPr>
          <a:xfrm>
            <a:off x="1549573" y="4881489"/>
            <a:ext cx="2616591" cy="872197"/>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اصحاب معلقات</a:t>
            </a:r>
            <a:endParaRPr lang="fa-IR"/>
          </a:p>
        </p:txBody>
      </p:sp>
    </p:spTree>
    <p:extLst>
      <p:ext uri="{BB962C8B-B14F-4D97-AF65-F5344CB8AC3E}">
        <p14:creationId xmlns:p14="http://schemas.microsoft.com/office/powerpoint/2010/main" val="26624066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همان طور که می بینیم</a:t>
            </a:r>
            <a:r>
              <a:rPr lang="fa-IR" b="1" smtClean="0">
                <a:solidFill>
                  <a:srgbClr val="FF0000"/>
                </a:solidFill>
                <a:cs typeface="B Nazanin" panose="00000400000000000000" pitchFamily="2" charset="-78"/>
              </a:rPr>
              <a:t> عنتره </a:t>
            </a:r>
            <a:r>
              <a:rPr lang="fa-IR" smtClean="0">
                <a:cs typeface="B Nazanin" panose="00000400000000000000" pitchFamily="2" charset="-78"/>
              </a:rPr>
              <a:t>در آن بیت که در این جا تنها به مفهوم آن بسنده می شود چرا که چندان با اخلاق اسلامی تناسب و سازگاری ندارد- هم معشوقه خود را به آهویی تشبیه می کند که آرام است و با شاعر آشنایی و الفتی دارد کما این که چشمانش خمار است و غماز. از این دست تشبیهات باز هم در دیوان عنتره هست: </a:t>
            </a:r>
          </a:p>
          <a:p>
            <a:pPr marL="0" indent="0" algn="just">
              <a:buNone/>
            </a:pPr>
            <a:r>
              <a:rPr lang="fa-IR" smtClean="0">
                <a:cs typeface="B Nazanin" panose="00000400000000000000" pitchFamily="2" charset="-78"/>
              </a:rPr>
              <a:t>و کانهما نَظرَت بِعینَی شادِنٍ </a:t>
            </a:r>
          </a:p>
          <a:p>
            <a:pPr marL="0" indent="0" algn="just">
              <a:buNone/>
            </a:pPr>
            <a:r>
              <a:rPr lang="fa-IR" smtClean="0">
                <a:cs typeface="B Nazanin" panose="00000400000000000000" pitchFamily="2" charset="-78"/>
              </a:rPr>
              <a:t>رَشَا مِنَ الغِزلانِ لیسَ بِتَوامٍ </a:t>
            </a:r>
            <a:endParaRPr lang="fa-IR">
              <a:cs typeface="B Nazanin" panose="00000400000000000000" pitchFamily="2" charset="-78"/>
            </a:endParaRPr>
          </a:p>
        </p:txBody>
      </p:sp>
      <p:sp>
        <p:nvSpPr>
          <p:cNvPr id="4" name="Flowchart: Alternate Process 3"/>
          <p:cNvSpPr/>
          <p:nvPr/>
        </p:nvSpPr>
        <p:spPr>
          <a:xfrm>
            <a:off x="838200" y="4248443"/>
            <a:ext cx="2658794" cy="1041009"/>
          </a:xfrm>
          <a:prstGeom prst="flowChartAlternateProcess">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خمار است و غماز</a:t>
            </a:r>
            <a:endParaRPr lang="fa-IR"/>
          </a:p>
        </p:txBody>
      </p:sp>
    </p:spTree>
    <p:extLst>
      <p:ext uri="{BB962C8B-B14F-4D97-AF65-F5344CB8AC3E}">
        <p14:creationId xmlns:p14="http://schemas.microsoft.com/office/powerpoint/2010/main" val="495696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چکیده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وصف چشم، یکی از مهم ترین موضوعات غزل بوده و ارتباط ژرفی با مساله زیبایی شناسی دارد. پژوهش حاضر در صدد است با پرداختن به روند تغییرات این عنصر زیبایی شناختی در نزد شاعران غزل پرداز عربی از زمان جاهلی تا عصر عثمانی (مملوکی) به نوعی به توصیف و تبیین تاریخی از زیبایی شناسی چشم در نزد شاعران عربی دست یازد. </a:t>
            </a:r>
            <a:endParaRPr lang="fa-IR">
              <a:cs typeface="B Nazanin" panose="00000400000000000000" pitchFamily="2" charset="-78"/>
            </a:endParaRPr>
          </a:p>
        </p:txBody>
      </p:sp>
    </p:spTree>
    <p:extLst>
      <p:ext uri="{BB962C8B-B14F-4D97-AF65-F5344CB8AC3E}">
        <p14:creationId xmlns:p14="http://schemas.microsoft.com/office/powerpoint/2010/main" val="18718494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941695" y="1690688"/>
            <a:ext cx="10263117" cy="4351338"/>
          </a:xfrm>
        </p:spPr>
        <p:txBody>
          <a:bodyPr/>
          <a:lstStyle/>
          <a:p>
            <a:pPr marL="0" indent="0" algn="just">
              <a:buNone/>
            </a:pPr>
            <a:r>
              <a:rPr lang="fa-IR" smtClean="0">
                <a:cs typeface="B Nazanin" panose="00000400000000000000" pitchFamily="2" charset="-78"/>
              </a:rPr>
              <a:t>ترجمه: گویا با چشمان غزالی که تازه از مادرش استقلال یافته است یا آنکه با چشمان بچه آهویی که تازه متولد شده و اندک قدرتی به کف اورده است و همزاد و قلی دیگر ندارد،  لذا از شیر مادر به خوبی تغذیه کرده و بالیده است) به تو نگاه می کند. در شرح دیوان برای توضیح واژه «شدن» چنین آمده است : «الغزال الّذی شدّ ای قوی علی المشی مع امّه (همان: همان صفحه) در این دو بیت </a:t>
            </a:r>
            <a:r>
              <a:rPr lang="fa-IR" smtClean="0">
                <a:solidFill>
                  <a:srgbClr val="FF0000"/>
                </a:solidFill>
                <a:cs typeface="B Nazanin" panose="00000400000000000000" pitchFamily="2" charset="-78"/>
              </a:rPr>
              <a:t>«عنتره» </a:t>
            </a:r>
            <a:r>
              <a:rPr lang="fa-IR" smtClean="0">
                <a:cs typeface="B Nazanin" panose="00000400000000000000" pitchFamily="2" charset="-78"/>
              </a:rPr>
              <a:t>بسان</a:t>
            </a:r>
            <a:r>
              <a:rPr lang="fa-IR" smtClean="0">
                <a:solidFill>
                  <a:srgbClr val="FF0000"/>
                </a:solidFill>
                <a:cs typeface="B Nazanin" panose="00000400000000000000" pitchFamily="2" charset="-78"/>
              </a:rPr>
              <a:t> امروالقیس </a:t>
            </a:r>
            <a:r>
              <a:rPr lang="fa-IR" smtClean="0">
                <a:cs typeface="B Nazanin" panose="00000400000000000000" pitchFamily="2" charset="-78"/>
              </a:rPr>
              <a:t>از چشمان معشوفه اش که (الزاما و برای درست بودن وجه شبه) مانند چشم آهو درشت و سیاه است، سخن می راند. البته او در بیت اول خماری را هم بر مظاهر زیبایی افزوده است.</a:t>
            </a:r>
            <a:endParaRPr lang="fa-IR">
              <a:cs typeface="B Nazanin" panose="00000400000000000000" pitchFamily="2" charset="-78"/>
            </a:endParaRPr>
          </a:p>
        </p:txBody>
      </p:sp>
    </p:spTree>
    <p:extLst>
      <p:ext uri="{BB962C8B-B14F-4D97-AF65-F5344CB8AC3E}">
        <p14:creationId xmlns:p14="http://schemas.microsoft.com/office/powerpoint/2010/main" val="4533687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آنچه رفت، می توان نتیجه گرفت که عرب قبل از اسلام چشمی را زیبا می دانسته است که درشت، سیاه و مشکی و خمار باشد، این زیبایی شناسی عربی را خداوند متعال هم بنا به رعایت مقتضای حال، در قرآن حکیم، مد نظر داشته است و برای تشویق مردمان عرب آن زمان برای روی آوردن به اسلام و عمل صالح، حوریان بهشتی را بدین صفات متتصف کرده اند</a:t>
            </a:r>
            <a:endParaRPr lang="fa-IR">
              <a:cs typeface="B Nazanin" panose="00000400000000000000" pitchFamily="2" charset="-78"/>
            </a:endParaRPr>
          </a:p>
        </p:txBody>
      </p:sp>
      <p:sp>
        <p:nvSpPr>
          <p:cNvPr id="4" name="Flowchart: Alternate Process 3"/>
          <p:cNvSpPr/>
          <p:nvPr/>
        </p:nvSpPr>
        <p:spPr>
          <a:xfrm>
            <a:off x="717452" y="4001294"/>
            <a:ext cx="3671668" cy="1167619"/>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زیبایی شناسی عربی</a:t>
            </a:r>
            <a:endParaRPr lang="fa-IR"/>
          </a:p>
        </p:txBody>
      </p:sp>
    </p:spTree>
    <p:extLst>
      <p:ext uri="{BB962C8B-B14F-4D97-AF65-F5344CB8AC3E}">
        <p14:creationId xmlns:p14="http://schemas.microsoft.com/office/powerpoint/2010/main" val="17738369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 عِندَهُم قَاصِراتُ الطَّرفِ عِینٌ» (صافات، 48) و نزد آنها همسرانی زیبا چشم (غماز و سیاه چشم) است. </a:t>
            </a:r>
          </a:p>
          <a:p>
            <a:pPr algn="just"/>
            <a:r>
              <a:rPr lang="fa-IR" smtClean="0">
                <a:cs typeface="B Nazanin" panose="00000400000000000000" pitchFamily="2" charset="-78"/>
              </a:rPr>
              <a:t>عین: جمع عیناء  و به معنای درشت چشم است. قاصرات الطرف: خمار چشم</a:t>
            </a:r>
          </a:p>
          <a:p>
            <a:pPr algn="just"/>
            <a:r>
              <a:rPr lang="fa-IR" smtClean="0">
                <a:cs typeface="B Nazanin" panose="00000400000000000000" pitchFamily="2" charset="-78"/>
              </a:rPr>
              <a:t>کَذَاِلکَ وَزَوَّجنَاهُم بِحُورٍ عِینٍ (دخان، 54) این چنینند بهشتیان. و آنها را با «خور العین» به ازدواج در می آوریم!!</a:t>
            </a:r>
          </a:p>
          <a:p>
            <a:pPr algn="just"/>
            <a:endParaRPr lang="fa-IR">
              <a:cs typeface="B Nazanin" panose="00000400000000000000" pitchFamily="2" charset="-78"/>
            </a:endParaRPr>
          </a:p>
        </p:txBody>
      </p:sp>
    </p:spTree>
    <p:extLst>
      <p:ext uri="{BB962C8B-B14F-4D97-AF65-F5344CB8AC3E}">
        <p14:creationId xmlns:p14="http://schemas.microsoft.com/office/powerpoint/2010/main" val="28682377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 حُورٌ عِینً اَمثَالُ اللُّولُوِ المَکنٌونِ (واقعه/ 22-33) و همسرانی از حور العین دارند همچون مرواردی در صدف پنهان! (در اینجا حور، ناظر بر چشم نیست، بلکه ناظر به سفیدی چشم آنان است، اما «عین» که جمع «عیناه و اعین» است صفت چشمان این حوریان است!)</a:t>
            </a:r>
          </a:p>
          <a:p>
            <a:pPr algn="just"/>
            <a:r>
              <a:rPr lang="fa-IR" smtClean="0">
                <a:cs typeface="B Nazanin" panose="00000400000000000000" pitchFamily="2" charset="-78"/>
              </a:rPr>
              <a:t>و العین، عظم سواد العین وسعتها. عین یعین عینا وعینه حسنه ، الاخیره  عن الّحیانی، و هو اعین و انّه لببن العینه ، علن الحیانی، و انه لا عین اذا کان ضخم العین واسعهد والانثی عیناه و الجمع مها العین (ابن منظور، بی تا، ج 13، 116)</a:t>
            </a:r>
            <a:endParaRPr lang="fa-IR">
              <a:cs typeface="B Nazanin" panose="00000400000000000000" pitchFamily="2" charset="-78"/>
            </a:endParaRPr>
          </a:p>
        </p:txBody>
      </p:sp>
    </p:spTree>
    <p:extLst>
      <p:ext uri="{BB962C8B-B14F-4D97-AF65-F5344CB8AC3E}">
        <p14:creationId xmlns:p14="http://schemas.microsoft.com/office/powerpoint/2010/main" val="10754053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3-3 چشم زیبا در ادبیات عصر اسلامی و اموی</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a:xfrm>
            <a:off x="4192172" y="1825625"/>
            <a:ext cx="7161628" cy="4351338"/>
          </a:xfrm>
        </p:spPr>
        <p:txBody>
          <a:bodyPr/>
          <a:lstStyle/>
          <a:p>
            <a:pPr algn="just"/>
            <a:r>
              <a:rPr lang="fa-IR" smtClean="0">
                <a:cs typeface="B Nazanin" panose="00000400000000000000" pitchFamily="2" charset="-78"/>
              </a:rPr>
              <a:t>درباره عصر صدر اسلام، باید گفت که هر چند اسلام، شعر  و غزل را تحریم نکرد ولی در این دوره کوتاه ، غزل زیاد و مورد بحثی سروده نشد (و اگر مقدمه ای غزلی هم یافت می  شود، مانند آنچه کعب بن زهیر در مدح رسول اعظم (ص) سرود، بر همان شیوه شعر جاهلی است) چرا که همه اولا شیفته  قرآن بودند و ثانیا طبیعت ایمانی و اسلامی توام با حیای آنها این اجازه را بدیشان نمی داد (محمد، بی تا، 20) اوج رواج دوباره غزال را باید  در زمان بنی امیه داشت، همان طور که قبلا گفته شد، برای نمایاندن چگونگی وصف چشم و زیبایی شناسی آن در این عصر، به شعر دو تن از مشهور ترین غزل سرایان؛ یعنی «عمر بن ابی ربیعه» و «جمیل بن معمر» اشاره می کنیم: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94438"/>
            <a:ext cx="3157025" cy="2690104"/>
          </a:xfrm>
          <a:prstGeom prst="rect">
            <a:avLst/>
          </a:prstGeom>
        </p:spPr>
      </p:pic>
      <p:sp>
        <p:nvSpPr>
          <p:cNvPr id="5" name="TextBox 4"/>
          <p:cNvSpPr txBox="1"/>
          <p:nvPr/>
        </p:nvSpPr>
        <p:spPr>
          <a:xfrm>
            <a:off x="1284263" y="4881490"/>
            <a:ext cx="2264898" cy="523220"/>
          </a:xfrm>
          <a:prstGeom prst="rect">
            <a:avLst/>
          </a:prstGeom>
          <a:noFill/>
        </p:spPr>
        <p:txBody>
          <a:bodyPr wrap="square" rtlCol="1">
            <a:spAutoFit/>
          </a:bodyPr>
          <a:lstStyle/>
          <a:p>
            <a:r>
              <a:rPr lang="fa-IR" sz="2800">
                <a:solidFill>
                  <a:prstClr val="black"/>
                </a:solidFill>
                <a:cs typeface="B Nazanin" panose="00000400000000000000" pitchFamily="2" charset="-78"/>
              </a:rPr>
              <a:t>جمیل بن معمر</a:t>
            </a:r>
            <a:endParaRPr lang="fa-IR"/>
          </a:p>
        </p:txBody>
      </p:sp>
    </p:spTree>
    <p:extLst>
      <p:ext uri="{BB962C8B-B14F-4D97-AF65-F5344CB8AC3E}">
        <p14:creationId xmlns:p14="http://schemas.microsoft.com/office/powerpoint/2010/main" val="35349678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896750" y="1825625"/>
            <a:ext cx="7457049" cy="4351338"/>
          </a:xfrm>
        </p:spPr>
        <p:txBody>
          <a:bodyPr/>
          <a:lstStyle/>
          <a:p>
            <a:pPr algn="just"/>
            <a:r>
              <a:rPr lang="fa-IR" b="1" smtClean="0">
                <a:solidFill>
                  <a:srgbClr val="FF0000"/>
                </a:solidFill>
                <a:cs typeface="B Nazanin" panose="00000400000000000000" pitchFamily="2" charset="-78"/>
              </a:rPr>
              <a:t>عمر ابن ابی ربیعه </a:t>
            </a:r>
            <a:r>
              <a:rPr lang="fa-IR" smtClean="0">
                <a:cs typeface="B Nazanin" panose="00000400000000000000" pitchFamily="2" charset="-78"/>
              </a:rPr>
              <a:t>(94-23 هجری قمری) بی شک یکی از مشهورترین و برترین شاعران در عرصه «غزل صریح مکشوف» است. (ضیف، الف، بی تا، 350) مراد از این غزل، همان طور که از نامش بر می آید، آن است که شاعر در آن از گفتن هیچ حرفی اباء ندارد و با صراحت کامل، به وصف معشوقه خود می پردازد (ابو رحاب، 1947، 177) در این جا با ذکر نمونه هایی از شعر او، به تحلیل زیبایی شناختی از معشوقه در نزد او خواهیم رسید: </a:t>
            </a:r>
          </a:p>
          <a:p>
            <a:pPr algn="just"/>
            <a:r>
              <a:rPr lang="fa-IR" smtClean="0">
                <a:cs typeface="B Nazanin" panose="00000400000000000000" pitchFamily="2" charset="-78"/>
              </a:rPr>
              <a:t>وَکَاَنَّ ضَوءَ الشَمسِ تَحتَ قِناعِها 		او مُرنَهً اَدنی بِها القَطرُ</a:t>
            </a:r>
          </a:p>
          <a:p>
            <a:pPr algn="just"/>
            <a:r>
              <a:rPr lang="fa-IR" smtClean="0">
                <a:cs typeface="B Nazanin" panose="00000400000000000000" pitchFamily="2" charset="-78"/>
              </a:rPr>
              <a:t>نَظَرَت اِلَیکَ بِعَینِ مُغزِلَهٍ 		حَوراءَ خالَطَ طَرفَها فَترُ</a:t>
            </a:r>
          </a:p>
          <a:p>
            <a:pPr algn="l"/>
            <a:r>
              <a:rPr lang="fa-IR" smtClean="0">
                <a:cs typeface="B Nazanin" panose="00000400000000000000" pitchFamily="2" charset="-78"/>
              </a:rPr>
              <a:t>(عمر بن ابی ربیعه، بی تا: 94)</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941583" y="1825624"/>
            <a:ext cx="2955167" cy="3242339"/>
          </a:xfrm>
          <a:prstGeom prst="rect">
            <a:avLst/>
          </a:prstGeom>
        </p:spPr>
      </p:pic>
      <p:sp>
        <p:nvSpPr>
          <p:cNvPr id="5" name="TextBox 4"/>
          <p:cNvSpPr txBox="1"/>
          <p:nvPr/>
        </p:nvSpPr>
        <p:spPr>
          <a:xfrm>
            <a:off x="1378634" y="5289452"/>
            <a:ext cx="1828800" cy="369332"/>
          </a:xfrm>
          <a:prstGeom prst="rect">
            <a:avLst/>
          </a:prstGeom>
          <a:noFill/>
        </p:spPr>
        <p:txBody>
          <a:bodyPr wrap="square" rtlCol="1">
            <a:spAutoFit/>
          </a:bodyPr>
          <a:lstStyle/>
          <a:p>
            <a:pPr algn="ctr"/>
            <a:r>
              <a:rPr lang="fa-IR" smtClean="0">
                <a:solidFill>
                  <a:srgbClr val="FF0000"/>
                </a:solidFill>
                <a:cs typeface="B Nazanin" panose="00000400000000000000" pitchFamily="2" charset="-78"/>
              </a:rPr>
              <a:t>شوقی ضیف</a:t>
            </a:r>
            <a:endParaRPr lang="fa-IR">
              <a:solidFill>
                <a:srgbClr val="FF0000"/>
              </a:solidFill>
              <a:cs typeface="B Nazanin" panose="00000400000000000000" pitchFamily="2" charset="-78"/>
            </a:endParaRPr>
          </a:p>
        </p:txBody>
      </p:sp>
    </p:spTree>
    <p:extLst>
      <p:ext uri="{BB962C8B-B14F-4D97-AF65-F5344CB8AC3E}">
        <p14:creationId xmlns:p14="http://schemas.microsoft.com/office/powerpoint/2010/main" val="200430951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ترمه: «گویا نور خورشید در زیر نقاب دارد یا آنکه امری است که باران به همراه دارد، او با چشمی، غماز، درشت، سیاه و خمار آلود به تو می نگرد» همان گونه که پیداست . عمر در بیت دوم، صفت «حوراء» را برای چشم معشوقه خود اورده است، همچنین در جایی دیگر می گوید: </a:t>
            </a:r>
          </a:p>
          <a:p>
            <a:pPr algn="just"/>
            <a:r>
              <a:rPr lang="fa-IR" smtClean="0">
                <a:cs typeface="B Nazanin" panose="00000400000000000000" pitchFamily="2" charset="-78"/>
              </a:rPr>
              <a:t>تَذَکَّرتُ اِذ بانَ الخَلیطُ زَمانَهُ</a:t>
            </a:r>
          </a:p>
          <a:p>
            <a:pPr algn="just"/>
            <a:r>
              <a:rPr lang="fa-IR" smtClean="0">
                <a:cs typeface="B Nazanin" panose="00000400000000000000" pitchFamily="2" charset="-78"/>
              </a:rPr>
              <a:t>وَقَد یُسقِمُ المِرءُ الصَحیحَ التَذَکُّرُ</a:t>
            </a:r>
          </a:p>
          <a:p>
            <a:pPr algn="just"/>
            <a:r>
              <a:rPr lang="fa-IR" smtClean="0">
                <a:cs typeface="B Nazanin" panose="00000400000000000000" pitchFamily="2" charset="-78"/>
              </a:rPr>
              <a:t>وَ کانَّ اِدّکاری شادِناً قَد هَوَیتُهُ</a:t>
            </a:r>
          </a:p>
          <a:p>
            <a:pPr algn="just"/>
            <a:r>
              <a:rPr lang="fa-IR" smtClean="0">
                <a:cs typeface="B Nazanin" panose="00000400000000000000" pitchFamily="2" charset="-78"/>
              </a:rPr>
              <a:t>لَهُ مُقلَهٌ حَوراءُ فَالعَینُ تَسحرُ</a:t>
            </a:r>
          </a:p>
          <a:p>
            <a:pPr algn="ctr"/>
            <a:r>
              <a:rPr lang="fa-IR" smtClean="0">
                <a:cs typeface="B Nazanin" panose="00000400000000000000" pitchFamily="2" charset="-78"/>
              </a:rPr>
              <a:t>(همان: 98)</a:t>
            </a:r>
          </a:p>
          <a:p>
            <a:pPr algn="just"/>
            <a:endParaRPr lang="fa-IR">
              <a:cs typeface="B Nazanin" panose="00000400000000000000" pitchFamily="2" charset="-78"/>
            </a:endParaRPr>
          </a:p>
        </p:txBody>
      </p:sp>
    </p:spTree>
    <p:extLst>
      <p:ext uri="{BB962C8B-B14F-4D97-AF65-F5344CB8AC3E}">
        <p14:creationId xmlns:p14="http://schemas.microsoft.com/office/powerpoint/2010/main" val="8995508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ترجمه : یادم آمد آنکه یار از من جدا شد و این گونه یادها آدم سالم را بیمار می کند، من یادم آمد آن {یار چون} غزالم را که دوستش داشتم و او را چشمگاهی سیاه و درشت و چشمی جادو پیشه بود» از اینجا پیداست که زیبایی شناسی عصر اسلامی چندان فرقی با دوران قبل از اسلام ندارد. وصف چشم به حورائی و آهویی همان است که قبلا هم بوده است. </a:t>
            </a:r>
            <a:endParaRPr lang="fa-IR">
              <a:cs typeface="B Nazanin" panose="00000400000000000000" pitchFamily="2" charset="-78"/>
            </a:endParaRPr>
          </a:p>
        </p:txBody>
      </p:sp>
    </p:spTree>
    <p:extLst>
      <p:ext uri="{BB962C8B-B14F-4D97-AF65-F5344CB8AC3E}">
        <p14:creationId xmlns:p14="http://schemas.microsoft.com/office/powerpoint/2010/main" val="17952259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شایان ذکر است که به علت آمیزش عرب با سایر ملت ها و از جمله رومیان در دوران اسلامی، سنت شکنی هایی در غزل به وجود آمد که یکی از این سنت شکنی ها از آن عمر ابی ربیعه است که از «چشمان آبی رنگ، معشوقه دم زده است! این چنین تعبیری از زیبایی چشم در زبان عربی تا آن زمان مرسوم </a:t>
            </a:r>
            <a:r>
              <a:rPr lang="fa-IR" smtClean="0">
                <a:cs typeface="B Nazanin" panose="00000400000000000000" pitchFamily="2" charset="-78"/>
              </a:rPr>
              <a:t>نبود»(</a:t>
            </a:r>
            <a:r>
              <a:rPr lang="fa-IR" smtClean="0">
                <a:cs typeface="B Nazanin" panose="00000400000000000000" pitchFamily="2" charset="-78"/>
              </a:rPr>
              <a:t>مشلح، 2004، 149)</a:t>
            </a:r>
            <a:endParaRPr lang="fa-IR">
              <a:cs typeface="B Nazanin" panose="00000400000000000000" pitchFamily="2" charset="-78"/>
            </a:endParaRPr>
          </a:p>
        </p:txBody>
      </p:sp>
      <p:sp>
        <p:nvSpPr>
          <p:cNvPr id="4" name="Flowchart: Alternate Process 3"/>
          <p:cNvSpPr/>
          <p:nvPr/>
        </p:nvSpPr>
        <p:spPr>
          <a:xfrm>
            <a:off x="950742" y="4149970"/>
            <a:ext cx="2518117" cy="1105016"/>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smtClean="0">
                <a:solidFill>
                  <a:schemeClr val="tx1"/>
                </a:solidFill>
                <a:cs typeface="B Nazanin" panose="00000400000000000000" pitchFamily="2" charset="-78"/>
              </a:rPr>
              <a:t>سنت شکنی</a:t>
            </a:r>
            <a:endParaRPr lang="fa-IR" sz="2800">
              <a:solidFill>
                <a:schemeClr val="tx1"/>
              </a:solidFill>
              <a:cs typeface="B Nazanin" panose="00000400000000000000" pitchFamily="2" charset="-78"/>
            </a:endParaRPr>
          </a:p>
        </p:txBody>
      </p:sp>
    </p:spTree>
    <p:extLst>
      <p:ext uri="{BB962C8B-B14F-4D97-AF65-F5344CB8AC3E}">
        <p14:creationId xmlns:p14="http://schemas.microsoft.com/office/powerpoint/2010/main" val="12028201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a:xfrm>
            <a:off x="3770142" y="1825625"/>
            <a:ext cx="7583658" cy="4351338"/>
          </a:xfrm>
        </p:spPr>
        <p:txBody>
          <a:bodyPr/>
          <a:lstStyle/>
          <a:p>
            <a:pPr algn="just"/>
            <a:r>
              <a:rPr lang="fa-IR">
                <a:cs typeface="B Nazanin" panose="00000400000000000000" pitchFamily="2" charset="-78"/>
              </a:rPr>
              <a:t>و البته بعد از  ان هم مورد استقبال واقع نشد، چرایی این امر را شاید بتوان در «نحس و شوم» دانست این رنگ چشم توسط عرب آن زمان یافت! به طوری که ابیات زیادی رد دست است که صاحبان چشمان آبی </a:t>
            </a:r>
            <a:r>
              <a:rPr lang="fa-IR" smtClean="0">
                <a:cs typeface="B Nazanin" panose="00000400000000000000" pitchFamily="2" charset="-78"/>
              </a:rPr>
              <a:t>را </a:t>
            </a:r>
            <a:r>
              <a:rPr lang="fa-IR">
                <a:cs typeface="B Nazanin" panose="00000400000000000000" pitchFamily="2" charset="-78"/>
              </a:rPr>
              <a:t>به </a:t>
            </a:r>
            <a:r>
              <a:rPr lang="fa-IR" smtClean="0">
                <a:cs typeface="B Nazanin" panose="00000400000000000000" pitchFamily="2" charset="-78"/>
              </a:rPr>
              <a:t>هولناکی، </a:t>
            </a:r>
            <a:r>
              <a:rPr lang="fa-IR">
                <a:cs typeface="B Nazanin" panose="00000400000000000000" pitchFamily="2" charset="-78"/>
              </a:rPr>
              <a:t>کذب و دوروی و نیرنگ متصف می کند، امری که، هر چند ضعیف در فرهنگ فارسی هم به چشم می خورد. برای بهتر مشخص شدن مطلب به مثال هایی از شعر عنتره بن شداد، ذوالرمه و بشار بن برد اشاره می کنیم:</a:t>
            </a:r>
          </a:p>
          <a:p>
            <a:endParaRPr lang="fa-IR"/>
          </a:p>
        </p:txBody>
      </p:sp>
      <p:pic>
        <p:nvPicPr>
          <p:cNvPr id="4" name="Picture 3"/>
          <p:cNvPicPr>
            <a:picLocks noChangeAspect="1"/>
          </p:cNvPicPr>
          <p:nvPr/>
        </p:nvPicPr>
        <p:blipFill>
          <a:blip r:embed="rId2"/>
          <a:stretch>
            <a:fillRect/>
          </a:stretch>
        </p:blipFill>
        <p:spPr>
          <a:xfrm>
            <a:off x="838200" y="1825625"/>
            <a:ext cx="2933415" cy="3027729"/>
          </a:xfrm>
          <a:prstGeom prst="rect">
            <a:avLst/>
          </a:prstGeom>
        </p:spPr>
      </p:pic>
      <p:sp>
        <p:nvSpPr>
          <p:cNvPr id="5" name="TextBox 4"/>
          <p:cNvSpPr txBox="1"/>
          <p:nvPr/>
        </p:nvSpPr>
        <p:spPr>
          <a:xfrm>
            <a:off x="1448972" y="5359791"/>
            <a:ext cx="1645920"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بشار بن برد</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2254404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مهم ترین یافته های این پژوهش که با روش تحلیلی- توصیفی نگاشته شده است، بیانگر آن است که ذوق «زیبایی شناختی» چشم در نزد شاعران عرب با سقوط خلافت بغداد و بر سر کار آمدن ترکان دچار یک تغییر بنیادی شد، به طوری که عرب هایی که تا آن زمان «چشم درشت» را زیبا می دانستند. روی به سوی وصف «</a:t>
            </a:r>
            <a:r>
              <a:rPr lang="fa-IR" smtClean="0">
                <a:solidFill>
                  <a:srgbClr val="FF0000"/>
                </a:solidFill>
                <a:cs typeface="B Nazanin" panose="00000400000000000000" pitchFamily="2" charset="-78"/>
              </a:rPr>
              <a:t>چشمان تنگ</a:t>
            </a:r>
            <a:r>
              <a:rPr lang="fa-IR" smtClean="0">
                <a:cs typeface="B Nazanin" panose="00000400000000000000" pitchFamily="2" charset="-78"/>
              </a:rPr>
              <a:t>» و تحسین آن آوردند. این مساله، تاثیر بالای حکومت و نظام سیاسی- اجتماعی را بر ادبیات بیان می دارد. </a:t>
            </a:r>
            <a:endParaRPr lang="fa-IR">
              <a:cs typeface="B Nazanin" panose="00000400000000000000" pitchFamily="2" charset="-78"/>
            </a:endParaRPr>
          </a:p>
        </p:txBody>
      </p:sp>
      <p:sp>
        <p:nvSpPr>
          <p:cNvPr id="4" name="Flowchart: Alternate Process 3"/>
          <p:cNvSpPr/>
          <p:nvPr/>
        </p:nvSpPr>
        <p:spPr>
          <a:xfrm>
            <a:off x="2301825" y="4121204"/>
            <a:ext cx="7588349" cy="1269242"/>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ذوق «زیبایی شناختی» چشم در نزد شاعران عرب با سقوط خلافت بغداد و بر سر کار آمدن ترکان دچار یک تغییر بنیادی شد،</a:t>
            </a:r>
            <a:endParaRPr lang="fa-IR"/>
          </a:p>
        </p:txBody>
      </p:sp>
    </p:spTree>
    <p:extLst>
      <p:ext uri="{BB962C8B-B14F-4D97-AF65-F5344CB8AC3E}">
        <p14:creationId xmlns:p14="http://schemas.microsoft.com/office/powerpoint/2010/main" val="29036847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smtClean="0">
                <a:cs typeface="B Nazanin" panose="00000400000000000000" pitchFamily="2" charset="-78"/>
              </a:rPr>
              <a:t>وَ الغولُ بَینَ یَدَیَّ یَخفی تارَهٌ 		وَ یَعودُ یَظهَرُ مِثلَ ضَوءِ المِشعَلِ</a:t>
            </a:r>
          </a:p>
          <a:p>
            <a:pPr algn="just"/>
            <a:r>
              <a:rPr lang="fa-IR" smtClean="0">
                <a:cs typeface="B Nazanin" panose="00000400000000000000" pitchFamily="2" charset="-78"/>
              </a:rPr>
              <a:t>بنَواظِرٍ زُرقٍ وَوَجهٍ اَسوَدٍ 		وَ اَظافِرٍ یُشبِهنَ حَدَّ المِنجَلٍ</a:t>
            </a:r>
          </a:p>
          <a:p>
            <a:pPr algn="just"/>
            <a:r>
              <a:rPr lang="fa-IR" smtClean="0">
                <a:cs typeface="B Nazanin" panose="00000400000000000000" pitchFamily="2" charset="-78"/>
              </a:rPr>
              <a:t>(عنتره بن شداد، بیتا، 234)</a:t>
            </a:r>
          </a:p>
          <a:p>
            <a:pPr algn="just"/>
            <a:r>
              <a:rPr lang="fa-IR" smtClean="0">
                <a:cs typeface="B Nazanin" panose="00000400000000000000" pitchFamily="2" charset="-78"/>
              </a:rPr>
              <a:t>ترجمه : آن غول در مقابل من گاهی پنهان می شد  و گاه مانند نور مشعل  با چشمانی آبی و چهره ای سیاه و  ناخن هایی  که چون لبه داس بودند، ظاهر می شد. عنتره برای توصیف هیبت هولناک غول بیابانی از «چشمان آبی» او یاد می کند. چشمان آبی که در چهره سیاه او منظره ای ترسناک را آفریده است!!، نه تنها قبل از عنصر که شاعران هم عصر یا پیش از او هم از «زرق العیون» به بدی یاد کرده اند: </a:t>
            </a:r>
          </a:p>
          <a:p>
            <a:pPr algn="just"/>
            <a:r>
              <a:rPr lang="fa-IR" smtClean="0">
                <a:cs typeface="B Nazanin" panose="00000400000000000000" pitchFamily="2" charset="-78"/>
              </a:rPr>
              <a:t>زُرقُ العُیونٍ اِذا جاوَرتَهُمُ سَرَقُوا		ما یَسرُقُ العبدُ او ناباتَهُم کَذبِوُا</a:t>
            </a:r>
          </a:p>
          <a:p>
            <a:pPr algn="just" rtl="0"/>
            <a:r>
              <a:rPr lang="fa-IR" smtClean="0">
                <a:cs typeface="B Nazanin" panose="00000400000000000000" pitchFamily="2" charset="-78"/>
              </a:rPr>
              <a:t>(ذوالرمه، 2006، 24)</a:t>
            </a:r>
            <a:endParaRPr lang="fa-IR">
              <a:cs typeface="B Nazanin" panose="00000400000000000000" pitchFamily="2" charset="-78"/>
            </a:endParaRPr>
          </a:p>
        </p:txBody>
      </p:sp>
    </p:spTree>
    <p:extLst>
      <p:ext uri="{BB962C8B-B14F-4D97-AF65-F5344CB8AC3E}">
        <p14:creationId xmlns:p14="http://schemas.microsoft.com/office/powerpoint/2010/main" val="38712025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smtClean="0">
                <a:cs typeface="B Nazanin" panose="00000400000000000000" pitchFamily="2" charset="-78"/>
              </a:rPr>
              <a:t>ترجمه : «چشم آبی هایی که چون با آنان همسایه شوی، مانند بردگان می دزدند و چون از آنان خبری پرسی به تو دروغ می گویند و با آنجا که بشار بن برد، عباس بن محمد العباسی برادر خلیفه ابا جعفر المنصور را هجو می کند، چنین می گوید:</a:t>
            </a:r>
          </a:p>
          <a:p>
            <a:pPr algn="just"/>
            <a:r>
              <a:rPr lang="fa-IR" smtClean="0">
                <a:cs typeface="B Nazanin" panose="00000400000000000000" pitchFamily="2" charset="-78"/>
              </a:rPr>
              <a:t>و لِلبَخیلِ علی اموالِهِ عِلَلٌ 	زُرقُ العُیونِ علیها اوجُهٌ سُودُ</a:t>
            </a:r>
          </a:p>
          <a:p>
            <a:pPr algn="l"/>
            <a:r>
              <a:rPr lang="fa-IR" smtClean="0">
                <a:cs typeface="B Nazanin" panose="00000400000000000000" pitchFamily="2" charset="-78"/>
              </a:rPr>
              <a:t>(بشّار بن برد، 2007 : 145)</a:t>
            </a:r>
          </a:p>
          <a:p>
            <a:pPr algn="just"/>
            <a:r>
              <a:rPr lang="fa-IR" smtClean="0">
                <a:cs typeface="B Nazanin" panose="00000400000000000000" pitchFamily="2" charset="-78"/>
              </a:rPr>
              <a:t>ترجمه: «بخیل بر اموال و دارایی خود بیمار است، آنان چشمان آبی دارند و چهره هایی سیاه؛ همان طور که دیدیم در هر دو بیت صاحبان چشمان آّبی نکوهش شده اند و مورد هجو قرار گرفته اند، اما به هر حال عمر «چشم آبی» را زیبا می دانست و در مدح آن چنین گفته است: </a:t>
            </a:r>
          </a:p>
          <a:p>
            <a:pPr algn="just"/>
            <a:r>
              <a:rPr lang="fa-IR" smtClean="0">
                <a:cs typeface="B Nazanin" panose="00000400000000000000" pitchFamily="2" charset="-78"/>
              </a:rPr>
              <a:t>سَحَرتنی الزَّرقاهُ مِن مارونِ 		انّما السِّحرُ عندَ زُرقِ العُیونِ </a:t>
            </a:r>
          </a:p>
          <a:p>
            <a:pPr algn="l"/>
            <a:r>
              <a:rPr lang="fa-IR" smtClean="0">
                <a:cs typeface="B Nazanin" panose="00000400000000000000" pitchFamily="2" charset="-78"/>
              </a:rPr>
              <a:t>(عمر بن ابی ربیعه، بی تا: 221)</a:t>
            </a:r>
            <a:endParaRPr lang="fa-IR">
              <a:cs typeface="B Nazanin" panose="00000400000000000000" pitchFamily="2" charset="-78"/>
            </a:endParaRPr>
          </a:p>
        </p:txBody>
      </p:sp>
    </p:spTree>
    <p:extLst>
      <p:ext uri="{BB962C8B-B14F-4D97-AF65-F5344CB8AC3E}">
        <p14:creationId xmlns:p14="http://schemas.microsoft.com/office/powerpoint/2010/main" val="22536446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ترجمه: شما آبی از دیار مازون من را جادو کرده است و به درستی که جادو از آن چشمان آبی است. عمر در این جا از اسلوب «حصر» برای مبالغه در کلام سود جسته است و معتقد است که جادو ، سحر و فتنه گری فقط در چشمان آبی یافت می شود، هر چند همان طور که دیدم مورد استقبال هم عصران «ذوالرمه» و پیشنیانش (بشار بن برد) قرار نگرفت و نتوانست تغییری در نظرات عربان به وجود آورد. </a:t>
            </a:r>
            <a:endParaRPr lang="fa-IR">
              <a:cs typeface="B Nazanin" panose="00000400000000000000" pitchFamily="2" charset="-78"/>
            </a:endParaRPr>
          </a:p>
        </p:txBody>
      </p:sp>
    </p:spTree>
    <p:extLst>
      <p:ext uri="{BB962C8B-B14F-4D97-AF65-F5344CB8AC3E}">
        <p14:creationId xmlns:p14="http://schemas.microsoft.com/office/powerpoint/2010/main" val="8137513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smtClean="0">
                <a:cs typeface="B Nazanin" panose="00000400000000000000" pitchFamily="2" charset="-78"/>
              </a:rPr>
              <a:t>یکی دیگر از غزل سرایان به نام دوره اسلامی عرب با باید «جمیل بن معمر» معروف به «جمیل بثینه» دانست شعر و شیوه او نقطه مقابل شعر و شیوه عمر ابن ابی ربیعه است، شعر او، شعر عفیف، پاک و سرشار از سوز و گداز است. او زعیم و راهبر مکتب غزل «عذری» است. غزلی که از حب خالص ، بی ریا و عفیف دم می زند(ابورحاب، 1947، 170) شاعران عذری تنها ک معشوقه داشتند و همّ و غمّ خود را مصروف وصف او می دانستند و با نام همو مشهور می شدند (سامی الدهان، بی تا، 38) جمیل به طور اتفاقی و بر سر چشمه ای واله و شیدای «بثینه» شد (ضیف، 1999، 49) و در وصف او غزل ها سرود، در اینجا به نمونه ای از وصف او از چشم معشوقه اش اشاره می کنیم: </a:t>
            </a:r>
          </a:p>
          <a:p>
            <a:pPr algn="just"/>
            <a:r>
              <a:rPr lang="fa-IR" smtClean="0">
                <a:cs typeface="B Nazanin" panose="00000400000000000000" pitchFamily="2" charset="-78"/>
              </a:rPr>
              <a:t>بُثَیَنَهُ تُزری بِالغَزالَهِ فی الضُّحی 		اِذا بَرَزَت لَم تٌبقِ یَومًا بِها بِها</a:t>
            </a:r>
          </a:p>
          <a:p>
            <a:pPr algn="just"/>
            <a:r>
              <a:rPr lang="fa-IR" smtClean="0">
                <a:cs typeface="B Nazanin" panose="00000400000000000000" pitchFamily="2" charset="-78"/>
              </a:rPr>
              <a:t>لها مُقلهً کحلاءُ نجلاءُ خَلقَهً 		کانُّ اباها الظِّبیُ او اُمَّها مَها</a:t>
            </a:r>
          </a:p>
          <a:p>
            <a:pPr marL="1371600" lvl="3" indent="0" algn="just">
              <a:buNone/>
            </a:pPr>
            <a:r>
              <a:rPr lang="fa-IR" smtClean="0">
                <a:cs typeface="B Nazanin" panose="00000400000000000000" pitchFamily="2" charset="-78"/>
              </a:rPr>
              <a:t>							(جمیل بن معمر، 1982، 82)</a:t>
            </a:r>
            <a:endParaRPr lang="fa-IR">
              <a:cs typeface="B Nazanin" panose="00000400000000000000" pitchFamily="2" charset="-78"/>
            </a:endParaRPr>
          </a:p>
        </p:txBody>
      </p:sp>
    </p:spTree>
    <p:extLst>
      <p:ext uri="{BB962C8B-B14F-4D97-AF65-F5344CB8AC3E}">
        <p14:creationId xmlns:p14="http://schemas.microsoft.com/office/powerpoint/2010/main" val="39814239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solidFill>
                  <a:srgbClr val="FF0000"/>
                </a:solidFill>
                <a:cs typeface="B Nazanin" panose="00000400000000000000" pitchFamily="2" charset="-78"/>
              </a:rPr>
              <a:t>ترجمه: </a:t>
            </a:r>
            <a:r>
              <a:rPr lang="fa-IR" smtClean="0">
                <a:cs typeface="B Nazanin" panose="00000400000000000000" pitchFamily="2" charset="-78"/>
              </a:rPr>
              <a:t>بثینه آهو را در ظهر به سخریه می نشیند و چون  خود را بنمایاند هیچ روزی بر او {آهو} بهایی و جمالی نمی ماند، او چشمگاهی درشت و سیاه و زیبا دارد. گویا </a:t>
            </a:r>
            <a:r>
              <a:rPr lang="fa-IR" smtClean="0">
                <a:cs typeface="B Nazanin" panose="00000400000000000000" pitchFamily="2" charset="-78"/>
              </a:rPr>
              <a:t>پدرش از </a:t>
            </a:r>
            <a:r>
              <a:rPr lang="fa-IR" smtClean="0">
                <a:cs typeface="B Nazanin" panose="00000400000000000000" pitchFamily="2" charset="-78"/>
              </a:rPr>
              <a:t>تبار آهو و یا مادرش از تبار گاو وحشی بوده است. جمیل در </a:t>
            </a:r>
            <a:r>
              <a:rPr lang="fa-IR" smtClean="0">
                <a:cs typeface="B Nazanin" panose="00000400000000000000" pitchFamily="2" charset="-78"/>
              </a:rPr>
              <a:t>این </a:t>
            </a:r>
            <a:r>
              <a:rPr lang="fa-IR" smtClean="0">
                <a:cs typeface="B Nazanin" panose="00000400000000000000" pitchFamily="2" charset="-78"/>
              </a:rPr>
              <a:t>بیت «مقله(کاسه چشم)» محبوبه خود را با صفاتی چون «کحلاء» و «نجلاء» وصف می کند، صفاتی که به ترتیب به معنای «شدیده السواد من غیر تکحل» و «درشت» است: «والنَّخَل، بالتّحریک سعه شقً العین مع حُسنٍ، نَجِل نَجلَاً و هو اَنجَل و الجمع نُجل و نِجال، و عین نَجلاء، والاَسد اَنجَل و فی حدیث الزبیر: عینین نَجلاوین؛ عین نجلاء اَی واسعه. وسنان (ابن منظور، بی تا، ج11، 267)</a:t>
            </a:r>
            <a:endParaRPr lang="fa-IR">
              <a:cs typeface="B Nazanin" panose="00000400000000000000" pitchFamily="2" charset="-78"/>
            </a:endParaRPr>
          </a:p>
        </p:txBody>
      </p:sp>
    </p:spTree>
    <p:extLst>
      <p:ext uri="{BB962C8B-B14F-4D97-AF65-F5344CB8AC3E}">
        <p14:creationId xmlns:p14="http://schemas.microsoft.com/office/powerpoint/2010/main" val="37094024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92500" lnSpcReduction="20000"/>
          </a:bodyPr>
          <a:lstStyle/>
          <a:p>
            <a:pPr algn="just"/>
            <a:r>
              <a:rPr lang="fa-IR" smtClean="0">
                <a:cs typeface="B Nazanin" panose="00000400000000000000" pitchFamily="2" charset="-78"/>
              </a:rPr>
              <a:t>این چشم زیبای سیاه و درشت، در پی شاعر آنفدر زیبا است که او از روش شدت تعجب احتمالی را بیان می دارد و می گوید: «گویا پدرش از آهوان بوده است و یا مادرش از گاوهای وحشی درشت چشم چرا که امکان ندارد چشم آدمی اینقدر درشت و سیاه باشد!» این «کان» شاعران تقلیدی بودن وصف چشم را از یاد مخاطب می برد و او را وادار می کند که در برابر زیبایی شعر جمیل سری به نشانه رضایت تکان دهد! « البته استفاده از این اوصاف تقلیدی در میان شاعران غیر غزل هم رایج بود، مثلا «جریر» هر چند شاعر غزل نیست و بیشتر به مدح و هجاء و شعر نقائض شهره است(ضیف، ال، بی تا: 287)؛ ولی مقدمات غزلیش خای از اوصاف عاشقانه چشم نیست: </a:t>
            </a:r>
          </a:p>
          <a:p>
            <a:pPr marL="0" indent="0" algn="ctr">
              <a:buNone/>
            </a:pPr>
            <a:r>
              <a:rPr lang="fa-IR" smtClean="0">
                <a:cs typeface="B Nazanin" panose="00000400000000000000" pitchFamily="2" charset="-78"/>
              </a:rPr>
              <a:t>انّ العیونَ اللتی فی طَرفِها حَوَرٌ</a:t>
            </a:r>
          </a:p>
          <a:p>
            <a:pPr marL="0" indent="0" algn="ctr">
              <a:buNone/>
            </a:pPr>
            <a:r>
              <a:rPr lang="fa-IR" smtClean="0">
                <a:cs typeface="B Nazanin" panose="00000400000000000000" pitchFamily="2" charset="-78"/>
              </a:rPr>
              <a:t>قتلنَنا ثمَّ لم یُحینَ قَتلانا</a:t>
            </a:r>
          </a:p>
          <a:p>
            <a:pPr marL="0" indent="0" algn="ctr">
              <a:buNone/>
            </a:pPr>
            <a:r>
              <a:rPr lang="fa-IR" smtClean="0">
                <a:cs typeface="B Nazanin" panose="00000400000000000000" pitchFamily="2" charset="-78"/>
              </a:rPr>
              <a:t>یَصرَعن ذا اللّبِّ حتّی لاصِراعَ بِه</a:t>
            </a:r>
          </a:p>
          <a:p>
            <a:pPr marL="0" indent="0" algn="ctr">
              <a:buNone/>
            </a:pPr>
            <a:r>
              <a:rPr lang="fa-IR" smtClean="0">
                <a:cs typeface="B Nazanin" panose="00000400000000000000" pitchFamily="2" charset="-78"/>
              </a:rPr>
              <a:t>وهُنَّ اضعَفُ خلقِ الله ارکانا</a:t>
            </a:r>
          </a:p>
          <a:p>
            <a:pPr marL="0" indent="0" algn="r">
              <a:buNone/>
            </a:pPr>
            <a:r>
              <a:rPr lang="fa-IR" smtClean="0">
                <a:cs typeface="B Nazanin" panose="00000400000000000000" pitchFamily="2" charset="-78"/>
              </a:rPr>
              <a:t>						(جریر، 2009: 163)</a:t>
            </a:r>
            <a:endParaRPr lang="fa-IR">
              <a:cs typeface="B Nazanin" panose="00000400000000000000" pitchFamily="2" charset="-78"/>
            </a:endParaRPr>
          </a:p>
        </p:txBody>
      </p:sp>
    </p:spTree>
    <p:extLst>
      <p:ext uri="{BB962C8B-B14F-4D97-AF65-F5344CB8AC3E}">
        <p14:creationId xmlns:p14="http://schemas.microsoft.com/office/powerpoint/2010/main" val="2101811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ترجمه: «چشمانی که درشتند و سیاه ما را کشتند و هیچ گاه زنده نکردند، </a:t>
            </a:r>
            <a:r>
              <a:rPr lang="fa-IR" b="1" smtClean="0">
                <a:solidFill>
                  <a:srgbClr val="FF0000"/>
                </a:solidFill>
                <a:cs typeface="B Nazanin" panose="00000400000000000000" pitchFamily="2" charset="-78"/>
              </a:rPr>
              <a:t>آنها افراد عاقل را از پای دراوردند در حالی که ضعیف ترین مخلوق های خداوند هستند، </a:t>
            </a:r>
            <a:r>
              <a:rPr lang="fa-IR" smtClean="0">
                <a:cs typeface="B Nazanin" panose="00000400000000000000" pitchFamily="2" charset="-78"/>
              </a:rPr>
              <a:t>همان گونه که پیداست جریر هم از «حور» چشم زیبا رویان می گوید، زیبارویانی که جریر و همراهانش را کشته اند و خون بهای آنان را پرداخت نکرده اند(آنان را زنده نکرده اند)</a:t>
            </a:r>
            <a:endParaRPr lang="fa-IR">
              <a:cs typeface="B Nazanin" panose="00000400000000000000" pitchFamily="2" charset="-78"/>
            </a:endParaRPr>
          </a:p>
        </p:txBody>
      </p:sp>
    </p:spTree>
    <p:extLst>
      <p:ext uri="{BB962C8B-B14F-4D97-AF65-F5344CB8AC3E}">
        <p14:creationId xmlns:p14="http://schemas.microsoft.com/office/powerpoint/2010/main" val="3371216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خلاصه انچه در این قسمت رفت می توان چنین استنباط کرد که در عصر اسلامی و اموری تغییر زیبایی شناسی عربی حاصل نشد  و شاعران مشهور غزل سرای این دوران همان اوصافی را که شاعر جاهلی برای چشم می آورد و زیبا می دانست، تکرار کرده اند و زیبا دانسته اند(هر چند عمر بن ابی ربیعه برای تغییر این زیبایی شناسی تلاش هایی کرد؛ اما راه به جایی نبرد) البته این تکرار به معنای عدم خلاقیت نیست، بلکه همواره در کنار این تکرار، نوعی خلاقیت و باریک اندیشی هم دیده می شود که تقلید را کم رنگ می کند. </a:t>
            </a:r>
            <a:endParaRPr lang="fa-IR">
              <a:cs typeface="B Nazanin" panose="00000400000000000000" pitchFamily="2" charset="-78"/>
            </a:endParaRPr>
          </a:p>
        </p:txBody>
      </p:sp>
    </p:spTree>
    <p:extLst>
      <p:ext uri="{BB962C8B-B14F-4D97-AF65-F5344CB8AC3E}">
        <p14:creationId xmlns:p14="http://schemas.microsoft.com/office/powerpoint/2010/main" val="36695608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2-3 چشم زیبا در شعر عباسی</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fontScale="85000" lnSpcReduction="20000"/>
          </a:bodyPr>
          <a:lstStyle/>
          <a:p>
            <a:pPr algn="just"/>
            <a:r>
              <a:rPr lang="fa-IR" smtClean="0">
                <a:cs typeface="B Nazanin" panose="00000400000000000000" pitchFamily="2" charset="-78"/>
              </a:rPr>
              <a:t>منظور از عصر عباسی در ادبیات عربی، کاملا روشن است. این دوره از زمان سقوط امویان آغاز و تا تسلط هلاکو خان مغول بر بغداد ادامه داشت. «عصر طلایی» و «عصر شکوفایی» از مهم ترین القابی است که مورخان به این دوران اطلاق </a:t>
            </a:r>
            <a:r>
              <a:rPr lang="fa-IR" smtClean="0">
                <a:cs typeface="B Nazanin" panose="00000400000000000000" pitchFamily="2" charset="-78"/>
              </a:rPr>
              <a:t>کرده اند</a:t>
            </a:r>
            <a:r>
              <a:rPr lang="fa-IR" smtClean="0">
                <a:cs typeface="B Nazanin" panose="00000400000000000000" pitchFamily="2" charset="-78"/>
              </a:rPr>
              <a:t>. امیزش فرهنگ ها کاهش تعصبات نژادی و قبیله ای، آزادی اندیشه و رفاه و تجملات زیاد، بستر مناسبی برای  تغییر در موضوعات غزل و از همه مهمتر وصف چشم آماده کرده بود که البته چنین نشد؛ شاید برترین شاعر غزل این دوران «ابونواس» باشد، او هر چند یک تجدیدگرای  تمام عیار بود و حتی با تکیه بر مجون و بی عفتی اش غزل مذکر را هم در ادبیات عربی باب کرد(ابو رحاب، 1947: 210) (البته این غزل از قبل در ادبیات عربی بود؛ ولی در این عصر، به شدت رایج شد) اما باز همان اوصاف تقلیدی را در وصف چشم بر زبان می آورد: </a:t>
            </a:r>
          </a:p>
          <a:p>
            <a:pPr algn="just"/>
            <a:r>
              <a:rPr lang="fa-IR" smtClean="0">
                <a:cs typeface="B Nazanin" panose="00000400000000000000" pitchFamily="2" charset="-78"/>
              </a:rPr>
              <a:t>فَرَدَّدَ طَرفَهُ کَیما یَراه</a:t>
            </a:r>
          </a:p>
          <a:p>
            <a:pPr algn="just"/>
            <a:r>
              <a:rPr lang="fa-IR" smtClean="0">
                <a:cs typeface="B Nazanin" panose="00000400000000000000" pitchFamily="2" charset="-78"/>
              </a:rPr>
              <a:t>فکَلَّ الطَّرفُ مِن دونِ الحِجاب</a:t>
            </a:r>
          </a:p>
          <a:p>
            <a:pPr algn="just"/>
            <a:r>
              <a:rPr lang="fa-IR" smtClean="0">
                <a:cs typeface="B Nazanin" panose="00000400000000000000" pitchFamily="2" charset="-78"/>
              </a:rPr>
              <a:t>وَ مُختَلِسِ القُلوبِ بِطَرفِ ریمٍ</a:t>
            </a:r>
          </a:p>
          <a:p>
            <a:pPr algn="just"/>
            <a:r>
              <a:rPr lang="fa-IR" smtClean="0">
                <a:cs typeface="B Nazanin" panose="00000400000000000000" pitchFamily="2" charset="-78"/>
              </a:rPr>
              <a:t>وَجیدِ مَهاتِ بَرِّ ذی هِضابٍ</a:t>
            </a:r>
          </a:p>
          <a:p>
            <a:pPr marL="0" indent="0">
              <a:buNone/>
            </a:pPr>
            <a:r>
              <a:rPr lang="fa-IR" smtClean="0">
                <a:cs typeface="B Nazanin" panose="00000400000000000000" pitchFamily="2" charset="-78"/>
              </a:rPr>
              <a:t>		(ابونواس، 1898، 247)</a:t>
            </a:r>
            <a:endParaRPr lang="fa-IR">
              <a:cs typeface="B Nazanin" panose="00000400000000000000" pitchFamily="2" charset="-78"/>
            </a:endParaRPr>
          </a:p>
        </p:txBody>
      </p:sp>
    </p:spTree>
    <p:extLst>
      <p:ext uri="{BB962C8B-B14F-4D97-AF65-F5344CB8AC3E}">
        <p14:creationId xmlns:p14="http://schemas.microsoft.com/office/powerpoint/2010/main" val="238352562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ترجمه: «چشمش را به دیگر سو گرداند تا او را نبیند و چشمش از پشت حجاب دچار ضعف شد. او دل ها را با چشمان آهوییش با گردنی صاف همچون گاوهای وحشی بیابان اسیر می کند»؛ نیازی به توضیح نیست که ابونواس چشم ساقی مجلس را به </a:t>
            </a:r>
            <a:r>
              <a:rPr lang="fa-IR" smtClean="0">
                <a:cs typeface="B Nazanin" panose="00000400000000000000" pitchFamily="2" charset="-78"/>
              </a:rPr>
              <a:t>چشم «</a:t>
            </a:r>
            <a:r>
              <a:rPr lang="fa-IR" smtClean="0">
                <a:solidFill>
                  <a:srgbClr val="FF0000"/>
                </a:solidFill>
                <a:cs typeface="B Nazanin" panose="00000400000000000000" pitchFamily="2" charset="-78"/>
              </a:rPr>
              <a:t>ریم</a:t>
            </a:r>
            <a:r>
              <a:rPr lang="fa-IR" smtClean="0">
                <a:cs typeface="B Nazanin" panose="00000400000000000000" pitchFamily="2" charset="-78"/>
              </a:rPr>
              <a:t>» یعنی «</a:t>
            </a:r>
            <a:r>
              <a:rPr lang="fa-IR" smtClean="0">
                <a:solidFill>
                  <a:srgbClr val="FF0000"/>
                </a:solidFill>
                <a:cs typeface="B Nazanin" panose="00000400000000000000" pitchFamily="2" charset="-78"/>
              </a:rPr>
              <a:t>آهو</a:t>
            </a:r>
            <a:r>
              <a:rPr lang="fa-IR" smtClean="0">
                <a:cs typeface="B Nazanin" panose="00000400000000000000" pitchFamily="2" charset="-78"/>
              </a:rPr>
              <a:t>» تشبیه کرده است و </a:t>
            </a:r>
            <a:r>
              <a:rPr lang="fa-IR" b="1" smtClean="0">
                <a:solidFill>
                  <a:srgbClr val="FF0000"/>
                </a:solidFill>
                <a:cs typeface="B Nazanin" panose="00000400000000000000" pitchFamily="2" charset="-78"/>
              </a:rPr>
              <a:t>برای این کار از اضافه استعاری «طرف ریم» سود جسته است</a:t>
            </a:r>
            <a:r>
              <a:rPr lang="fa-IR" smtClean="0">
                <a:cs typeface="B Nazanin" panose="00000400000000000000" pitchFamily="2" charset="-78"/>
              </a:rPr>
              <a:t>. لذا چیز جدید در وصف او یافته نمی شود! آنچه که به نظر می رسد، خلاقیت شگرف ابونواس به ادبیات عربی(و از راهرو این ادبیات به ادبیات فارصی) هدیه کرده باشد، «تشبیه عین به نرجس» است که تا قبل از او نمونه ای نداشته است؛ چرا که جست و جوی نگارندگان در آثار پیشنیان او چیزی دال بر وود چنین تشبیهی به دست نداد، هر چه هست او می گوید: </a:t>
            </a:r>
          </a:p>
          <a:p>
            <a:pPr algn="just"/>
            <a:r>
              <a:rPr lang="fa-IR" smtClean="0">
                <a:cs typeface="B Nazanin" panose="00000400000000000000" pitchFamily="2" charset="-78"/>
              </a:rPr>
              <a:t>یَبکی فیُذرِی الدُرَّ مِن نَرجَسٍ</a:t>
            </a:r>
          </a:p>
          <a:p>
            <a:pPr algn="just"/>
            <a:r>
              <a:rPr lang="fa-IR" smtClean="0">
                <a:cs typeface="B Nazanin" panose="00000400000000000000" pitchFamily="2" charset="-78"/>
              </a:rPr>
              <a:t>و یَلطَمُ الوردَ بِعَتّابِ</a:t>
            </a:r>
            <a:endParaRPr lang="fa-IR">
              <a:cs typeface="B Nazanin" panose="00000400000000000000" pitchFamily="2" charset="-78"/>
            </a:endParaRPr>
          </a:p>
        </p:txBody>
      </p:sp>
    </p:spTree>
    <p:extLst>
      <p:ext uri="{BB962C8B-B14F-4D97-AF65-F5344CB8AC3E}">
        <p14:creationId xmlns:p14="http://schemas.microsoft.com/office/powerpoint/2010/main" val="3602284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واژگان کلیدی: </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زیبایی شناسی، شعر عربی، وصف چشم، غزل</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3370712" y="2792671"/>
            <a:ext cx="5200163" cy="2912091"/>
          </a:xfrm>
          <a:prstGeom prst="rect">
            <a:avLst/>
          </a:prstGeom>
        </p:spPr>
      </p:pic>
    </p:spTree>
    <p:extLst>
      <p:ext uri="{BB962C8B-B14F-4D97-AF65-F5344CB8AC3E}">
        <p14:creationId xmlns:p14="http://schemas.microsoft.com/office/powerpoint/2010/main" val="13535679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لا زالَ موتاً دابُ احبابِه حتی اراهُ اَبَداً دابی</a:t>
            </a:r>
          </a:p>
          <a:p>
            <a:pPr marL="0" indent="0" algn="just">
              <a:buNone/>
            </a:pPr>
            <a:r>
              <a:rPr lang="fa-IR" smtClean="0">
                <a:cs typeface="B Nazanin" panose="00000400000000000000" pitchFamily="2" charset="-78"/>
              </a:rPr>
              <a:t>				(همان: 250)</a:t>
            </a:r>
            <a:endParaRPr lang="en-US" smtClean="0">
              <a:cs typeface="B Nazanin" panose="00000400000000000000" pitchFamily="2" charset="-78"/>
            </a:endParaRPr>
          </a:p>
          <a:p>
            <a:pPr algn="just"/>
            <a:r>
              <a:rPr lang="fa-IR" smtClean="0">
                <a:cs typeface="B Nazanin" panose="00000400000000000000" pitchFamily="2" charset="-78"/>
              </a:rPr>
              <a:t>ترجمه: «او می گرید و مروارید از نرگس چشمش می بارد و با انگشتان عنابی اش چهره چون گلشن را ضربه می زند؛ دوستداران او عادت به مردن دارند و من نیز همیشه همین عادت را دارم!» همان گونه که می بینیم ابونواس در این بیت چندین استعاره را کنار هم گذاشته است، او «الدر» را برای اشک، «نرجس» را برای چشم، «الورد» را برای «گونه» و «عناب» را برای انگشتان، به استعاره گرفته است، این ابداع ابونواس خشتی گران بر  بنای ادبیات و غزل عربی نهاد، به طوری که اگر بگوییم هیچ شاعر غزل سرایی بعد از او خود را بی نیاز از این تشبیه (استعاره) ندیده است، حرفی به گزاف نزده ایم! ابن الرومی می گوید: </a:t>
            </a:r>
            <a:endParaRPr lang="fa-IR">
              <a:cs typeface="B Nazanin" panose="00000400000000000000" pitchFamily="2" charset="-78"/>
            </a:endParaRPr>
          </a:p>
        </p:txBody>
      </p:sp>
    </p:spTree>
    <p:extLst>
      <p:ext uri="{BB962C8B-B14F-4D97-AF65-F5344CB8AC3E}">
        <p14:creationId xmlns:p14="http://schemas.microsoft.com/office/powerpoint/2010/main" val="21080910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fontScale="92500" lnSpcReduction="10000"/>
          </a:bodyPr>
          <a:lstStyle/>
          <a:p>
            <a:pPr algn="just"/>
            <a:r>
              <a:rPr lang="fa-IR" smtClean="0">
                <a:cs typeface="B Nazanin" panose="00000400000000000000" pitchFamily="2" charset="-78"/>
              </a:rPr>
              <a:t>واحسنُ ما فی الوجوهِ العُیونُ</a:t>
            </a:r>
          </a:p>
          <a:p>
            <a:pPr algn="just"/>
            <a:r>
              <a:rPr lang="fa-IR" smtClean="0">
                <a:cs typeface="B Nazanin" panose="00000400000000000000" pitchFamily="2" charset="-78"/>
              </a:rPr>
              <a:t>واشبَهُ شی ءٍ بها النّرجِسُ</a:t>
            </a:r>
          </a:p>
          <a:p>
            <a:pPr algn="just"/>
            <a:r>
              <a:rPr lang="fa-IR" smtClean="0">
                <a:cs typeface="B Nazanin" panose="00000400000000000000" pitchFamily="2" charset="-78"/>
              </a:rPr>
              <a:t>یظِلُّ یُلاحِظُ وجه النّدی</a:t>
            </a:r>
          </a:p>
          <a:p>
            <a:pPr algn="just"/>
            <a:r>
              <a:rPr lang="fa-IR" smtClean="0">
                <a:cs typeface="B Nazanin" panose="00000400000000000000" pitchFamily="2" charset="-78"/>
              </a:rPr>
              <a:t>مِ فرداً وحیداً فیستانِسٌ(ابن الرومی، 2003:1234)</a:t>
            </a:r>
          </a:p>
          <a:p>
            <a:pPr algn="just"/>
            <a:r>
              <a:rPr lang="fa-IR" smtClean="0">
                <a:cs typeface="B Nazanin" panose="00000400000000000000" pitchFamily="2" charset="-78"/>
              </a:rPr>
              <a:t>ترجمه : «برترین </a:t>
            </a:r>
            <a:r>
              <a:rPr lang="fa-IR" smtClean="0">
                <a:cs typeface="B Nazanin" panose="00000400000000000000" pitchFamily="2" charset="-78"/>
              </a:rPr>
              <a:t>عضو </a:t>
            </a:r>
            <a:r>
              <a:rPr lang="fa-IR" smtClean="0">
                <a:cs typeface="B Nazanin" panose="00000400000000000000" pitchFamily="2" charset="-78"/>
              </a:rPr>
              <a:t>صورت چشم است و بیشترین شباهت را به نرگش دارد، نرگس همچنان به تنهایی، چرهه ندیم را می نگرد تا آنجا که با او مونس و همدم می شود» البته در این که چه شباهتی بین «نرگس» و «چشم» وجود دارد باید گفت  که وجه شبه مورد نظر شاعران «فتور و غنج و غمزی» است که این </a:t>
            </a:r>
            <a:r>
              <a:rPr lang="fa-IR" smtClean="0">
                <a:cs typeface="B Nazanin" panose="00000400000000000000" pitchFamily="2" charset="-78"/>
              </a:rPr>
              <a:t>گل </a:t>
            </a:r>
            <a:r>
              <a:rPr lang="fa-IR" smtClean="0">
                <a:cs typeface="B Nazanin" panose="00000400000000000000" pitchFamily="2" charset="-78"/>
              </a:rPr>
              <a:t>به هنگام پژمردن دارد، امری که این المعتز بدان اشاره می کند: </a:t>
            </a:r>
          </a:p>
          <a:p>
            <a:pPr algn="just"/>
            <a:r>
              <a:rPr lang="fa-IR" smtClean="0">
                <a:cs typeface="B Nazanin" panose="00000400000000000000" pitchFamily="2" charset="-78"/>
              </a:rPr>
              <a:t>وَسنانُ قد خَدَعَ النُّعاسُ جُفونَه</a:t>
            </a:r>
          </a:p>
          <a:p>
            <a:pPr algn="just"/>
            <a:r>
              <a:rPr lang="fa-IR" smtClean="0">
                <a:cs typeface="B Nazanin" panose="00000400000000000000" pitchFamily="2" charset="-78"/>
              </a:rPr>
              <a:t>فحکی بِمُقلتِه ذُبولَ النّرجِسِ</a:t>
            </a:r>
            <a:endParaRPr lang="fa-IR">
              <a:cs typeface="B Nazanin" panose="00000400000000000000" pitchFamily="2" charset="-78"/>
            </a:endParaRPr>
          </a:p>
        </p:txBody>
      </p:sp>
    </p:spTree>
    <p:extLst>
      <p:ext uri="{BB962C8B-B14F-4D97-AF65-F5344CB8AC3E}">
        <p14:creationId xmlns:p14="http://schemas.microsoft.com/office/powerpoint/2010/main" val="54219295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smtClean="0">
                <a:cs typeface="B Nazanin" panose="00000400000000000000" pitchFamily="2" charset="-78"/>
              </a:rPr>
              <a:t>ترجمه : «خواب آلوده است و خواب پلک هایش را ربوده و چشمان نرگسیش پژمرده شدن را تداعی می کند» یکی دیگر از شاعرانی که در عصر عباسی به غزل سرایی شهره شد «عباس بن الاحنف» است (ضیف، ب، بی تا: 375)، غزل او غزلی پاک و عفیف است که در این عصر، کمتر غزلی مانند آن می یابیم، در غزل او صفت «حوراء و «فتور» همچنان برای چشم زیبا استفاده می شود، او می گویدد: </a:t>
            </a:r>
          </a:p>
          <a:p>
            <a:pPr algn="just"/>
            <a:r>
              <a:rPr lang="fa-IR" smtClean="0">
                <a:cs typeface="B Nazanin" panose="00000400000000000000" pitchFamily="2" charset="-78"/>
              </a:rPr>
              <a:t>یَزیدُک وجهُها حُسناَ</a:t>
            </a:r>
          </a:p>
          <a:p>
            <a:pPr algn="just"/>
            <a:r>
              <a:rPr lang="fa-IR" smtClean="0">
                <a:cs typeface="B Nazanin" panose="00000400000000000000" pitchFamily="2" charset="-78"/>
              </a:rPr>
              <a:t>اذا ما زدتَه نَظَرا</a:t>
            </a:r>
          </a:p>
          <a:p>
            <a:pPr algn="just"/>
            <a:r>
              <a:rPr lang="fa-IR" smtClean="0">
                <a:cs typeface="B Nazanin" panose="00000400000000000000" pitchFamily="2" charset="-78"/>
              </a:rPr>
              <a:t>بعینٍ خالَطَ التّفتی</a:t>
            </a:r>
          </a:p>
          <a:p>
            <a:pPr algn="just"/>
            <a:r>
              <a:rPr lang="fa-IR" smtClean="0">
                <a:cs typeface="B Nazanin" panose="00000400000000000000" pitchFamily="2" charset="-78"/>
              </a:rPr>
              <a:t>رُ فی اجفانِها الحَوَرا</a:t>
            </a:r>
          </a:p>
          <a:p>
            <a:pPr marL="0" indent="0" algn="just">
              <a:buNone/>
            </a:pPr>
            <a:r>
              <a:rPr lang="fa-IR" smtClean="0">
                <a:cs typeface="B Nazanin" panose="00000400000000000000" pitchFamily="2" charset="-78"/>
              </a:rPr>
              <a:t>		(ابن الاحنف، 1954:129)</a:t>
            </a:r>
            <a:endParaRPr lang="fa-IR">
              <a:cs typeface="B Nazanin" panose="00000400000000000000" pitchFamily="2" charset="-78"/>
            </a:endParaRPr>
          </a:p>
        </p:txBody>
      </p:sp>
    </p:spTree>
    <p:extLst>
      <p:ext uri="{BB962C8B-B14F-4D97-AF65-F5344CB8AC3E}">
        <p14:creationId xmlns:p14="http://schemas.microsoft.com/office/powerpoint/2010/main" val="371404780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smtClean="0">
                <a:solidFill>
                  <a:srgbClr val="FF0000"/>
                </a:solidFill>
                <a:cs typeface="B Nazanin" panose="00000400000000000000" pitchFamily="2" charset="-78"/>
              </a:rPr>
              <a:t>ترجمه: </a:t>
            </a:r>
            <a:r>
              <a:rPr lang="fa-IR" smtClean="0">
                <a:cs typeface="B Nazanin" panose="00000400000000000000" pitchFamily="2" charset="-78"/>
              </a:rPr>
              <a:t>«چون بیشتر به او نگاه کنی، زیباتر می شود، {این زیبایی} به واسطه چشمی است که خماری و درشتی و سیاهی در آن جمع است» ابن احنف هم می گوید: « خالط التّفتیر فی اجفانها الحورا» یعنی، در نظر او چشمی که خمار آلودی و سیاهی را با هم داشته باشد، زیباست. </a:t>
            </a:r>
          </a:p>
        </p:txBody>
      </p:sp>
    </p:spTree>
    <p:extLst>
      <p:ext uri="{BB962C8B-B14F-4D97-AF65-F5344CB8AC3E}">
        <p14:creationId xmlns:p14="http://schemas.microsoft.com/office/powerpoint/2010/main" val="28903092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سومین </a:t>
            </a:r>
            <a:r>
              <a:rPr lang="fa-IR">
                <a:cs typeface="B Nazanin" panose="00000400000000000000" pitchFamily="2" charset="-78"/>
              </a:rPr>
              <a:t>شاعر غزل پرداز عصر عباسی را باید «علی بن الجهم» (188 یا 252-190 ه ق) شاعر بزرگ عربی دانست، او اگر چه مداح متوکل بود؛ ولی غزل های زیبایی سرود که نامش را جادوانه کرد(ضیف، ج، بی تا، 256) او نیز در غزل هایش از درشتی و سیاهی چشم یار می گفت و تعبیری که او برای وصف چشمان زیبا به کار برد تا مدت ها مورد استقبال شاعران پس از خود قرار گرفت، جهم قصیده «</a:t>
            </a:r>
            <a:r>
              <a:rPr lang="fa-IR">
                <a:solidFill>
                  <a:srgbClr val="FF0000"/>
                </a:solidFill>
                <a:cs typeface="B Nazanin" panose="00000400000000000000" pitchFamily="2" charset="-78"/>
              </a:rPr>
              <a:t>رصاقیّه</a:t>
            </a:r>
            <a:r>
              <a:rPr lang="fa-IR">
                <a:cs typeface="B Nazanin" panose="00000400000000000000" pitchFamily="2" charset="-78"/>
              </a:rPr>
              <a:t>» خود را با عبارت «</a:t>
            </a:r>
            <a:r>
              <a:rPr lang="fa-IR">
                <a:solidFill>
                  <a:srgbClr val="FF0000"/>
                </a:solidFill>
                <a:cs typeface="B Nazanin" panose="00000400000000000000" pitchFamily="2" charset="-78"/>
              </a:rPr>
              <a:t>عیون المهی</a:t>
            </a:r>
            <a:r>
              <a:rPr lang="fa-IR">
                <a:cs typeface="B Nazanin" panose="00000400000000000000" pitchFamily="2" charset="-78"/>
              </a:rPr>
              <a:t>» (نورالدین، 1990: 81) </a:t>
            </a:r>
            <a:r>
              <a:rPr lang="fa-IR" smtClean="0">
                <a:cs typeface="B Nazanin" panose="00000400000000000000" pitchFamily="2" charset="-78"/>
              </a:rPr>
              <a:t>آغاز </a:t>
            </a:r>
            <a:r>
              <a:rPr lang="fa-IR">
                <a:cs typeface="B Nazanin" panose="00000400000000000000" pitchFamily="2" charset="-78"/>
              </a:rPr>
              <a:t>می کند: </a:t>
            </a:r>
          </a:p>
          <a:p>
            <a:endParaRPr lang="fa-IR"/>
          </a:p>
        </p:txBody>
      </p:sp>
    </p:spTree>
    <p:extLst>
      <p:ext uri="{BB962C8B-B14F-4D97-AF65-F5344CB8AC3E}">
        <p14:creationId xmlns:p14="http://schemas.microsoft.com/office/powerpoint/2010/main" val="123691972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عیونُ المَها بینَ الرُّصافَهِ و الجِسرِ</a:t>
            </a:r>
          </a:p>
          <a:p>
            <a:pPr algn="just"/>
            <a:r>
              <a:rPr lang="fa-IR" smtClean="0">
                <a:cs typeface="B Nazanin" panose="00000400000000000000" pitchFamily="2" charset="-78"/>
              </a:rPr>
              <a:t>جَلَبنَ الهوی مِن حیثُ ادری و لا ادری</a:t>
            </a:r>
          </a:p>
          <a:p>
            <a:pPr algn="just"/>
            <a:r>
              <a:rPr lang="fa-IR" smtClean="0">
                <a:cs typeface="B Nazanin" panose="00000400000000000000" pitchFamily="2" charset="-78"/>
              </a:rPr>
              <a:t>اعَدنَ لی الشّوقَ القدیمَ و لم اکُن</a:t>
            </a:r>
          </a:p>
          <a:p>
            <a:pPr algn="just"/>
            <a:r>
              <a:rPr lang="fa-IR" smtClean="0">
                <a:cs typeface="B Nazanin" panose="00000400000000000000" pitchFamily="2" charset="-78"/>
              </a:rPr>
              <a:t>سلوتُ و لکن زِدنَ جمراً علی جَمرِ</a:t>
            </a:r>
            <a:endParaRPr lang="fa-IR">
              <a:cs typeface="B Nazanin" panose="00000400000000000000" pitchFamily="2" charset="-78"/>
            </a:endParaRPr>
          </a:p>
        </p:txBody>
      </p:sp>
    </p:spTree>
    <p:extLst>
      <p:ext uri="{BB962C8B-B14F-4D97-AF65-F5344CB8AC3E}">
        <p14:creationId xmlns:p14="http://schemas.microsoft.com/office/powerpoint/2010/main" val="161556933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ترجمه: «چشمان گوهای وحشی میان رصافه  و پل، چه بخواهم و چه نخواهم عشق من را به خود می خوانند، آنها شوق قدیمی را به من باز می گردانند و من نه تنها نمی توانم {عشق را} فراموش کنم که هر کدام از این چشم ها آتشی بر آتش درون من می افزایند» جهم در این بیت با استعاره ای زیبا می گوید: «چشمانی (مثل چشم گاو وحشی) که بین رصافه و جسر در حال تردند، دل من را می برند</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230395648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normAutofit lnSpcReduction="10000"/>
          </a:bodyPr>
          <a:lstStyle/>
          <a:p>
            <a:pPr algn="just"/>
            <a:r>
              <a:rPr lang="fa-IR">
                <a:cs typeface="B Nazanin" panose="00000400000000000000" pitchFamily="2" charset="-78"/>
              </a:rPr>
              <a:t>وجه شبه در تشبیه «چشم» به «چشم گاو وحشی» به طور قطع ناظر بر هم «درشتی» و هم سیاهی» است. لذا می بینیم که هنوز تغییری در زیباییی شناسی عربی حاصل نشده است. یکی از کسانی که بعد از جهم عینا از تعبیر «عیون المهی» استفاده کرده است، متنبی است، هر چند متنبی شاعر غزل نیست، ولی به حق او سرمد شاعران عربی است و استشهاد به شعرش خالی از لطف نیست: </a:t>
            </a:r>
          </a:p>
          <a:p>
            <a:pPr algn="just"/>
            <a:r>
              <a:rPr lang="fa-IR">
                <a:cs typeface="B Nazanin" panose="00000400000000000000" pitchFamily="2" charset="-78"/>
              </a:rPr>
              <a:t>و عُیونُ المَها و لا کعُیونٍ</a:t>
            </a:r>
          </a:p>
          <a:p>
            <a:pPr algn="just"/>
            <a:r>
              <a:rPr lang="fa-IR">
                <a:cs typeface="B Nazanin" panose="00000400000000000000" pitchFamily="2" charset="-78"/>
              </a:rPr>
              <a:t>فَتَکت بالمتیمَّ المعمودِ</a:t>
            </a:r>
          </a:p>
          <a:p>
            <a:pPr marL="0" indent="0" algn="just">
              <a:buNone/>
            </a:pPr>
            <a:r>
              <a:rPr lang="fa-IR">
                <a:cs typeface="B Nazanin" panose="00000400000000000000" pitchFamily="2" charset="-78"/>
              </a:rPr>
              <a:t>(المتنبی، 1414: 50)</a:t>
            </a:r>
          </a:p>
          <a:p>
            <a:pPr algn="just"/>
            <a:r>
              <a:rPr lang="fa-IR">
                <a:cs typeface="B Nazanin" panose="00000400000000000000" pitchFamily="2" charset="-78"/>
              </a:rPr>
              <a:t>ترجمه : «چشم های گاو های وحشی که مانند چشم نیستند{مثل چشم معمولی نیستند}، عاشق محزون را تکه تکه می کنند» </a:t>
            </a:r>
          </a:p>
          <a:p>
            <a:endParaRPr lang="fa-IR"/>
          </a:p>
        </p:txBody>
      </p:sp>
    </p:spTree>
    <p:extLst>
      <p:ext uri="{BB962C8B-B14F-4D97-AF65-F5344CB8AC3E}">
        <p14:creationId xmlns:p14="http://schemas.microsoft.com/office/powerpoint/2010/main" val="87639372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بر اساس آنچه رفت ، می توان گفت در عصر عباسی، علی رغم آمیزش شدید فرهنگ های مختلف، زیبایی شناسی عربی دست نخورده باقی ماند و هر چند غزل سرایانی، چون ابونواس توانستند مقدمات تغزلی قصاید عربی را در هم بریزند و طرح نوی در آن در اندازند، اما این تغییر کلی به عرصه معانی جزئی نرسید و اوصاف تقلیدی و کلیشه ای غزل، همچنان به حیات خود ادامه داد و </a:t>
            </a:r>
            <a:r>
              <a:rPr lang="fa-IR" smtClean="0">
                <a:cs typeface="B Nazanin" panose="00000400000000000000" pitchFamily="2" charset="-78"/>
              </a:rPr>
              <a:t>شاعران </a:t>
            </a:r>
            <a:r>
              <a:rPr lang="fa-IR" smtClean="0">
                <a:cs typeface="B Nazanin" panose="00000400000000000000" pitchFamily="2" charset="-78"/>
              </a:rPr>
              <a:t>این دوره تنها در شاخ و برگ دادن به این اوصاف موفق عمل کردند و مجال تغییری بنیادین برای آنها فراهم نشد، لذا در این عصر ما همچنان با چشم درشت، سیاه، خمار و غماز روبرو هستیم البته با زبانی نرم تر و لطیف تر. </a:t>
            </a:r>
            <a:endParaRPr lang="fa-IR">
              <a:cs typeface="B Nazanin" panose="00000400000000000000" pitchFamily="2" charset="-78"/>
            </a:endParaRPr>
          </a:p>
        </p:txBody>
      </p:sp>
    </p:spTree>
    <p:extLst>
      <p:ext uri="{BB962C8B-B14F-4D97-AF65-F5344CB8AC3E}">
        <p14:creationId xmlns:p14="http://schemas.microsoft.com/office/powerpoint/2010/main" val="333624171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fa-IR" sz="4000" b="1" smtClean="0">
                <a:solidFill>
                  <a:srgbClr val="FF0000"/>
                </a:solidFill>
                <a:cs typeface="B Nazanin" panose="00000400000000000000" pitchFamily="2" charset="-78"/>
              </a:rPr>
              <a:t>2-4 عصر مملوکی و عثمانی(عصر انحطاط) و تغییر زیبایی شناسی دیرپای عربی</a:t>
            </a:r>
            <a:endParaRPr lang="fa-IR" sz="4000"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قضیه تغییر در زیبایی شناسی عربی را باید یکی از مهم ترین پدیده های عصر مملوکی و عثمانی دانست، عصری که وصف چشمان تنگ را در کنار چشمان درشت، وارد غزل کرد و بر خلاف عقیده بسیاری که این عصر را منحط می دانند، جریان تازه ای در  غزلسرایی عربی به وجود آورد و غزل را از معانی کلیشه ای تکراری به دراورد. وصف چشم تنگ در شعر عربی باید موازی با سلطه ترکان بر امور اسلام و سرنوشت مسلمین دانست، سلطه ای که از زمان متوکل عباسی آغاز شد (ضیف، ج، بی تا، 17)؛ اما نتوانست در ادب عربی رسوخ کند، رسوخ این مساله را باید از زمان سقوط عباسیان دانست، سقوطی که آغاز تسلط مغولان و مملوکیان و ترکان عثمانی شد. در این دوره ها شاعران عرب تحت تاثیر فرهنگ ترکی قرار گرفتند و بسیار از چشم تنگان دخترکان ترک دم زدند. </a:t>
            </a:r>
            <a:endParaRPr lang="fa-IR">
              <a:cs typeface="B Nazanin" panose="00000400000000000000" pitchFamily="2" charset="-78"/>
            </a:endParaRPr>
          </a:p>
        </p:txBody>
      </p:sp>
    </p:spTree>
    <p:extLst>
      <p:ext uri="{BB962C8B-B14F-4D97-AF65-F5344CB8AC3E}">
        <p14:creationId xmlns:p14="http://schemas.microsoft.com/office/powerpoint/2010/main" val="7261247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1. پیشگفتار</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یکی از موضوعاتی که می تواند در حیطه نقد ادبی بررسی شود: «نقد یک نوع اندیشه ادبی» است. لذا این پژوهش به تکیه بر همین مساله و با پذیرش یک وصف چشم از دید شاعران یک نوع اندیشه زیبایی شناختی ادبی است. قضیه «زیبایی شناسی چشم» در ادب عربی از زمان قبل از اسلام تا عصر بعد از سقوط خلافت عباسیان را مورد بحث و بررسی قرار داده است. </a:t>
            </a:r>
            <a:endParaRPr lang="fa-IR">
              <a:cs typeface="B Nazanin" panose="00000400000000000000" pitchFamily="2" charset="-78"/>
            </a:endParaRPr>
          </a:p>
        </p:txBody>
      </p:sp>
      <p:sp>
        <p:nvSpPr>
          <p:cNvPr id="4" name="Flowchart: Alternate Process 3"/>
          <p:cNvSpPr/>
          <p:nvPr/>
        </p:nvSpPr>
        <p:spPr>
          <a:xfrm>
            <a:off x="1266092" y="4403188"/>
            <a:ext cx="3727939" cy="102694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از زمان قبل از اسلام تا عصر بعد از سقوط خلافت عباسیان</a:t>
            </a:r>
            <a:endParaRPr lang="fa-IR"/>
          </a:p>
        </p:txBody>
      </p:sp>
    </p:spTree>
    <p:extLst>
      <p:ext uri="{BB962C8B-B14F-4D97-AF65-F5344CB8AC3E}">
        <p14:creationId xmlns:p14="http://schemas.microsoft.com/office/powerpoint/2010/main" val="160673650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قسمت های قبل مشخص شد که از زمان جاهلی تا زمان سقوط بغداد و پایان عصر عباسی، چشم درشت و سیاه، مورد پسند شاعران عربی بوده است و آنان بسیار از ان دم زده اند، اما در ادامه خواهیم دید که این مساله تغییر می کند . برای بیان این تغییر به شعر، شاعران بزرگ این دوران، مثل «</a:t>
            </a:r>
            <a:r>
              <a:rPr lang="fa-IR" smtClean="0">
                <a:solidFill>
                  <a:srgbClr val="FF0000"/>
                </a:solidFill>
                <a:cs typeface="B Nazanin" panose="00000400000000000000" pitchFamily="2" charset="-78"/>
              </a:rPr>
              <a:t>ابن نباته</a:t>
            </a:r>
            <a:r>
              <a:rPr lang="fa-IR" smtClean="0">
                <a:cs typeface="B Nazanin" panose="00000400000000000000" pitchFamily="2" charset="-78"/>
              </a:rPr>
              <a:t>»، «</a:t>
            </a:r>
            <a:r>
              <a:rPr lang="fa-IR" smtClean="0">
                <a:solidFill>
                  <a:srgbClr val="FF0000"/>
                </a:solidFill>
                <a:cs typeface="B Nazanin" panose="00000400000000000000" pitchFamily="2" charset="-78"/>
              </a:rPr>
              <a:t>صفی الدین حلی</a:t>
            </a:r>
            <a:r>
              <a:rPr lang="fa-IR" smtClean="0">
                <a:cs typeface="B Nazanin" panose="00000400000000000000" pitchFamily="2" charset="-78"/>
              </a:rPr>
              <a:t>» </a:t>
            </a:r>
            <a:r>
              <a:rPr lang="fa-IR" smtClean="0">
                <a:cs typeface="B Nazanin" panose="00000400000000000000" pitchFamily="2" charset="-78"/>
              </a:rPr>
              <a:t>و «</a:t>
            </a:r>
            <a:r>
              <a:rPr lang="fa-IR" smtClean="0">
                <a:solidFill>
                  <a:srgbClr val="FF0000"/>
                </a:solidFill>
                <a:cs typeface="B Nazanin" panose="00000400000000000000" pitchFamily="2" charset="-78"/>
              </a:rPr>
              <a:t>الشاب الظرفی</a:t>
            </a:r>
            <a:r>
              <a:rPr lang="fa-IR" smtClean="0">
                <a:cs typeface="B Nazanin" panose="00000400000000000000" pitchFamily="2" charset="-78"/>
              </a:rPr>
              <a:t>» </a:t>
            </a:r>
            <a:r>
              <a:rPr lang="fa-IR" smtClean="0">
                <a:cs typeface="B Nazanin" panose="00000400000000000000" pitchFamily="2" charset="-78"/>
              </a:rPr>
              <a:t>و «</a:t>
            </a:r>
            <a:r>
              <a:rPr lang="fa-IR" smtClean="0">
                <a:solidFill>
                  <a:srgbClr val="FF0000"/>
                </a:solidFill>
                <a:cs typeface="B Nazanin" panose="00000400000000000000" pitchFamily="2" charset="-78"/>
              </a:rPr>
              <a:t>التلعفری</a:t>
            </a:r>
            <a:r>
              <a:rPr lang="fa-IR" smtClean="0">
                <a:cs typeface="B Nazanin" panose="00000400000000000000" pitchFamily="2" charset="-78"/>
              </a:rPr>
              <a:t>» استشهاد می </a:t>
            </a:r>
            <a:r>
              <a:rPr lang="fa-IR" smtClean="0">
                <a:cs typeface="B Nazanin" panose="00000400000000000000" pitchFamily="2" charset="-78"/>
              </a:rPr>
              <a:t>کنیم:</a:t>
            </a:r>
            <a:endParaRPr lang="fa-IR">
              <a:cs typeface="B Nazanin" panose="00000400000000000000" pitchFamily="2" charset="-78"/>
            </a:endParaRPr>
          </a:p>
        </p:txBody>
      </p:sp>
      <p:sp>
        <p:nvSpPr>
          <p:cNvPr id="4" name="Flowchart: Alternate Process 3"/>
          <p:cNvSpPr/>
          <p:nvPr/>
        </p:nvSpPr>
        <p:spPr>
          <a:xfrm>
            <a:off x="838200" y="4001294"/>
            <a:ext cx="4192172" cy="116761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از زمان جاهلی تا زمان سقوط بغداد و پایان عصر عباسی</a:t>
            </a:r>
            <a:endParaRPr lang="fa-IR"/>
          </a:p>
        </p:txBody>
      </p:sp>
    </p:spTree>
    <p:extLst>
      <p:ext uri="{BB962C8B-B14F-4D97-AF65-F5344CB8AC3E}">
        <p14:creationId xmlns:p14="http://schemas.microsoft.com/office/powerpoint/2010/main" val="39382881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بدون شک «</a:t>
            </a:r>
            <a:r>
              <a:rPr lang="fa-IR" smtClean="0">
                <a:solidFill>
                  <a:srgbClr val="FF0000"/>
                </a:solidFill>
                <a:cs typeface="B Nazanin" panose="00000400000000000000" pitchFamily="2" charset="-78"/>
              </a:rPr>
              <a:t>ابن نباته</a:t>
            </a:r>
            <a:r>
              <a:rPr lang="fa-IR" smtClean="0">
                <a:cs typeface="B Nazanin" panose="00000400000000000000" pitchFamily="2" charset="-78"/>
              </a:rPr>
              <a:t>» از سرآمدان عصر مملوکی و عثمانی است که در حدود نیم قرن محور حرکت های ادبی در مصر و شام بود(باشا، 1989، 352) و شعر و شیوه او هماره مورد تقلید و پیروی هم عصرانش بود، با تورق دیوان این شاعر به نمونه های فراوانی از وصف چشم تنگ بر می خوریم که شاعر در نهایت زیبایی آنان را به وصف نشته است: </a:t>
            </a:r>
          </a:p>
          <a:p>
            <a:pPr algn="just"/>
            <a:r>
              <a:rPr lang="fa-IR" smtClean="0">
                <a:cs typeface="B Nazanin" panose="00000400000000000000" pitchFamily="2" charset="-78"/>
              </a:rPr>
              <a:t>قامَ یرنوُ بِمُقلَهٍ کَحلاءِ</a:t>
            </a:r>
          </a:p>
          <a:p>
            <a:pPr algn="just"/>
            <a:r>
              <a:rPr lang="fa-IR" smtClean="0">
                <a:cs typeface="B Nazanin" panose="00000400000000000000" pitchFamily="2" charset="-78"/>
              </a:rPr>
              <a:t>علَّمَتنی الجنونَ بالسَوداءِ</a:t>
            </a:r>
          </a:p>
          <a:p>
            <a:pPr algn="just"/>
            <a:r>
              <a:rPr lang="fa-IR" smtClean="0">
                <a:cs typeface="B Nazanin" panose="00000400000000000000" pitchFamily="2" charset="-78"/>
              </a:rPr>
              <a:t>ضَیّقُ العینِ ان رنا واستمَحنا</a:t>
            </a:r>
          </a:p>
          <a:p>
            <a:pPr algn="just"/>
            <a:r>
              <a:rPr lang="fa-IR" smtClean="0">
                <a:cs typeface="B Nazanin" panose="00000400000000000000" pitchFamily="2" charset="-78"/>
              </a:rPr>
              <a:t>و عَناءٌ تسمُّحَ البخلاءِ</a:t>
            </a:r>
          </a:p>
          <a:p>
            <a:pPr algn="just"/>
            <a:r>
              <a:rPr lang="fa-IR" smtClean="0">
                <a:cs typeface="B Nazanin" panose="00000400000000000000" pitchFamily="2" charset="-78"/>
              </a:rPr>
              <a:t>(ابن نباته، 1304، 12)</a:t>
            </a:r>
            <a:endParaRPr lang="fa-IR">
              <a:cs typeface="B Nazanin" panose="00000400000000000000" pitchFamily="2" charset="-78"/>
            </a:endParaRPr>
          </a:p>
        </p:txBody>
      </p:sp>
    </p:spTree>
    <p:extLst>
      <p:ext uri="{BB962C8B-B14F-4D97-AF65-F5344CB8AC3E}">
        <p14:creationId xmlns:p14="http://schemas.microsoft.com/office/powerpoint/2010/main" val="189596638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solidFill>
                  <a:srgbClr val="FF0000"/>
                </a:solidFill>
                <a:cs typeface="B Nazanin" panose="00000400000000000000" pitchFamily="2" charset="-78"/>
              </a:rPr>
              <a:t>ترجمه</a:t>
            </a:r>
            <a:r>
              <a:rPr lang="fa-IR" smtClean="0">
                <a:cs typeface="B Nazanin" panose="00000400000000000000" pitchFamily="2" charset="-78"/>
              </a:rPr>
              <a:t>: «به پاخاست و با چشمانی سرمه کشیده {به من} خیره شد و دیوانگی را با چشمان سیاه به من آموخت، او چشمان تنگی دارد و چون خیره شود ما را بخشنده می کند، مانند بخیلی که به تکلف، بخشندگی پیشه می کند!» این غزل را باید یکی از زیباترین غزل های ابن نباته دانست که در آن صوف معشوقه «تنگ چشم» می پردازد او در این غزل، عاشق معشوقه ترکی شده است که چشمان سیاهش آدمی را مست می کند. در عصور گذشته ادبیات عرب، هیچ شاعری را نمی توان یافت که این چنین توصیفی برای یک معشوقه ترک آورده باشد. لذا به خوبی می توان دریافت که در این زمان، تنگ چشمان ترک، کم کم عرصه را برای جولان دادن درشت چشمان عرب، تنگ کردند و خود را به عنوان معشوقه های شاعران مطرح کردند.  </a:t>
            </a:r>
            <a:endParaRPr lang="fa-IR">
              <a:cs typeface="B Nazanin" panose="00000400000000000000" pitchFamily="2" charset="-78"/>
            </a:endParaRPr>
          </a:p>
        </p:txBody>
      </p:sp>
    </p:spTree>
    <p:extLst>
      <p:ext uri="{BB962C8B-B14F-4D97-AF65-F5344CB8AC3E}">
        <p14:creationId xmlns:p14="http://schemas.microsoft.com/office/powerpoint/2010/main" val="303819410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صحبت از تنگ چشمان ترک به همین جا ختم نمی شود و ابن نباته در جای جای دیوانش بدان ها اشاره می کند و اوصاف شایعی را که شاعران گذشته برای چشم درشت ذکر می کردند، برای چشم تنگ می آورد: </a:t>
            </a:r>
          </a:p>
          <a:p>
            <a:pPr algn="just"/>
            <a:r>
              <a:rPr lang="fa-IR" smtClean="0">
                <a:cs typeface="B Nazanin" panose="00000400000000000000" pitchFamily="2" charset="-78"/>
              </a:rPr>
              <a:t>بی مِن بنی التُّرک ساجِی الطَّرفِ وسنانُ</a:t>
            </a:r>
          </a:p>
          <a:p>
            <a:pPr algn="just"/>
            <a:r>
              <a:rPr lang="fa-IR" smtClean="0">
                <a:cs typeface="B Nazanin" panose="00000400000000000000" pitchFamily="2" charset="-78"/>
              </a:rPr>
              <a:t>ما الصَّبُّ مِنه مَعاذً و هو فتّانُ</a:t>
            </a:r>
          </a:p>
          <a:p>
            <a:pPr algn="just"/>
            <a:r>
              <a:rPr lang="fa-IR" smtClean="0">
                <a:cs typeface="B Nazanin" panose="00000400000000000000" pitchFamily="2" charset="-78"/>
              </a:rPr>
              <a:t>بی ضَیِّقُ العینِ صانوهُ فقُلتُ لَهُم </a:t>
            </a:r>
          </a:p>
          <a:p>
            <a:pPr algn="just"/>
            <a:r>
              <a:rPr lang="fa-IR" smtClean="0">
                <a:cs typeface="B Nazanin" panose="00000400000000000000" pitchFamily="2" charset="-78"/>
              </a:rPr>
              <a:t>سَمُّ الخِیاطِ مَعَ المَحبوبِ مَیدانُ</a:t>
            </a:r>
            <a:endParaRPr lang="fa-IR">
              <a:cs typeface="B Nazanin" panose="00000400000000000000" pitchFamily="2" charset="-78"/>
            </a:endParaRPr>
          </a:p>
        </p:txBody>
      </p:sp>
    </p:spTree>
    <p:extLst>
      <p:ext uri="{BB962C8B-B14F-4D97-AF65-F5344CB8AC3E}">
        <p14:creationId xmlns:p14="http://schemas.microsoft.com/office/powerpoint/2010/main" val="197532606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ترجمه: « در نزد من از ترک زادگان، خمار چشمی هست که از عاشق او شدن نمی توان حذر کرد چرا که او بسیار دلفریب است؛ در نزد من تنگ چشمی هست که {عده ای} او را محافظت می کنند، لذا به آنان گفتم حتی سوراخ سوزن با وجود محبوب میدان وسیعی است»؛ در دو بیت بالا ابن نباته اوصافی، مثل «</a:t>
            </a:r>
            <a:r>
              <a:rPr lang="fa-IR" smtClean="0">
                <a:solidFill>
                  <a:srgbClr val="FF0000"/>
                </a:solidFill>
                <a:cs typeface="B Nazanin" panose="00000400000000000000" pitchFamily="2" charset="-78"/>
              </a:rPr>
              <a:t>ساجی الطرف</a:t>
            </a:r>
            <a:r>
              <a:rPr lang="fa-IR" smtClean="0">
                <a:cs typeface="B Nazanin" panose="00000400000000000000" pitchFamily="2" charset="-78"/>
              </a:rPr>
              <a:t>» و «</a:t>
            </a:r>
            <a:r>
              <a:rPr lang="fa-IR" smtClean="0">
                <a:solidFill>
                  <a:srgbClr val="FF0000"/>
                </a:solidFill>
                <a:cs typeface="B Nazanin" panose="00000400000000000000" pitchFamily="2" charset="-78"/>
              </a:rPr>
              <a:t>وسنان</a:t>
            </a:r>
            <a:r>
              <a:rPr lang="fa-IR" smtClean="0">
                <a:cs typeface="B Nazanin" panose="00000400000000000000" pitchFamily="2" charset="-78"/>
              </a:rPr>
              <a:t>» را برای چشم تنگ یارش آورده است و یا در جای دیگر که می گوید: </a:t>
            </a:r>
          </a:p>
          <a:p>
            <a:pPr algn="just"/>
            <a:r>
              <a:rPr lang="fa-IR" smtClean="0">
                <a:cs typeface="B Nazanin" panose="00000400000000000000" pitchFamily="2" charset="-78"/>
              </a:rPr>
              <a:t>افدِی غَزالاً مِن الاتراکِ مٌقلَتُهُ</a:t>
            </a:r>
          </a:p>
          <a:p>
            <a:pPr algn="just"/>
            <a:r>
              <a:rPr lang="fa-IR" smtClean="0">
                <a:cs typeface="B Nazanin" panose="00000400000000000000" pitchFamily="2" charset="-78"/>
              </a:rPr>
              <a:t>فی صَنعَهِ السِّحرِ اعیَت کلٌ استاذِ</a:t>
            </a:r>
          </a:p>
          <a:p>
            <a:pPr algn="just"/>
            <a:r>
              <a:rPr lang="fa-IR" smtClean="0">
                <a:cs typeface="B Nazanin" panose="00000400000000000000" pitchFamily="2" charset="-78"/>
              </a:rPr>
              <a:t>نبّاذَ  عهدٍ بِذاک اللّحظِ یُسحِرُنی</a:t>
            </a:r>
          </a:p>
          <a:p>
            <a:pPr algn="just"/>
            <a:r>
              <a:rPr lang="fa-IR" smtClean="0">
                <a:cs typeface="B Nazanin" panose="00000400000000000000" pitchFamily="2" charset="-78"/>
              </a:rPr>
              <a:t>یا حَسرَتی بینَ سَحّار ونبّاذِ</a:t>
            </a:r>
            <a:endParaRPr lang="fa-IR">
              <a:cs typeface="B Nazanin" panose="00000400000000000000" pitchFamily="2" charset="-78"/>
            </a:endParaRPr>
          </a:p>
        </p:txBody>
      </p:sp>
    </p:spTree>
    <p:extLst>
      <p:ext uri="{BB962C8B-B14F-4D97-AF65-F5344CB8AC3E}">
        <p14:creationId xmlns:p14="http://schemas.microsoft.com/office/powerpoint/2010/main" val="364979059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ترجمه: «جانم فدای آهویی که از ترکان است و چشمش در صنعت جادو، بر هر استادی چیره می شود، او بسیار عهد شکن است و با آن نگاه من را جادو می کند، ای وایِ من که در کشش جادو و عهد شکنی گرفتار شدم» در این جا هم ابن نباته، ساری و زیبایی را به «چشمان تنگ» ترکان نسبت می دهد. از این مثال ها به خوبی می توان دریافت که زیبایی شناسی عربی به چه میزان دچار تغییر شده است، تغییری که در نزد تمامی شاعران بزرگ این ئعصر مشهود است و در ادامه توضیح داده می شود.  </a:t>
            </a:r>
            <a:endParaRPr lang="fa-IR">
              <a:cs typeface="B Nazanin" panose="00000400000000000000" pitchFamily="2" charset="-78"/>
            </a:endParaRPr>
          </a:p>
        </p:txBody>
      </p:sp>
    </p:spTree>
    <p:extLst>
      <p:ext uri="{BB962C8B-B14F-4D97-AF65-F5344CB8AC3E}">
        <p14:creationId xmlns:p14="http://schemas.microsoft.com/office/powerpoint/2010/main" val="196209988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smtClean="0">
                <a:solidFill>
                  <a:srgbClr val="FF0000"/>
                </a:solidFill>
                <a:cs typeface="B Nazanin" panose="00000400000000000000" pitchFamily="2" charset="-78"/>
              </a:rPr>
              <a:t>صفی الدین حلی </a:t>
            </a:r>
            <a:r>
              <a:rPr lang="fa-IR" smtClean="0">
                <a:cs typeface="B Nazanin" panose="00000400000000000000" pitchFamily="2" charset="-78"/>
              </a:rPr>
              <a:t>یکی دیگر از شاعران به نام عصر مملوکی است که در حوزه ادبی بغداد رشد و نمو کرد(باشا، 1989، 340). او از جمله شاعرانی است که شدیدا به راه و روش گذشتگان خود پایبند بود(همان: 341)؛ اما در زیبایی شناسی چشم، راهی غیر از راه آنان را پیود و زیبایی شناسی عصر خود را ترجیح داد؛ برای مشخص شدن این موضوع به نمونه ای از اشعار او اشاره می کنیم: </a:t>
            </a:r>
          </a:p>
          <a:p>
            <a:pPr marL="0" indent="0" algn="just">
              <a:buNone/>
            </a:pPr>
            <a:r>
              <a:rPr lang="fa-IR" smtClean="0">
                <a:cs typeface="B Nazanin" panose="00000400000000000000" pitchFamily="2" charset="-78"/>
              </a:rPr>
              <a:t>یا عاذِلی ان کُنتَ تَجهَلُ ما الهَوی</a:t>
            </a:r>
          </a:p>
          <a:p>
            <a:pPr marL="0" indent="0" algn="just">
              <a:buNone/>
            </a:pPr>
            <a:r>
              <a:rPr lang="fa-IR" smtClean="0">
                <a:cs typeface="B Nazanin" panose="00000400000000000000" pitchFamily="2" charset="-78"/>
              </a:rPr>
              <a:t>فَانظُر ظِباءَ التُّرکِ کَیفَ تَرَکَننی</a:t>
            </a:r>
          </a:p>
          <a:p>
            <a:pPr marL="0" indent="0" algn="just">
              <a:buNone/>
            </a:pPr>
            <a:r>
              <a:rPr lang="fa-IR" smtClean="0">
                <a:cs typeface="B Nazanin" panose="00000400000000000000" pitchFamily="2" charset="-78"/>
              </a:rPr>
              <a:t>وَاعجَب لِاَعیُنِهِنَّ کَیفَ اَسَرنَنی</a:t>
            </a:r>
          </a:p>
          <a:p>
            <a:pPr marL="0" indent="0" algn="just">
              <a:buNone/>
            </a:pPr>
            <a:r>
              <a:rPr lang="fa-IR" smtClean="0">
                <a:cs typeface="B Nazanin" panose="00000400000000000000" pitchFamily="2" charset="-78"/>
              </a:rPr>
              <a:t>مَن مَعشَری وَ اَخَذنَنی مِن مَامَنی</a:t>
            </a:r>
            <a:endParaRPr lang="fa-IR">
              <a:cs typeface="B Nazanin" panose="00000400000000000000" pitchFamily="2" charset="-78"/>
            </a:endParaRPr>
          </a:p>
        </p:txBody>
      </p:sp>
    </p:spTree>
    <p:extLst>
      <p:ext uri="{BB962C8B-B14F-4D97-AF65-F5344CB8AC3E}">
        <p14:creationId xmlns:p14="http://schemas.microsoft.com/office/powerpoint/2010/main" val="15489641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smtClean="0">
                <a:cs typeface="B Nazanin" panose="00000400000000000000" pitchFamily="2" charset="-78"/>
              </a:rPr>
              <a:t>بیضُ الطُّلی سُمرُ القُدودِ نَواصِعُ ال</a:t>
            </a:r>
          </a:p>
          <a:p>
            <a:pPr algn="just"/>
            <a:r>
              <a:rPr lang="fa-IR" smtClean="0">
                <a:cs typeface="B Nazanin" panose="00000400000000000000" pitchFamily="2" charset="-78"/>
              </a:rPr>
              <a:t>وَجَناتِ حُمرُ الحَلیِ سودُ الاَعیُنِ</a:t>
            </a:r>
          </a:p>
          <a:p>
            <a:pPr algn="just"/>
            <a:r>
              <a:rPr lang="fa-IR" smtClean="0">
                <a:cs typeface="B Nazanin" panose="00000400000000000000" pitchFamily="2" charset="-78"/>
              </a:rPr>
              <a:t>(حلی، 1297، 114)</a:t>
            </a:r>
          </a:p>
          <a:p>
            <a:pPr algn="just"/>
            <a:r>
              <a:rPr lang="fa-IR" smtClean="0">
                <a:cs typeface="B Nazanin" panose="00000400000000000000" pitchFamily="2" charset="-78"/>
              </a:rPr>
              <a:t>ترجمه: «ای ملامتگر من، اگر نمی دانی که عشق چیست، به آهوان ترک نگاه کن که چه بلایی به سر من آورده اند؛ و تعجب کن از چشمان آنها که چگونه من را اسیر کرده اند و از خانواده و مامنم بریده اند، آنها سفید گردند و سبز رنگ و صاف صورت و سرخ زینت و سیاه چشم»؛ بنابر آنچه که در این ابیات مشهود است، صفی الدینئ حلی به ملامتگر خود می گوید راه فراری از دامی که چشمان سیاه معشوقه های ترک برای او پهن کرده اند، وجود ندارد! در جای دیگر همو از تیرهایی که از طرف چشمان آهوان ترک، به سوی او نشانه می رود، سخن می راند  و بیان می دارد که چشم های مریض آنان آدمی را در تنگنایی غریب می افکند، به شکلی که طاقت و تحمل از او سلب می شود: </a:t>
            </a:r>
            <a:endParaRPr lang="fa-IR">
              <a:cs typeface="B Nazanin" panose="00000400000000000000" pitchFamily="2" charset="-78"/>
            </a:endParaRPr>
          </a:p>
        </p:txBody>
      </p:sp>
    </p:spTree>
    <p:extLst>
      <p:ext uri="{BB962C8B-B14F-4D97-AF65-F5344CB8AC3E}">
        <p14:creationId xmlns:p14="http://schemas.microsoft.com/office/powerpoint/2010/main" val="225831645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r>
              <a:rPr lang="fa-IR" smtClean="0">
                <a:cs typeface="B Nazanin" panose="00000400000000000000" pitchFamily="2" charset="-78"/>
              </a:rPr>
              <a:t>هَل یَدری الَّذی  باتَ عَن عَنا الحُبَّ فی شَکُّ </a:t>
            </a:r>
          </a:p>
          <a:p>
            <a:r>
              <a:rPr lang="fa-IR" smtClean="0">
                <a:cs typeface="B Nazanin" panose="00000400000000000000" pitchFamily="2" charset="-78"/>
              </a:rPr>
              <a:t>ما ذا لاقتِ العُربُ مّن ظَبی اَعیُنِ التُرکِ</a:t>
            </a:r>
          </a:p>
          <a:p>
            <a:r>
              <a:rPr lang="fa-IR" smtClean="0">
                <a:cs typeface="B Nazanin" panose="00000400000000000000" pitchFamily="2" charset="-78"/>
              </a:rPr>
              <a:t>قَد قَلَّ اِحتِمالی وَ لیسَ لی طاقَهُ التَرکِ</a:t>
            </a:r>
          </a:p>
          <a:p>
            <a:r>
              <a:rPr lang="fa-IR" smtClean="0">
                <a:cs typeface="B Nazanin" panose="00000400000000000000" pitchFamily="2" charset="-78"/>
              </a:rPr>
              <a:t>اَلقَّتنی العُیونُ المِراضُ فی مَعرَکٍ ضَنکِ</a:t>
            </a:r>
          </a:p>
          <a:p>
            <a:r>
              <a:rPr lang="fa-IR" smtClean="0">
                <a:cs typeface="B Nazanin" panose="00000400000000000000" pitchFamily="2" charset="-78"/>
              </a:rPr>
              <a:t>(همان، 245)</a:t>
            </a:r>
          </a:p>
          <a:p>
            <a:pPr algn="just"/>
            <a:r>
              <a:rPr lang="fa-IR" smtClean="0">
                <a:cs typeface="B Nazanin" panose="00000400000000000000" pitchFamily="2" charset="-78"/>
              </a:rPr>
              <a:t>ترجمه : «آیا کسی که از رنج عشق در شک است، می داند که عرب ها چه از چشمان آهوان ترک می کشند؟! قدرت تحملم کاسته شده است و دیگر طاقت ترک {عشق} ندارم و چشمان مریض و خمار، من را در تنگنایی شگرف قرار داده است.»</a:t>
            </a:r>
            <a:endParaRPr lang="fa-IR">
              <a:cs typeface="B Nazanin" panose="00000400000000000000" pitchFamily="2" charset="-78"/>
            </a:endParaRPr>
          </a:p>
        </p:txBody>
      </p:sp>
    </p:spTree>
    <p:extLst>
      <p:ext uri="{BB962C8B-B14F-4D97-AF65-F5344CB8AC3E}">
        <p14:creationId xmlns:p14="http://schemas.microsoft.com/office/powerpoint/2010/main" val="79761874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شاعران به نام دیگر این عصر می توان به «</a:t>
            </a:r>
            <a:r>
              <a:rPr lang="fa-IR" b="1" smtClean="0">
                <a:solidFill>
                  <a:srgbClr val="FF0000"/>
                </a:solidFill>
                <a:cs typeface="B Nazanin" panose="00000400000000000000" pitchFamily="2" charset="-78"/>
              </a:rPr>
              <a:t>الشاب الظریف</a:t>
            </a:r>
            <a:r>
              <a:rPr lang="fa-IR" smtClean="0">
                <a:cs typeface="B Nazanin" panose="00000400000000000000" pitchFamily="2" charset="-78"/>
              </a:rPr>
              <a:t>» اشاره کرد که فرزند شاعر بزرگ عفیف الدین التلمسانی بود(باشا، 1989، 242) در دیوان او هم ذکر ترکان تنگ چشم فراوان است، او مدتی در دربار «ملک المنصور دوم» امیر مملوکی «حماه» می زیست (همان: 43) و در آنجا از ساقیان و ندیمه های ترک فراوان دید، او می گوید: </a:t>
            </a:r>
          </a:p>
          <a:p>
            <a:pPr algn="just"/>
            <a:r>
              <a:rPr lang="fa-IR" smtClean="0">
                <a:cs typeface="B Nazanin" panose="00000400000000000000" pitchFamily="2" charset="-78"/>
              </a:rPr>
              <a:t>تاسیرُ الاحاظٍ بِخَدَّ اسیلُ</a:t>
            </a:r>
            <a:endParaRPr lang="fa-IR">
              <a:cs typeface="B Nazanin" panose="00000400000000000000" pitchFamily="2" charset="-78"/>
            </a:endParaRPr>
          </a:p>
          <a:p>
            <a:pPr algn="just"/>
            <a:r>
              <a:rPr lang="fa-IR" smtClean="0">
                <a:cs typeface="B Nazanin" panose="00000400000000000000" pitchFamily="2" charset="-78"/>
              </a:rPr>
              <a:t>کَلیمُ اَحشاءِ بِطَرفٍ کَلِیل</a:t>
            </a:r>
            <a:endParaRPr lang="fa-IR">
              <a:cs typeface="B Nazanin" panose="00000400000000000000" pitchFamily="2" charset="-78"/>
            </a:endParaRPr>
          </a:p>
          <a:p>
            <a:pPr algn="just"/>
            <a:r>
              <a:rPr lang="fa-IR" smtClean="0">
                <a:cs typeface="B Nazanin" panose="00000400000000000000" pitchFamily="2" charset="-78"/>
              </a:rPr>
              <a:t>ظَبیُ مِنَ التُّرکِ هَضِیمَ الحَشا</a:t>
            </a:r>
            <a:endParaRPr lang="fa-IR">
              <a:cs typeface="B Nazanin" panose="00000400000000000000" pitchFamily="2" charset="-78"/>
            </a:endParaRPr>
          </a:p>
          <a:p>
            <a:pPr algn="just"/>
            <a:r>
              <a:rPr lang="fa-IR" smtClean="0">
                <a:cs typeface="B Nazanin" panose="00000400000000000000" pitchFamily="2" charset="-78"/>
              </a:rPr>
              <a:t>یَهُزُّ عِطفَیهِ دَلالاً جَمِیل </a:t>
            </a:r>
            <a:endParaRPr lang="fa-IR">
              <a:cs typeface="B Nazanin" panose="00000400000000000000" pitchFamily="2" charset="-78"/>
            </a:endParaRPr>
          </a:p>
          <a:p>
            <a:endParaRPr lang="fa-IR"/>
          </a:p>
        </p:txBody>
      </p:sp>
    </p:spTree>
    <p:extLst>
      <p:ext uri="{BB962C8B-B14F-4D97-AF65-F5344CB8AC3E}">
        <p14:creationId xmlns:p14="http://schemas.microsoft.com/office/powerpoint/2010/main" val="1681297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432516" y="1825625"/>
            <a:ext cx="7921283" cy="4351338"/>
          </a:xfrm>
        </p:spPr>
        <p:txBody>
          <a:bodyPr/>
          <a:lstStyle/>
          <a:p>
            <a:pPr algn="just"/>
            <a:r>
              <a:rPr lang="fa-IR" smtClean="0">
                <a:cs typeface="B Nazanin" panose="00000400000000000000" pitchFamily="2" charset="-78"/>
              </a:rPr>
              <a:t>پژوهش حاضر بر ان است تا روند تغییر زیبایی شناسی عربی در مورد چشم را (در ادبیات عربی) از قبل از اسلام تا قرن هشتم مورد بررسی قرار دهد و به این سوال پاسخ دهد که این زیبایی شناسی در این دوره زمانی دچار چه تغییرات و تحولاتی شده است؟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690688"/>
            <a:ext cx="2143125" cy="2143125"/>
          </a:xfrm>
          <a:prstGeom prst="rect">
            <a:avLst/>
          </a:prstGeom>
        </p:spPr>
      </p:pic>
    </p:spTree>
    <p:extLst>
      <p:ext uri="{BB962C8B-B14F-4D97-AF65-F5344CB8AC3E}">
        <p14:creationId xmlns:p14="http://schemas.microsoft.com/office/powerpoint/2010/main" val="163334985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ذو وَجنَهٍ تَورِیدُها شاهِدٌ</a:t>
            </a:r>
          </a:p>
          <a:p>
            <a:pPr algn="just"/>
            <a:r>
              <a:rPr lang="fa-IR">
                <a:cs typeface="B Nazanin" panose="00000400000000000000" pitchFamily="2" charset="-78"/>
              </a:rPr>
              <a:t> </a:t>
            </a:r>
            <a:r>
              <a:rPr lang="fa-IR" smtClean="0">
                <a:cs typeface="B Nazanin" panose="00000400000000000000" pitchFamily="2" charset="-78"/>
              </a:rPr>
              <a:t>ان اَنکَرَت قَتلیِ بِطَرفٍ کَحیل</a:t>
            </a:r>
          </a:p>
          <a:p>
            <a:pPr algn="just"/>
            <a:r>
              <a:rPr lang="fa-IR" smtClean="0">
                <a:cs typeface="B Nazanin" panose="00000400000000000000" pitchFamily="2" charset="-78"/>
              </a:rPr>
              <a:t>ترجمه: «نگاه ها را با گونه صافش به اسارت می گیرد و درون را با چشمان بیمارش زخمی می کند، او آهویی از ترک و کم ر باریک است و با لرزش پهلویش، ناز عجیبی به همراه دارد، او گونه ای دارد که سرخیش، شاهد قتل من است، هر چند خود او با چشمی سرمه کشیده انکار کند» همان گونه که پیداست </a:t>
            </a:r>
            <a:r>
              <a:rPr lang="fa-IR" b="1" smtClean="0">
                <a:solidFill>
                  <a:srgbClr val="FF0000"/>
                </a:solidFill>
                <a:cs typeface="B Nazanin" panose="00000400000000000000" pitchFamily="2" charset="-78"/>
              </a:rPr>
              <a:t>شاعر ظریف الطبع ما  از زیبایی آهوی ترک به وجد آمده است </a:t>
            </a:r>
            <a:r>
              <a:rPr lang="fa-IR" smtClean="0">
                <a:cs typeface="B Nazanin" panose="00000400000000000000" pitchFamily="2" charset="-78"/>
              </a:rPr>
              <a:t>و داد سخن سر داده است که : معشوقه من با نگاه، دل آدمی را می رباید و با چشم خمارش آتش به جان می اندازد.  </a:t>
            </a:r>
            <a:endParaRPr lang="fa-IR">
              <a:cs typeface="B Nazanin" panose="00000400000000000000" pitchFamily="2" charset="-78"/>
            </a:endParaRPr>
          </a:p>
        </p:txBody>
      </p:sp>
    </p:spTree>
    <p:extLst>
      <p:ext uri="{BB962C8B-B14F-4D97-AF65-F5344CB8AC3E}">
        <p14:creationId xmlns:p14="http://schemas.microsoft.com/office/powerpoint/2010/main" val="125532016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a:t>
            </a:r>
            <a:r>
              <a:rPr lang="fa-IR" smtClean="0">
                <a:solidFill>
                  <a:srgbClr val="FF0000"/>
                </a:solidFill>
                <a:cs typeface="B Nazanin" panose="00000400000000000000" pitchFamily="2" charset="-78"/>
              </a:rPr>
              <a:t>التلعفری</a:t>
            </a:r>
            <a:r>
              <a:rPr lang="fa-IR" smtClean="0">
                <a:cs typeface="B Nazanin" panose="00000400000000000000" pitchFamily="2" charset="-78"/>
              </a:rPr>
              <a:t>» چهارمین شاعری است که ذکر چشم ترکان در دیوان او بسیار است. عمر باشا هم در کتابش به این مساله اشاره کرده است(باشا، 1989: 154) یکی از غزل هایی که در آن شاعر به چشمان تنگ ترک اشاره کرده است، شعر زیر است: </a:t>
            </a:r>
          </a:p>
          <a:p>
            <a:pPr algn="just"/>
            <a:r>
              <a:rPr lang="fa-IR" smtClean="0">
                <a:cs typeface="B Nazanin" panose="00000400000000000000" pitchFamily="2" charset="-78"/>
              </a:rPr>
              <a:t>یا جاعلاً هینیه مِن اشراکِ</a:t>
            </a:r>
          </a:p>
          <a:p>
            <a:pPr algn="just"/>
            <a:r>
              <a:rPr lang="fa-IR" smtClean="0">
                <a:cs typeface="B Nazanin" panose="00000400000000000000" pitchFamily="2" charset="-78"/>
              </a:rPr>
              <a:t>ترکی هَواک نهایهُ الاشراکِ</a:t>
            </a:r>
          </a:p>
          <a:p>
            <a:pPr algn="just"/>
            <a:r>
              <a:rPr lang="fa-IR" smtClean="0">
                <a:cs typeface="B Nazanin" panose="00000400000000000000" pitchFamily="2" charset="-78"/>
              </a:rPr>
              <a:t>این المفرُّ لعاشقٍ مُتهتِّکٍ </a:t>
            </a:r>
          </a:p>
          <a:p>
            <a:pPr algn="just"/>
            <a:r>
              <a:rPr lang="fa-IR" smtClean="0">
                <a:cs typeface="B Nazanin" panose="00000400000000000000" pitchFamily="2" charset="-78"/>
              </a:rPr>
              <a:t>صَرَعَتهُ اسهُمُ اعیُنِ الاتراکِ</a:t>
            </a:r>
          </a:p>
          <a:p>
            <a:pPr algn="just"/>
            <a:r>
              <a:rPr lang="fa-IR" smtClean="0">
                <a:cs typeface="B Nazanin" panose="00000400000000000000" pitchFamily="2" charset="-78"/>
              </a:rPr>
              <a:t>(التلعفری، 2004: 222)</a:t>
            </a:r>
            <a:endParaRPr lang="fa-IR">
              <a:cs typeface="B Nazanin" panose="00000400000000000000" pitchFamily="2" charset="-78"/>
            </a:endParaRPr>
          </a:p>
        </p:txBody>
      </p:sp>
    </p:spTree>
    <p:extLst>
      <p:ext uri="{BB962C8B-B14F-4D97-AF65-F5344CB8AC3E}">
        <p14:creationId xmlns:p14="http://schemas.microsoft.com/office/powerpoint/2010/main" val="293015773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ترجمه : «ای کسی که چشمانش را به چون دام هایی قرار داده است، ترک عشق تو کردن، نهایت شرک است!، عاشق پاکبازی که با نیزه های چشمان ترکان از پا درآمده است، به کجا می تواند فرار کند؟! «تلعفری» هم زمین خورده عشق تنگ چشمان است، هر چند در اینجا به تنگی چشم اشاره ای نشده است؛ اما به هر روی معشوقه ترک، حتما چشمان تنگی دارد!!، شاعر هیچ راهی برای مقابله با تیرهای متعددی که گلرخان ترک به سوی او روانه می دارند، نمی بیند، لذا بر زمین می افتد و تسلیم آنان می شود. او معتقد است چشمان معشوق بلند بالا و زیبایش، دام هایی است که عاشق را به بند می کشد. </a:t>
            </a:r>
          </a:p>
          <a:p>
            <a:pPr algn="just"/>
            <a:r>
              <a:rPr lang="fa-IR" smtClean="0">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198636447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شاید تشبیه ترکان به آهو در نظر اول زیبا به نظر نیاید، چرا که آهو را به چشم درشت می شناسند و ترکان را به چشم تنگ؛ اما از انجا که شاعر خود به نوعی وجه شبه را ذکر کرده است، می توان در این امر با او همراهی کرد که معشوقه او باریک اندام و با شعوه و ناز است درست مانند اهوان</a:t>
            </a:r>
            <a:endParaRPr lang="fa-IR"/>
          </a:p>
        </p:txBody>
      </p:sp>
    </p:spTree>
    <p:extLst>
      <p:ext uri="{BB962C8B-B14F-4D97-AF65-F5344CB8AC3E}">
        <p14:creationId xmlns:p14="http://schemas.microsoft.com/office/powerpoint/2010/main" val="94217603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آنچه که در اینجا قابل ذکر است آن است که چگونه می توان دو نوع متفاوت از چشم را با اوصافی یکسان، تصویر کرد. در قسمت های گذشته مشخص شد که شاعران عرب از قبل از اسلام تا پایان عصر عباسی، صفاتی مثل </a:t>
            </a:r>
            <a:r>
              <a:rPr lang="fa-IR" smtClean="0">
                <a:cs typeface="B Nazanin" panose="00000400000000000000" pitchFamily="2" charset="-78"/>
              </a:rPr>
              <a:t>«سیاهی</a:t>
            </a:r>
            <a:r>
              <a:rPr lang="fa-IR" smtClean="0">
                <a:cs typeface="B Nazanin" panose="00000400000000000000" pitchFamily="2" charset="-78"/>
              </a:rPr>
              <a:t>، غماری، سرمه دار بودن و فتانگی» را به چشمان درشت منتسب می کردند. اما به یک باره در عصر موسوم به انحطاط، همین اوصاف توسط شاعران این عصر به چشمان تنگ ترکان نسبت داده شد. </a:t>
            </a:r>
            <a:endParaRPr lang="fa-IR">
              <a:cs typeface="B Nazanin" panose="00000400000000000000" pitchFamily="2" charset="-78"/>
            </a:endParaRPr>
          </a:p>
        </p:txBody>
      </p:sp>
    </p:spTree>
    <p:extLst>
      <p:ext uri="{BB962C8B-B14F-4D97-AF65-F5344CB8AC3E}">
        <p14:creationId xmlns:p14="http://schemas.microsoft.com/office/powerpoint/2010/main" val="310803201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smtClean="0">
                <a:solidFill>
                  <a:srgbClr val="FF0000"/>
                </a:solidFill>
                <a:cs typeface="B Nazanin" panose="00000400000000000000" pitchFamily="2" charset="-78"/>
              </a:rPr>
              <a:t>نتیجه</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 در زمان قبل از اسلام، زیبایی شناسی عربی، چشمی را زیبا می دانست که درشت، سیاه، خمار و غماز باشد. این چشم را شاعران عربی به چشمان آهو و گاو وحشی تشبیه می کردند. قرآن کریم هم به خاطر اصل رعایت مقتضای حال، همین مولفه های زیبایی شناختی را برای توصیف حوریان بهشتی انتخاب کرده است. طبیعی است که شاعران عصر اسلامی هم پای در جای پای شاعران جاهلی نهادند و همین اوصاف ذکر شده را برای چشم زیبا ذکر کردند، البته شاعری مثل </a:t>
            </a:r>
            <a:r>
              <a:rPr lang="fa-IR" b="1" smtClean="0">
                <a:solidFill>
                  <a:srgbClr val="FF0000"/>
                </a:solidFill>
                <a:cs typeface="B Nazanin" panose="00000400000000000000" pitchFamily="2" charset="-78"/>
              </a:rPr>
              <a:t>عمر بن ابی ربیعه وصفی هم از چشمان آبی کرد که مورد پسند واقع نشد</a:t>
            </a:r>
            <a:r>
              <a:rPr lang="fa-IR" smtClean="0">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258271876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وصف چشم در عصر عباسی دچار تغییر زیادی نشد و شاعرانی، چون ابونواس و علی بن جهم تنها به تجدید در تشبیهات بسنده کدند و سعی نکردند از زیبایی چشمان دیگری غیر از چشمان درشت و سیاه حرفی بزنند(مثلا از زیبایی چشمان تنگ یا آبی یا سبز) و مثلا </a:t>
            </a:r>
            <a:r>
              <a:rPr lang="fa-IR" b="1" smtClean="0">
                <a:solidFill>
                  <a:srgbClr val="FF0000"/>
                </a:solidFill>
                <a:cs typeface="B Nazanin" panose="00000400000000000000" pitchFamily="2" charset="-78"/>
              </a:rPr>
              <a:t>ابونواس چشم درشت و خمار را به نرگس تشبیه کرد که پیش از این سابقه نداشت.</a:t>
            </a:r>
            <a:r>
              <a:rPr lang="fa-IR" smtClean="0">
                <a:cs typeface="B Nazanin" panose="00000400000000000000" pitchFamily="2" charset="-78"/>
              </a:rPr>
              <a:t> </a:t>
            </a:r>
            <a:endParaRPr lang="fa-IR">
              <a:cs typeface="B Nazanin" panose="00000400000000000000" pitchFamily="2" charset="-78"/>
            </a:endParaRPr>
          </a:p>
        </p:txBody>
      </p:sp>
    </p:spTree>
    <p:extLst>
      <p:ext uri="{BB962C8B-B14F-4D97-AF65-F5344CB8AC3E}">
        <p14:creationId xmlns:p14="http://schemas.microsoft.com/office/powerpoint/2010/main" val="205975638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بدون شک با سقوط خلافت بغداد و خارج شدن حکومت از دست عرب ها و تسلط چندین سده ای ترکان بر قسمت اعظم از بلاد مسلمین از یک سو و ساکن شدن تعداد بی شماری از لعبتکان ترک در بلاد اسلامی از سوی دیگر، ذوق زیبایی شناسی عرب شاعران هم دچار تغییرات جدی شد و وصف چشمان تنگ ترکان توانست </a:t>
            </a:r>
            <a:r>
              <a:rPr lang="fa-IR" smtClean="0">
                <a:cs typeface="B Nazanin" panose="00000400000000000000" pitchFamily="2" charset="-78"/>
              </a:rPr>
              <a:t>جایی </a:t>
            </a:r>
            <a:r>
              <a:rPr lang="fa-IR" smtClean="0">
                <a:cs typeface="B Nazanin" panose="00000400000000000000" pitchFamily="2" charset="-78"/>
              </a:rPr>
              <a:t>در شعر و غزل عربی برای خود پیدا کند. </a:t>
            </a:r>
            <a:endParaRPr lang="fa-IR">
              <a:cs typeface="B Nazanin" panose="00000400000000000000" pitchFamily="2" charset="-78"/>
            </a:endParaRPr>
          </a:p>
        </p:txBody>
      </p:sp>
      <p:sp>
        <p:nvSpPr>
          <p:cNvPr id="4" name="Flowchart: Process 3"/>
          <p:cNvSpPr/>
          <p:nvPr/>
        </p:nvSpPr>
        <p:spPr>
          <a:xfrm>
            <a:off x="838200" y="4248442"/>
            <a:ext cx="3249637" cy="998807"/>
          </a:xfrm>
          <a:prstGeom prst="flowChart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وصف چشمان تنگ ترکان</a:t>
            </a:r>
            <a:endParaRPr lang="fa-IR"/>
          </a:p>
        </p:txBody>
      </p:sp>
    </p:spTree>
    <p:extLst>
      <p:ext uri="{BB962C8B-B14F-4D97-AF65-F5344CB8AC3E}">
        <p14:creationId xmlns:p14="http://schemas.microsoft.com/office/powerpoint/2010/main" val="28216069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البته به علت گستره زمانی زیاد، ما دامنه شاعران عصرهای مختلف را محدود کردیم. به طوری که سعی شده است از هر عصری حداقل، نمونه هایی از شعر دو شاعر مورد بررسی قرار گیرد. شاعرانی که درهر عصر به </a:t>
            </a:r>
            <a:r>
              <a:rPr lang="fa-IR" b="1">
                <a:solidFill>
                  <a:srgbClr val="FF0000"/>
                </a:solidFill>
                <a:cs typeface="B Nazanin" panose="00000400000000000000" pitchFamily="2" charset="-78"/>
              </a:rPr>
              <a:t>تغزل و تشبیب </a:t>
            </a:r>
            <a:r>
              <a:rPr lang="fa-IR">
                <a:cs typeface="B Nazanin" panose="00000400000000000000" pitchFamily="2" charset="-78"/>
              </a:rPr>
              <a:t>شهره اند و در تاریخ ادبیات از آنها به عنوان شاعر غزل یاد می شود. لذا به شعر شاعرانی چون امروالقیس، عمر بن ابی ربیعه، جمیل بن معمر، ابونواس، علی بن الجهم، عباس بن الاحنف، ابن نباته، صفی الدین حلی، الشاب لظریف و التعفری استشهاد شده است. </a:t>
            </a:r>
          </a:p>
          <a:p>
            <a:endParaRPr lang="fa-IR"/>
          </a:p>
        </p:txBody>
      </p:sp>
    </p:spTree>
    <p:extLst>
      <p:ext uri="{BB962C8B-B14F-4D97-AF65-F5344CB8AC3E}">
        <p14:creationId xmlns:p14="http://schemas.microsoft.com/office/powerpoint/2010/main" val="18542537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شایانئ ذکر است که مقاله ای با نام «العین من النظره الی اتلدمعه فی الشعر العربی» از عادل مسلح چاپ شده در مجله «</a:t>
            </a:r>
            <a:r>
              <a:rPr lang="fa-IR" b="1" smtClean="0">
                <a:solidFill>
                  <a:srgbClr val="FF0000"/>
                </a:solidFill>
                <a:cs typeface="B Nazanin" panose="00000400000000000000" pitchFamily="2" charset="-78"/>
              </a:rPr>
              <a:t>الموقف الادبی</a:t>
            </a:r>
            <a:r>
              <a:rPr lang="fa-IR" smtClean="0">
                <a:cs typeface="B Nazanin" panose="00000400000000000000" pitchFamily="2" charset="-78"/>
              </a:rPr>
              <a:t>» شماره 394 شباط 2004 میلادی در دست است که به عنوان پیشینه این پژوهش قابل طرح است، نویسنده محترم در این مقاله به شکلی سریع و گذرا به بعضی از اوصافی که شاعران و ادیبان عربی برای چشم ذکر کرده اند، اشاره می کند، وجه تمایز پژوهش حاضر با مقاله مذکور در این است که اولا وصف چشم به عنوان یک مساله زیبایی شناختی می نگرد و ثانیا سعی دارد به طور زمان مند، روند تاریخی و تغییرات آن را مورد بررسی قرار دهد و تحلیلی تطبیقی از وصف چشم را در عصرهای مختلف ارائه دهد.   </a:t>
            </a:r>
            <a:endParaRPr lang="fa-IR">
              <a:cs typeface="B Nazanin" panose="00000400000000000000" pitchFamily="2" charset="-78"/>
            </a:endParaRPr>
          </a:p>
        </p:txBody>
      </p:sp>
    </p:spTree>
    <p:extLst>
      <p:ext uri="{BB962C8B-B14F-4D97-AF65-F5344CB8AC3E}">
        <p14:creationId xmlns:p14="http://schemas.microsoft.com/office/powerpoint/2010/main" val="1021103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2- پردازش تحلیلی موضوع </a:t>
            </a:r>
            <a:br>
              <a:rPr lang="fa-IR" b="1" smtClean="0">
                <a:solidFill>
                  <a:srgbClr val="FF0000"/>
                </a:solidFill>
                <a:cs typeface="B Nazanin" panose="00000400000000000000" pitchFamily="2" charset="-78"/>
              </a:rPr>
            </a:br>
            <a:r>
              <a:rPr lang="fa-IR" b="1" smtClean="0">
                <a:solidFill>
                  <a:srgbClr val="FF0000"/>
                </a:solidFill>
                <a:cs typeface="B Nazanin" panose="00000400000000000000" pitchFamily="2" charset="-78"/>
              </a:rPr>
              <a:t>2-1 چشم زیبا در ادبیات قبل از اسلام </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a:xfrm>
            <a:off x="3742006" y="1825625"/>
            <a:ext cx="7611794" cy="4351338"/>
          </a:xfrm>
        </p:spPr>
        <p:txBody>
          <a:bodyPr/>
          <a:lstStyle/>
          <a:p>
            <a:pPr algn="just"/>
            <a:r>
              <a:rPr lang="fa-IR" smtClean="0">
                <a:cs typeface="B Nazanin" panose="00000400000000000000" pitchFamily="2" charset="-78"/>
              </a:rPr>
              <a:t>وصف چشم معشوقه در شعر جاهلی عرب، بسیار زیاد</a:t>
            </a:r>
            <a:r>
              <a:rPr lang="en-US" smtClean="0">
                <a:cs typeface="B Nazanin" panose="00000400000000000000" pitchFamily="2" charset="-78"/>
              </a:rPr>
              <a:t> </a:t>
            </a:r>
            <a:r>
              <a:rPr lang="fa-IR" smtClean="0">
                <a:cs typeface="B Nazanin" panose="00000400000000000000" pitchFamily="2" charset="-78"/>
              </a:rPr>
              <a:t> و به راحتی قابل دریافت است، در اینجا با توجه به سرآمد بودن شعر امروالقیس و تغزل و تشبیب و در میان ادبیات جاهلی(سامی الدهان، بی تا، 17) بحث را با شعر او آغاز می کنیم. مهم ترین قصیده امروالقیس، همان معلقه اوست که در ان چشم زیبا را چنین وصف می کند: 		    </a:t>
            </a:r>
          </a:p>
          <a:p>
            <a:pPr marL="0" indent="0" algn="just">
              <a:buNone/>
            </a:pPr>
            <a:r>
              <a:rPr lang="fa-IR">
                <a:cs typeface="B Nazanin" panose="00000400000000000000" pitchFamily="2" charset="-78"/>
              </a:rPr>
              <a:t>	 </a:t>
            </a:r>
            <a:r>
              <a:rPr lang="fa-IR" smtClean="0">
                <a:cs typeface="B Nazanin" panose="00000400000000000000" pitchFamily="2" charset="-78"/>
              </a:rPr>
              <a:t>  تَصُدُّ وتُبدی عَن اسیلٍ وتتَّقی</a:t>
            </a:r>
          </a:p>
          <a:p>
            <a:pPr marL="0" indent="0" algn="ctr">
              <a:buNone/>
            </a:pPr>
            <a:r>
              <a:rPr lang="fa-IR" smtClean="0">
                <a:cs typeface="B Nazanin" panose="00000400000000000000" pitchFamily="2" charset="-78"/>
              </a:rPr>
              <a:t>	بناظرهٍ من وَحشِ وَجرهِ مُطفلِ(امروالقیس، 2004، 115)</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980370"/>
            <a:ext cx="2553058" cy="3421624"/>
          </a:xfrm>
          <a:prstGeom prst="rect">
            <a:avLst/>
          </a:prstGeom>
        </p:spPr>
      </p:pic>
    </p:spTree>
    <p:extLst>
      <p:ext uri="{BB962C8B-B14F-4D97-AF65-F5344CB8AC3E}">
        <p14:creationId xmlns:p14="http://schemas.microsoft.com/office/powerpoint/2010/main" val="34208996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576</TotalTime>
  <Words>6611</Words>
  <Application>Microsoft Office PowerPoint</Application>
  <PresentationFormat>Widescreen</PresentationFormat>
  <Paragraphs>196</Paragraphs>
  <Slides>67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67</vt:i4>
      </vt:variant>
    </vt:vector>
  </HeadingPairs>
  <TitlesOfParts>
    <vt:vector size="73" baseType="lpstr">
      <vt:lpstr>Arial</vt:lpstr>
      <vt:lpstr>B Nazanin</vt:lpstr>
      <vt:lpstr>Calibri</vt:lpstr>
      <vt:lpstr>Calibri Light</vt:lpstr>
      <vt:lpstr>Times New Roman</vt:lpstr>
      <vt:lpstr>Office Theme</vt:lpstr>
      <vt:lpstr>عنوان مقاله: رهیافتی تاریخی به «زیبایی شناسی چشم» در غزلیات شاعران عرب(از آغاز تا پایان قرن هشتم)</vt:lpstr>
      <vt:lpstr>چکیده</vt:lpstr>
      <vt:lpstr>PowerPoint Presentation</vt:lpstr>
      <vt:lpstr>واژگان کلیدی: </vt:lpstr>
      <vt:lpstr>1. پیشگفتار</vt:lpstr>
      <vt:lpstr>PowerPoint Presentation</vt:lpstr>
      <vt:lpstr>PowerPoint Presentation</vt:lpstr>
      <vt:lpstr>PowerPoint Presentation</vt:lpstr>
      <vt:lpstr>2- پردازش تحلیلی موضوع  2-1 چشم زیبا در ادبیات قبل از اسلام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3-3 چشم زیبا در ادبیات عصر اسلامی و اموی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2-3 چشم زیبا در شعر عباسی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2-4 عصر مملوکی و عثمانی(عصر انحطاط) و تغییر زیبایی شناسی دیرپای عربی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نتیجه</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رهیافتی تاریخی به «زیبایی شناسی چشم» در غزلیات شاعران عرب(از آغاز تا پایان قرن هشتم)</dc:title>
  <dc:creator>MaZz!i</dc:creator>
  <cp:lastModifiedBy>MaZz!i</cp:lastModifiedBy>
  <cp:revision>130</cp:revision>
  <dcterms:created xsi:type="dcterms:W3CDTF">2025-04-03T19:04:34Z</dcterms:created>
  <dcterms:modified xsi:type="dcterms:W3CDTF">2025-09-17T20:09:16Z</dcterms:modified>
</cp:coreProperties>
</file>