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37" r:id="rId4"/>
    <p:sldId id="258" r:id="rId5"/>
    <p:sldId id="259" r:id="rId6"/>
    <p:sldId id="338" r:id="rId7"/>
    <p:sldId id="260" r:id="rId8"/>
    <p:sldId id="339" r:id="rId9"/>
    <p:sldId id="261" r:id="rId10"/>
    <p:sldId id="262" r:id="rId11"/>
    <p:sldId id="340" r:id="rId12"/>
    <p:sldId id="263" r:id="rId13"/>
    <p:sldId id="264" r:id="rId14"/>
    <p:sldId id="341" r:id="rId15"/>
    <p:sldId id="265" r:id="rId16"/>
    <p:sldId id="342" r:id="rId17"/>
    <p:sldId id="266" r:id="rId18"/>
    <p:sldId id="267" r:id="rId19"/>
    <p:sldId id="343" r:id="rId20"/>
    <p:sldId id="268" r:id="rId21"/>
    <p:sldId id="269" r:id="rId22"/>
    <p:sldId id="344" r:id="rId23"/>
    <p:sldId id="270" r:id="rId24"/>
    <p:sldId id="345" r:id="rId25"/>
    <p:sldId id="271" r:id="rId26"/>
    <p:sldId id="272" r:id="rId27"/>
    <p:sldId id="273" r:id="rId28"/>
    <p:sldId id="274" r:id="rId29"/>
    <p:sldId id="275" r:id="rId30"/>
    <p:sldId id="276" r:id="rId31"/>
    <p:sldId id="346" r:id="rId32"/>
    <p:sldId id="277" r:id="rId33"/>
    <p:sldId id="278" r:id="rId34"/>
    <p:sldId id="279" r:id="rId35"/>
    <p:sldId id="347" r:id="rId36"/>
    <p:sldId id="280" r:id="rId37"/>
    <p:sldId id="281" r:id="rId38"/>
    <p:sldId id="282" r:id="rId39"/>
    <p:sldId id="283" r:id="rId40"/>
    <p:sldId id="284" r:id="rId41"/>
    <p:sldId id="285" r:id="rId42"/>
    <p:sldId id="286" r:id="rId43"/>
    <p:sldId id="287" r:id="rId44"/>
    <p:sldId id="348" r:id="rId45"/>
    <p:sldId id="288" r:id="rId46"/>
    <p:sldId id="289" r:id="rId47"/>
    <p:sldId id="290" r:id="rId48"/>
    <p:sldId id="349"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 id="316" r:id="rId75"/>
    <p:sldId id="317" r:id="rId76"/>
    <p:sldId id="318" r:id="rId77"/>
    <p:sldId id="319" r:id="rId78"/>
    <p:sldId id="320" r:id="rId79"/>
    <p:sldId id="321" r:id="rId80"/>
    <p:sldId id="322" r:id="rId81"/>
    <p:sldId id="323" r:id="rId82"/>
    <p:sldId id="324" r:id="rId83"/>
    <p:sldId id="325" r:id="rId84"/>
    <p:sldId id="326" r:id="rId85"/>
    <p:sldId id="327" r:id="rId86"/>
    <p:sldId id="328" r:id="rId87"/>
    <p:sldId id="329" r:id="rId88"/>
    <p:sldId id="330" r:id="rId89"/>
    <p:sldId id="331" r:id="rId90"/>
    <p:sldId id="350" r:id="rId91"/>
    <p:sldId id="332" r:id="rId92"/>
    <p:sldId id="333" r:id="rId93"/>
    <p:sldId id="334" r:id="rId94"/>
    <p:sldId id="335" r:id="rId95"/>
    <p:sldId id="336" r:id="rId96"/>
    <p:sldId id="351" r:id="rId97"/>
    <p:sldId id="352" r:id="rId98"/>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7" autoAdjust="0"/>
    <p:restoredTop sz="94434" autoAdjust="0"/>
  </p:normalViewPr>
  <p:slideViewPr>
    <p:cSldViewPr snapToGrid="0">
      <p:cViewPr varScale="1">
        <p:scale>
          <a:sx n="70" d="100"/>
          <a:sy n="70" d="100"/>
        </p:scale>
        <p:origin x="726" y="72"/>
      </p:cViewPr>
      <p:guideLst/>
    </p:cSldViewPr>
  </p:slideViewPr>
  <p:outlineViewPr>
    <p:cViewPr>
      <p:scale>
        <a:sx n="33" d="100"/>
        <a:sy n="33" d="100"/>
      </p:scale>
      <p:origin x="0" y="-545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8CAB276E-8857-4D74-9E7B-2F2593B11A75}" type="datetimeFigureOut">
              <a:rPr lang="fa-IR" smtClean="0"/>
              <a:t>10/08/1447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F161FB8-1519-4599-A9D3-4E69160BB2FC}" type="slidenum">
              <a:rPr lang="fa-IR" smtClean="0"/>
              <a:t>‹#›</a:t>
            </a:fld>
            <a:endParaRPr lang="fa-IR"/>
          </a:p>
        </p:txBody>
      </p:sp>
    </p:spTree>
    <p:extLst>
      <p:ext uri="{BB962C8B-B14F-4D97-AF65-F5344CB8AC3E}">
        <p14:creationId xmlns:p14="http://schemas.microsoft.com/office/powerpoint/2010/main" val="1368815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CAB276E-8857-4D74-9E7B-2F2593B11A75}" type="datetimeFigureOut">
              <a:rPr lang="fa-IR" smtClean="0"/>
              <a:t>10/08/1447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F161FB8-1519-4599-A9D3-4E69160BB2FC}" type="slidenum">
              <a:rPr lang="fa-IR" smtClean="0"/>
              <a:t>‹#›</a:t>
            </a:fld>
            <a:endParaRPr lang="fa-IR"/>
          </a:p>
        </p:txBody>
      </p:sp>
    </p:spTree>
    <p:extLst>
      <p:ext uri="{BB962C8B-B14F-4D97-AF65-F5344CB8AC3E}">
        <p14:creationId xmlns:p14="http://schemas.microsoft.com/office/powerpoint/2010/main" val="1563182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CAB276E-8857-4D74-9E7B-2F2593B11A75}" type="datetimeFigureOut">
              <a:rPr lang="fa-IR" smtClean="0"/>
              <a:t>10/08/1447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F161FB8-1519-4599-A9D3-4E69160BB2FC}" type="slidenum">
              <a:rPr lang="fa-IR" smtClean="0"/>
              <a:t>‹#›</a:t>
            </a:fld>
            <a:endParaRPr lang="fa-IR"/>
          </a:p>
        </p:txBody>
      </p:sp>
    </p:spTree>
    <p:extLst>
      <p:ext uri="{BB962C8B-B14F-4D97-AF65-F5344CB8AC3E}">
        <p14:creationId xmlns:p14="http://schemas.microsoft.com/office/powerpoint/2010/main" val="329667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CAB276E-8857-4D74-9E7B-2F2593B11A75}" type="datetimeFigureOut">
              <a:rPr lang="fa-IR" smtClean="0"/>
              <a:t>10/08/1447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F161FB8-1519-4599-A9D3-4E69160BB2FC}" type="slidenum">
              <a:rPr lang="fa-IR" smtClean="0"/>
              <a:t>‹#›</a:t>
            </a:fld>
            <a:endParaRPr lang="fa-IR"/>
          </a:p>
        </p:txBody>
      </p:sp>
    </p:spTree>
    <p:extLst>
      <p:ext uri="{BB962C8B-B14F-4D97-AF65-F5344CB8AC3E}">
        <p14:creationId xmlns:p14="http://schemas.microsoft.com/office/powerpoint/2010/main" val="3025678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B276E-8857-4D74-9E7B-2F2593B11A75}" type="datetimeFigureOut">
              <a:rPr lang="fa-IR" smtClean="0"/>
              <a:t>10/08/1447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F161FB8-1519-4599-A9D3-4E69160BB2FC}" type="slidenum">
              <a:rPr lang="fa-IR" smtClean="0"/>
              <a:t>‹#›</a:t>
            </a:fld>
            <a:endParaRPr lang="fa-IR"/>
          </a:p>
        </p:txBody>
      </p:sp>
    </p:spTree>
    <p:extLst>
      <p:ext uri="{BB962C8B-B14F-4D97-AF65-F5344CB8AC3E}">
        <p14:creationId xmlns:p14="http://schemas.microsoft.com/office/powerpoint/2010/main" val="3386363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CAB276E-8857-4D74-9E7B-2F2593B11A75}" type="datetimeFigureOut">
              <a:rPr lang="fa-IR" smtClean="0"/>
              <a:t>10/08/1447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F161FB8-1519-4599-A9D3-4E69160BB2FC}" type="slidenum">
              <a:rPr lang="fa-IR" smtClean="0"/>
              <a:t>‹#›</a:t>
            </a:fld>
            <a:endParaRPr lang="fa-IR"/>
          </a:p>
        </p:txBody>
      </p:sp>
    </p:spTree>
    <p:extLst>
      <p:ext uri="{BB962C8B-B14F-4D97-AF65-F5344CB8AC3E}">
        <p14:creationId xmlns:p14="http://schemas.microsoft.com/office/powerpoint/2010/main" val="1569082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8CAB276E-8857-4D74-9E7B-2F2593B11A75}" type="datetimeFigureOut">
              <a:rPr lang="fa-IR" smtClean="0"/>
              <a:t>10/08/1447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F161FB8-1519-4599-A9D3-4E69160BB2FC}" type="slidenum">
              <a:rPr lang="fa-IR" smtClean="0"/>
              <a:t>‹#›</a:t>
            </a:fld>
            <a:endParaRPr lang="fa-IR"/>
          </a:p>
        </p:txBody>
      </p:sp>
    </p:spTree>
    <p:extLst>
      <p:ext uri="{BB962C8B-B14F-4D97-AF65-F5344CB8AC3E}">
        <p14:creationId xmlns:p14="http://schemas.microsoft.com/office/powerpoint/2010/main" val="3324389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CAB276E-8857-4D74-9E7B-2F2593B11A75}" type="datetimeFigureOut">
              <a:rPr lang="fa-IR" smtClean="0"/>
              <a:t>10/08/1447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F161FB8-1519-4599-A9D3-4E69160BB2FC}" type="slidenum">
              <a:rPr lang="fa-IR" smtClean="0"/>
              <a:t>‹#›</a:t>
            </a:fld>
            <a:endParaRPr lang="fa-IR"/>
          </a:p>
        </p:txBody>
      </p:sp>
    </p:spTree>
    <p:extLst>
      <p:ext uri="{BB962C8B-B14F-4D97-AF65-F5344CB8AC3E}">
        <p14:creationId xmlns:p14="http://schemas.microsoft.com/office/powerpoint/2010/main" val="1539797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B276E-8857-4D74-9E7B-2F2593B11A75}" type="datetimeFigureOut">
              <a:rPr lang="fa-IR" smtClean="0"/>
              <a:t>10/08/1447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0F161FB8-1519-4599-A9D3-4E69160BB2FC}" type="slidenum">
              <a:rPr lang="fa-IR" smtClean="0"/>
              <a:t>‹#›</a:t>
            </a:fld>
            <a:endParaRPr lang="fa-IR"/>
          </a:p>
        </p:txBody>
      </p:sp>
    </p:spTree>
    <p:extLst>
      <p:ext uri="{BB962C8B-B14F-4D97-AF65-F5344CB8AC3E}">
        <p14:creationId xmlns:p14="http://schemas.microsoft.com/office/powerpoint/2010/main" val="3970404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B276E-8857-4D74-9E7B-2F2593B11A75}" type="datetimeFigureOut">
              <a:rPr lang="fa-IR" smtClean="0"/>
              <a:t>10/08/1447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F161FB8-1519-4599-A9D3-4E69160BB2FC}" type="slidenum">
              <a:rPr lang="fa-IR" smtClean="0"/>
              <a:t>‹#›</a:t>
            </a:fld>
            <a:endParaRPr lang="fa-IR"/>
          </a:p>
        </p:txBody>
      </p:sp>
    </p:spTree>
    <p:extLst>
      <p:ext uri="{BB962C8B-B14F-4D97-AF65-F5344CB8AC3E}">
        <p14:creationId xmlns:p14="http://schemas.microsoft.com/office/powerpoint/2010/main" val="178524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B276E-8857-4D74-9E7B-2F2593B11A75}" type="datetimeFigureOut">
              <a:rPr lang="fa-IR" smtClean="0"/>
              <a:t>10/08/1447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F161FB8-1519-4599-A9D3-4E69160BB2FC}" type="slidenum">
              <a:rPr lang="fa-IR" smtClean="0"/>
              <a:t>‹#›</a:t>
            </a:fld>
            <a:endParaRPr lang="fa-IR"/>
          </a:p>
        </p:txBody>
      </p:sp>
    </p:spTree>
    <p:extLst>
      <p:ext uri="{BB962C8B-B14F-4D97-AF65-F5344CB8AC3E}">
        <p14:creationId xmlns:p14="http://schemas.microsoft.com/office/powerpoint/2010/main" val="3178767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CAB276E-8857-4D74-9E7B-2F2593B11A75}" type="datetimeFigureOut">
              <a:rPr lang="fa-IR" smtClean="0"/>
              <a:t>10/08/1447</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F161FB8-1519-4599-A9D3-4E69160BB2FC}" type="slidenum">
              <a:rPr lang="fa-IR" smtClean="0"/>
              <a:t>‹#›</a:t>
            </a:fld>
            <a:endParaRPr lang="fa-IR"/>
          </a:p>
        </p:txBody>
      </p:sp>
    </p:spTree>
    <p:extLst>
      <p:ext uri="{BB962C8B-B14F-4D97-AF65-F5344CB8AC3E}">
        <p14:creationId xmlns:p14="http://schemas.microsoft.com/office/powerpoint/2010/main" val="3378408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400" smtClean="0">
                <a:solidFill>
                  <a:srgbClr val="FF0000"/>
                </a:solidFill>
                <a:cs typeface="B Nazanin" panose="00000400000000000000" pitchFamily="2" charset="-78"/>
              </a:rPr>
              <a:t>عنوان مقاله</a:t>
            </a:r>
            <a:r>
              <a:rPr lang="fa-IR" sz="4400" smtClean="0">
                <a:cs typeface="B Nazanin" panose="00000400000000000000" pitchFamily="2" charset="-78"/>
              </a:rPr>
              <a:t>: بررسی فرهنگ و سواد تغذیه ای زنان در شهر شیراز</a:t>
            </a:r>
            <a:endParaRPr lang="fa-IR" sz="4400">
              <a:cs typeface="B Nazanin"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Nazanin" panose="00000400000000000000" pitchFamily="2" charset="-78"/>
              </a:rPr>
              <a:t>نویسندگان: </a:t>
            </a:r>
            <a:r>
              <a:rPr lang="fa-IR" smtClean="0">
                <a:cs typeface="B Nazanin" panose="00000400000000000000" pitchFamily="2" charset="-78"/>
              </a:rPr>
              <a:t>جهانگیر جهانگیری ماهرخ رجبی</a:t>
            </a:r>
          </a:p>
          <a:p>
            <a:r>
              <a:rPr lang="fa-IR" smtClean="0">
                <a:solidFill>
                  <a:srgbClr val="FF0000"/>
                </a:solidFill>
                <a:cs typeface="B Nazanin" panose="00000400000000000000" pitchFamily="2" charset="-78"/>
              </a:rPr>
              <a:t>منبع: </a:t>
            </a:r>
            <a:r>
              <a:rPr lang="fa-IR" smtClean="0">
                <a:cs typeface="B Nazanin" panose="00000400000000000000" pitchFamily="2" charset="-78"/>
              </a:rPr>
              <a:t>مجله علوم اجتماعی و انسانی دانشگاه شیراز</a:t>
            </a:r>
          </a:p>
          <a:p>
            <a:r>
              <a:rPr lang="fa-IR" smtClean="0">
                <a:cs typeface="B Nazanin" panose="00000400000000000000" pitchFamily="2" charset="-78"/>
              </a:rPr>
              <a:t>دوره شانزدهم شماره دوم. بهار 1380 ازصفحه </a:t>
            </a:r>
            <a:r>
              <a:rPr lang="fa-IR">
                <a:cs typeface="B Nazanin" panose="00000400000000000000" pitchFamily="2" charset="-78"/>
              </a:rPr>
              <a:t>75 تا </a:t>
            </a:r>
            <a:r>
              <a:rPr lang="fa-IR" smtClean="0">
                <a:cs typeface="B Nazanin" panose="00000400000000000000" pitchFamily="2" charset="-78"/>
              </a:rPr>
              <a:t>صفحه 98</a:t>
            </a:r>
            <a:endParaRPr lang="fa-IR">
              <a:cs typeface="B Nazanin" panose="00000400000000000000" pitchFamily="2" charset="-78"/>
            </a:endParaRPr>
          </a:p>
        </p:txBody>
      </p:sp>
    </p:spTree>
    <p:extLst>
      <p:ext uri="{BB962C8B-B14F-4D97-AF65-F5344CB8AC3E}">
        <p14:creationId xmlns:p14="http://schemas.microsoft.com/office/powerpoint/2010/main" val="1721027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سوء تغذیه یکی از عوامل تشدید کننده بیماریها و یکی از علل غیر مستقیم مرگ و میر می باشد، زیرا باعث کاهش مقاومت بدن در مقابل بیماریها می شود. پدیده سوء تغذیه، تمام افراد جامعه را به شکلی همگون متاثر نمی سازد. پیش بینی ها و مطالعات در این زمینه نشان می دهند که اقشار فقیر، زنان و سالمندان، بیشتر از گروه های دیگر در معرض سوء تغذیه قرار دارند. </a:t>
            </a:r>
          </a:p>
        </p:txBody>
      </p:sp>
    </p:spTree>
    <p:extLst>
      <p:ext uri="{BB962C8B-B14F-4D97-AF65-F5344CB8AC3E}">
        <p14:creationId xmlns:p14="http://schemas.microsoft.com/office/powerpoint/2010/main" val="3412196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عاملی که تاکنون در امر سوء تغذیه بدان توجه چندانی مبذول نگردیده، عدم آگاهی از شیوه های مناسب غذایی و وجود باورهایی در زمینه شیوه تغذیه است که موجب نابسامانی در امر تغذیه مناسب و کافی می گردد. بنابراین شناخت عوامل منفی نشات گرفته از فرهنگ، مانند آداب و رسوم، ارزش هاو عادات  نادرست غذایی، امکان شناسایی و رفع کاستی هایی را که در </a:t>
            </a:r>
            <a:r>
              <a:rPr lang="fa-IR" smtClean="0">
                <a:cs typeface="B Nazanin" panose="00000400000000000000" pitchFamily="2" charset="-78"/>
              </a:rPr>
              <a:t>فرهنگ </a:t>
            </a:r>
            <a:r>
              <a:rPr lang="fa-IR">
                <a:cs typeface="B Nazanin" panose="00000400000000000000" pitchFamily="2" charset="-78"/>
              </a:rPr>
              <a:t>عمومی تغذیه وجود دارد، به ما می دهد. </a:t>
            </a:r>
          </a:p>
          <a:p>
            <a:endParaRPr lang="fa-IR"/>
          </a:p>
        </p:txBody>
      </p:sp>
      <p:sp>
        <p:nvSpPr>
          <p:cNvPr id="4" name="Flowchart: Alternate Process 3"/>
          <p:cNvSpPr/>
          <p:nvPr/>
        </p:nvSpPr>
        <p:spPr>
          <a:xfrm>
            <a:off x="838200" y="4346916"/>
            <a:ext cx="4276578" cy="928468"/>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فرهنگ عمومی تغذیه</a:t>
            </a:r>
            <a:endParaRPr lang="fa-IR"/>
          </a:p>
        </p:txBody>
      </p:sp>
    </p:spTree>
    <p:extLst>
      <p:ext uri="{BB962C8B-B14F-4D97-AF65-F5344CB8AC3E}">
        <p14:creationId xmlns:p14="http://schemas.microsoft.com/office/powerpoint/2010/main" val="2189731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chemeClr val="accent2"/>
                </a:solidFill>
                <a:cs typeface="B Nazanin" panose="00000400000000000000" pitchFamily="2" charset="-78"/>
              </a:rPr>
              <a:t>هدف از این پژوهش، دستیابی به شیوه تغذیه شهروندان شیرازی است</a:t>
            </a:r>
            <a:r>
              <a:rPr lang="fa-IR" smtClean="0">
                <a:cs typeface="B Nazanin" panose="00000400000000000000" pitchFamily="2" charset="-78"/>
              </a:rPr>
              <a:t>. با توجه به این که تاکنون پژوهشی جامعه شناختی در این زمینه انجام نگرفته، هدف اصلی این بررسی، فراهم کردن زمینه شناخت اولیه برای مطالعات بعدی بوده است. این بخش ازاطلاعات، امکان شناسایی کاستی های تغذیه ای را به ویژه در زمینه نقش عوامل فرهنگی که تاکنون مورد توجه جامعه شناسان قرار نگرفته است، فراهم کرده که این خود می تواند آغازی برای مطالعات عمیق تر در این حوزه باشد. </a:t>
            </a:r>
            <a:endParaRPr lang="fa-IR">
              <a:cs typeface="B Nazanin" panose="00000400000000000000" pitchFamily="2" charset="-78"/>
            </a:endParaRPr>
          </a:p>
        </p:txBody>
      </p:sp>
    </p:spTree>
    <p:extLst>
      <p:ext uri="{BB962C8B-B14F-4D97-AF65-F5344CB8AC3E}">
        <p14:creationId xmlns:p14="http://schemas.microsoft.com/office/powerpoint/2010/main" val="1410551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زمانی که صحبت از سلامت تغذیه ای می شود، طبیعی است که به سراغ بیماری هایی برویم که از مواد مغذی ناشی می شوند. مواد مغذی عمدتا به دو دسته: درشت مغذی ها شامل انرژی و پروتئین و ریزمغذیها شامل ید، آهن، کلسیم، روی و انواع ویتامین ها، تقسیم می شوند. </a:t>
            </a:r>
          </a:p>
        </p:txBody>
      </p:sp>
      <p:sp>
        <p:nvSpPr>
          <p:cNvPr id="4" name="Flowchart: Process 3"/>
          <p:cNvSpPr/>
          <p:nvPr/>
        </p:nvSpPr>
        <p:spPr>
          <a:xfrm>
            <a:off x="1533378" y="4023360"/>
            <a:ext cx="4628271" cy="132236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chemeClr val="accent2"/>
                </a:solidFill>
                <a:cs typeface="B Nazanin" panose="00000400000000000000" pitchFamily="2" charset="-78"/>
              </a:rPr>
              <a:t>درشت مغذی </a:t>
            </a:r>
            <a:r>
              <a:rPr lang="fa-IR" sz="2800" b="1" smtClean="0">
                <a:solidFill>
                  <a:schemeClr val="accent2"/>
                </a:solidFill>
                <a:cs typeface="B Nazanin" panose="00000400000000000000" pitchFamily="2" charset="-78"/>
              </a:rPr>
              <a:t>ها</a:t>
            </a:r>
          </a:p>
          <a:p>
            <a:pPr algn="ctr"/>
            <a:r>
              <a:rPr lang="fa-IR" sz="2800" b="1">
                <a:solidFill>
                  <a:schemeClr val="accent2"/>
                </a:solidFill>
                <a:cs typeface="B Nazanin" panose="00000400000000000000" pitchFamily="2" charset="-78"/>
              </a:rPr>
              <a:t>ریزمغذیها</a:t>
            </a:r>
            <a:endParaRPr lang="fa-IR" sz="2800" b="1">
              <a:solidFill>
                <a:schemeClr val="accent2"/>
              </a:solidFill>
            </a:endParaRPr>
          </a:p>
        </p:txBody>
      </p:sp>
    </p:spTree>
    <p:extLst>
      <p:ext uri="{BB962C8B-B14F-4D97-AF65-F5344CB8AC3E}">
        <p14:creationId xmlns:p14="http://schemas.microsoft.com/office/powerpoint/2010/main" val="3002552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پیشینه مطالعات، از کمبود </a:t>
            </a:r>
            <a:r>
              <a:rPr lang="fa-IR" smtClean="0">
                <a:cs typeface="B Nazanin" panose="00000400000000000000" pitchFamily="2" charset="-78"/>
              </a:rPr>
              <a:t>درشت </a:t>
            </a:r>
            <a:r>
              <a:rPr lang="fa-IR">
                <a:cs typeface="B Nazanin" panose="00000400000000000000" pitchFamily="2" charset="-78"/>
              </a:rPr>
              <a:t>مغذیها، به اسم های مختلفی از جمله سوء تغذیه، گرسنگی پنهان و کمبود مزمن انرژی یاد شده و مساله سوء تغذیه و شیوه های کنترل و پیشگیری آن، از دغدغه های اصلی پژوهشگران رشته تغذیه بوده است. </a:t>
            </a:r>
          </a:p>
          <a:p>
            <a:pPr algn="just"/>
            <a:r>
              <a:rPr lang="fa-IR">
                <a:cs typeface="B Nazanin" panose="00000400000000000000" pitchFamily="2" charset="-78"/>
              </a:rPr>
              <a:t>متفکران علوم اجتماعی تاکنون به این حوزه توجه چندانی نکرده اند و بدین جهت پیشینه مطالعات جامعه شناختی در این زمینه وجود ندارد. بنابراین، دیدگاه ها و تحقیقات موجود که عمدتا توسط کارشناسان امور تغذیه ارائه گردیده، مورد وجه و استفاده قرار می گیرد. </a:t>
            </a:r>
          </a:p>
          <a:p>
            <a:endParaRPr lang="fa-IR"/>
          </a:p>
        </p:txBody>
      </p:sp>
      <p:sp>
        <p:nvSpPr>
          <p:cNvPr id="4" name="Flowchart: Alternate Process 3"/>
          <p:cNvSpPr/>
          <p:nvPr/>
        </p:nvSpPr>
        <p:spPr>
          <a:xfrm>
            <a:off x="1091820" y="4858603"/>
            <a:ext cx="4189863" cy="955343"/>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سوء تغذیه، گرسنگی پنهان و کمبود مزمن انرژی</a:t>
            </a:r>
            <a:endParaRPr lang="fa-IR"/>
          </a:p>
        </p:txBody>
      </p:sp>
    </p:spTree>
    <p:extLst>
      <p:ext uri="{BB962C8B-B14F-4D97-AF65-F5344CB8AC3E}">
        <p14:creationId xmlns:p14="http://schemas.microsoft.com/office/powerpoint/2010/main" val="903068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دهه های 1950 و 1960 عصر بحران پروتیئن و بیماریهای ناشی از آن می باشد. روش های عمده برخورد با این مشکل، درمان بیماران در مراکز پزشکی همراه با توان بخشی در مراکز توان بخشی تغذیه ای در جوار بیمارستان ها بود. در دهه 1970، مساله سوء تغذیه کمتر مطرح شد و سیاست پیشگیری رونق یافت. بدین ترتیب، مراکز بهداشتی و تغذیه ای خانواده، جایگزین بیمارستان ها شدند. در همین دهه نقش عفونت و کمبود های غذایی به عنوان دو ریشه اصلی بروز سوء تغذیه مورد تایید قرار گرفت. </a:t>
            </a:r>
          </a:p>
        </p:txBody>
      </p:sp>
      <p:sp>
        <p:nvSpPr>
          <p:cNvPr id="4" name="Flowchart: Off-page Connector 3"/>
          <p:cNvSpPr/>
          <p:nvPr/>
        </p:nvSpPr>
        <p:spPr>
          <a:xfrm>
            <a:off x="838200" y="4543865"/>
            <a:ext cx="2644726" cy="900332"/>
          </a:xfrm>
          <a:prstGeom prst="flowChartOffpage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سیاست پیشگیری</a:t>
            </a:r>
            <a:endParaRPr lang="fa-IR"/>
          </a:p>
        </p:txBody>
      </p:sp>
      <p:sp>
        <p:nvSpPr>
          <p:cNvPr id="5" name="Flowchart: Alternate Process 4"/>
          <p:cNvSpPr/>
          <p:nvPr/>
        </p:nvSpPr>
        <p:spPr>
          <a:xfrm>
            <a:off x="6850966" y="4543865"/>
            <a:ext cx="3165230" cy="1041009"/>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chemeClr val="tx1"/>
                </a:solidFill>
                <a:cs typeface="B Nazanin" panose="00000400000000000000" pitchFamily="2" charset="-78"/>
              </a:rPr>
              <a:t>مساله سوء تغذیه</a:t>
            </a:r>
            <a:endParaRPr lang="fa-IR" sz="2400">
              <a:solidFill>
                <a:schemeClr val="tx1"/>
              </a:solidFill>
            </a:endParaRPr>
          </a:p>
        </p:txBody>
      </p:sp>
    </p:spTree>
    <p:extLst>
      <p:ext uri="{BB962C8B-B14F-4D97-AF65-F5344CB8AC3E}">
        <p14:creationId xmlns:p14="http://schemas.microsoft.com/office/powerpoint/2010/main" val="4002997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838200" y="1805488"/>
            <a:ext cx="10515600" cy="4351338"/>
          </a:xfrm>
        </p:spPr>
        <p:txBody>
          <a:bodyPr/>
          <a:lstStyle/>
          <a:p>
            <a:pPr algn="just"/>
            <a:r>
              <a:rPr lang="fa-IR">
                <a:cs typeface="B Nazanin" panose="00000400000000000000" pitchFamily="2" charset="-78"/>
              </a:rPr>
              <a:t>در ابتدای دهه 1980 جمع بندی از دستاورهای برنامه های تغذیه ای که امروز تحت عنوان مداخله تغذیه ای در سطح محله شناخته شده اند، نشان داد که این برنامه ها، طی مدت 20 سال در جهت کنترل سوء تغذیه در جمعیت آسیب پذیر، اثرات قابل توجهی نداشته اند </a:t>
            </a:r>
          </a:p>
          <a:p>
            <a:endParaRPr lang="fa-IR"/>
          </a:p>
        </p:txBody>
      </p:sp>
      <p:sp>
        <p:nvSpPr>
          <p:cNvPr id="4" name="Flowchart: Alternate Process 3"/>
          <p:cNvSpPr/>
          <p:nvPr/>
        </p:nvSpPr>
        <p:spPr>
          <a:xfrm>
            <a:off x="838200" y="3727939"/>
            <a:ext cx="4262511" cy="1477108"/>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مداخله تغذیه ای در سطح محله</a:t>
            </a:r>
            <a:endParaRPr lang="fa-IR"/>
          </a:p>
        </p:txBody>
      </p:sp>
      <p:sp>
        <p:nvSpPr>
          <p:cNvPr id="5" name="Flowchart: Alternate Process 4"/>
          <p:cNvSpPr/>
          <p:nvPr/>
        </p:nvSpPr>
        <p:spPr>
          <a:xfrm>
            <a:off x="5964700" y="3727939"/>
            <a:ext cx="4783015" cy="1477108"/>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کنترل سوء تغذیه در جمعیت آسیب پذیر</a:t>
            </a:r>
            <a:endParaRPr lang="fa-IR"/>
          </a:p>
        </p:txBody>
      </p:sp>
    </p:spTree>
    <p:extLst>
      <p:ext uri="{BB962C8B-B14F-4D97-AF65-F5344CB8AC3E}">
        <p14:creationId xmlns:p14="http://schemas.microsoft.com/office/powerpoint/2010/main" val="3237514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یکی از دلایل عمده عدم موفقیت این برنامه ها، فقدان بینشی سیستمی نسبت به مساله سوء تغذیه بود. امروزه، کارشناسان و متخصصان این رشته پذیرفته اند که تنها عامل درآمد و فقر مالی نیست که باعث عدم دسترسی کافی به مواد غذایی لازم </a:t>
            </a:r>
            <a:r>
              <a:rPr lang="fa-IR">
                <a:cs typeface="B Nazanin" panose="00000400000000000000" pitchFamily="2" charset="-78"/>
              </a:rPr>
              <a:t>می </a:t>
            </a:r>
            <a:r>
              <a:rPr lang="fa-IR" smtClean="0">
                <a:cs typeface="B Nazanin" panose="00000400000000000000" pitchFamily="2" charset="-78"/>
              </a:rPr>
              <a:t>شود، بلکه چهار عامل عمده درآمد و فقر مالی، آگاهی و جهل، غذا و فقر غذایی و عفونت و بیماری بر این مساله اثر می گذارند. بنابراین هر برنامه ای در این زمینه باید برخوردی همزمان با عوامل فوق داشته باشد. این تنگنایی بود که طی این دوران توجه کافی بدان مبذول نگردید. </a:t>
            </a:r>
            <a:endParaRPr lang="fa-IR">
              <a:cs typeface="B Nazanin" panose="00000400000000000000" pitchFamily="2" charset="-78"/>
            </a:endParaRPr>
          </a:p>
        </p:txBody>
      </p:sp>
      <p:sp>
        <p:nvSpPr>
          <p:cNvPr id="4" name="Flowchart: Alternate Process 3"/>
          <p:cNvSpPr/>
          <p:nvPr/>
        </p:nvSpPr>
        <p:spPr>
          <a:xfrm>
            <a:off x="1237957" y="4698609"/>
            <a:ext cx="2869809" cy="1012874"/>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بینشی سیستمی</a:t>
            </a:r>
            <a:endParaRPr lang="fa-IR"/>
          </a:p>
        </p:txBody>
      </p:sp>
    </p:spTree>
    <p:extLst>
      <p:ext uri="{BB962C8B-B14F-4D97-AF65-F5344CB8AC3E}">
        <p14:creationId xmlns:p14="http://schemas.microsoft.com/office/powerpoint/2010/main" val="2182118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ابتدای دههئ 1980 شاهد دو رویداد فکری و تجربی عمده در جهان بودیم که هر یک از این دو رویداد در زمینه برخورد با مساله سوءتغذیه، نویدهای تازه ای می دادند. </a:t>
            </a:r>
            <a:r>
              <a:rPr lang="fa-IR" b="1" smtClean="0">
                <a:solidFill>
                  <a:schemeClr val="accent2"/>
                </a:solidFill>
                <a:cs typeface="B Nazanin" panose="00000400000000000000" pitchFamily="2" charset="-78"/>
              </a:rPr>
              <a:t>رویداد نخست </a:t>
            </a:r>
            <a:r>
              <a:rPr lang="fa-IR" smtClean="0">
                <a:cs typeface="B Nazanin" panose="00000400000000000000" pitchFamily="2" charset="-78"/>
              </a:rPr>
              <a:t>که از جانب پیشروان جامعه بهداشت و درمان حمایت می شد، تاکید بر مراقبت های اولیه داشت.. </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057348" y="3876748"/>
            <a:ext cx="2143125" cy="2143125"/>
          </a:xfrm>
          <a:prstGeom prst="rect">
            <a:avLst/>
          </a:prstGeom>
        </p:spPr>
      </p:pic>
    </p:spTree>
    <p:extLst>
      <p:ext uri="{BB962C8B-B14F-4D97-AF65-F5344CB8AC3E}">
        <p14:creationId xmlns:p14="http://schemas.microsoft.com/office/powerpoint/2010/main" val="3958317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a:solidFill>
                  <a:schemeClr val="accent2"/>
                </a:solidFill>
                <a:cs typeface="B Nazanin" panose="00000400000000000000" pitchFamily="2" charset="-78"/>
              </a:rPr>
              <a:t>رویداد دوم </a:t>
            </a:r>
            <a:r>
              <a:rPr lang="fa-IR">
                <a:cs typeface="B Nazanin" panose="00000400000000000000" pitchFamily="2" charset="-78"/>
              </a:rPr>
              <a:t>که از جانب عده ای از پیشگامان علم اقتصاد و تغذیه پشتیبانی می شد، تغذیه را به عنوان عامل تعیین کننده در توسعه ملی مطرح می کرد و خواستار جهت دادن به سیاست های توسعه در رابطه با هدف های ملی تغذیه ای در چهارچوب برنامه ریزی غذا و تغذیه بود. گروه اخیر، در نهایت دیدگاه نوینی از امنیت غذایی را طراحی و </a:t>
            </a:r>
            <a:r>
              <a:rPr lang="fa-IR" smtClean="0">
                <a:cs typeface="B Nazanin" panose="00000400000000000000" pitchFamily="2" charset="-78"/>
              </a:rPr>
              <a:t>ارائه </a:t>
            </a:r>
            <a:r>
              <a:rPr lang="fa-IR">
                <a:cs typeface="B Nazanin" panose="00000400000000000000" pitchFamily="2" charset="-78"/>
              </a:rPr>
              <a:t>کرد. در واقع، معتقدین به این دیدگاه، حل مشکل سوء تغذیه را علاوه بر کنترل بیماری، در گرو دسترسی اقتصادی و فیزیکی به غذای کافی می دانند</a:t>
            </a:r>
            <a:endParaRPr lang="fa-IR"/>
          </a:p>
        </p:txBody>
      </p:sp>
      <p:sp>
        <p:nvSpPr>
          <p:cNvPr id="4" name="Flowchart: Alternate Process 3"/>
          <p:cNvSpPr/>
          <p:nvPr/>
        </p:nvSpPr>
        <p:spPr>
          <a:xfrm>
            <a:off x="838200" y="4529797"/>
            <a:ext cx="3953022" cy="984738"/>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پیشگامان علم اقتصاد و تغذیه</a:t>
            </a:r>
            <a:endParaRPr lang="fa-IR"/>
          </a:p>
        </p:txBody>
      </p:sp>
    </p:spTree>
    <p:extLst>
      <p:ext uri="{BB962C8B-B14F-4D97-AF65-F5344CB8AC3E}">
        <p14:creationId xmlns:p14="http://schemas.microsoft.com/office/powerpoint/2010/main" val="3323710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چکیده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در این پژوهش «فرهنگ و سواد تغذیه ای زنان در شهر شیراز» بررسی شده است. برای انجام این تحقیق، 499 زن در سنین بالاتر از 15 سال با روش نمونه گیری طبقه بندی تصادفی انتخاب گردیدند. با توجه به این که زنان به عنوان مهم ترین عامل در تهیه مواد غذایی و مشخص کردن سبد غذایی خانوار به شمار می آیند، به همین جهت آگاهی آنها از کیفیت مواد غذایی و تاثیر آن بر سلامت و تامین نیازهای بدن و نیز باورهای آنها در مورد نحوه استفاده از مواد غذایی، شیوه تهیه و نگهداری آنها، نقش عمده ای را ر تغذیه خانوار ایفا می کند. </a:t>
            </a:r>
          </a:p>
        </p:txBody>
      </p:sp>
    </p:spTree>
    <p:extLst>
      <p:ext uri="{BB962C8B-B14F-4D97-AF65-F5344CB8AC3E}">
        <p14:creationId xmlns:p14="http://schemas.microsoft.com/office/powerpoint/2010/main" val="371068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امنیت غذایی خانوار که همان تامین بالقوه توان مصرف مواد غذایی کافی در سطح خانوار است، تابع دو عامل </a:t>
            </a:r>
            <a:r>
              <a:rPr lang="fa-IR" b="1" smtClean="0">
                <a:solidFill>
                  <a:srgbClr val="00B0F0"/>
                </a:solidFill>
                <a:cs typeface="B Nazanin" panose="00000400000000000000" pitchFamily="2" charset="-78"/>
              </a:rPr>
              <a:t>درآمد کافی </a:t>
            </a:r>
            <a:r>
              <a:rPr lang="fa-IR" smtClean="0">
                <a:cs typeface="B Nazanin" panose="00000400000000000000" pitchFamily="2" charset="-78"/>
              </a:rPr>
              <a:t>و </a:t>
            </a:r>
            <a:r>
              <a:rPr lang="fa-IR" b="1" smtClean="0">
                <a:solidFill>
                  <a:schemeClr val="accent2"/>
                </a:solidFill>
                <a:cs typeface="B Nazanin" panose="00000400000000000000" pitchFamily="2" charset="-78"/>
              </a:rPr>
              <a:t>دسترسی فیزیکی به غذای مناسب و مطلوب </a:t>
            </a:r>
            <a:r>
              <a:rPr lang="fa-IR" smtClean="0">
                <a:cs typeface="B Nazanin" panose="00000400000000000000" pitchFamily="2" charset="-78"/>
              </a:rPr>
              <a:t>است. حال اگر فرهنگ و سواد تغذیه ای که لازمه انتخاب صحیح غذا و یا استفاده بهینه از توان بالقوه است را به عنوان عامل سوم وارد معادله کنیم، مشاهده می کنیم که برای </a:t>
            </a:r>
            <a:r>
              <a:rPr lang="fa-IR" b="1" smtClean="0">
                <a:solidFill>
                  <a:srgbClr val="FF0000"/>
                </a:solidFill>
                <a:cs typeface="B Nazanin" panose="00000400000000000000" pitchFamily="2" charset="-78"/>
              </a:rPr>
              <a:t>برخورد موثر با کمبود درشت مغذیها</a:t>
            </a:r>
            <a:r>
              <a:rPr lang="fa-IR" smtClean="0">
                <a:cs typeface="B Nazanin" panose="00000400000000000000" pitchFamily="2" charset="-78"/>
              </a:rPr>
              <a:t>، علاوه بر کنترل بیماریهای عفونی، ناچاریم به مشکلات درآمد، غذا و سواد نغذیه ای در خانوار نیز بپردازیم(قاسمی و همکاران، 1377)</a:t>
            </a:r>
            <a:endParaRPr lang="fa-IR">
              <a:cs typeface="B Nazanin" panose="00000400000000000000" pitchFamily="2" charset="-78"/>
            </a:endParaRPr>
          </a:p>
        </p:txBody>
      </p:sp>
    </p:spTree>
    <p:extLst>
      <p:ext uri="{BB962C8B-B14F-4D97-AF65-F5344CB8AC3E}">
        <p14:creationId xmlns:p14="http://schemas.microsoft.com/office/powerpoint/2010/main" val="3228347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بررسی انستیتو تحقیقات تغذیه ای و صنایع غذایی کشور در استان فارس که به منظور تعیین الگوی مصرف مواد غذایی صورت گرفت، اهداف خاصی را از قبیل تعیین میزان متوسط مصرف مواد غذایی روزانه هر نفر، تعیین میزان متوسط دریافت مواد مغذی روزانه هر نفرف تعیین میزان کفایت مصرف و تعیین میزان کمبودهای مصرف دنبال کرده است. </a:t>
            </a:r>
          </a:p>
        </p:txBody>
      </p:sp>
    </p:spTree>
    <p:extLst>
      <p:ext uri="{BB962C8B-B14F-4D97-AF65-F5344CB8AC3E}">
        <p14:creationId xmlns:p14="http://schemas.microsoft.com/office/powerpoint/2010/main" val="1072150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بررسی یاد شده نشان می دهد که غذای اصلی مردم در سطح استان (نقاط شهری و روستایی) نان بوده است. اما میزان مصرف آن برای هر نفر از 261 گرم در نقاط شهری تا 343 گرم در نقاط روستایی متغیر است. در گروه غلات، بعد از نان، برج بیشترین مصرف را به خود اختصاص می دهد. میانگین مصرف غلات در نقاط شهری و روستایی، به ترتیب 417 و 543 گرم می باشد. همانگونه که مشاهده می شود، </a:t>
            </a:r>
            <a:r>
              <a:rPr lang="fa-IR" b="1">
                <a:solidFill>
                  <a:srgbClr val="FF0000"/>
                </a:solidFill>
                <a:cs typeface="B Nazanin" panose="00000400000000000000" pitchFamily="2" charset="-78"/>
              </a:rPr>
              <a:t>مصرف غلات در نقاط شهری میانگین پایین تری را نسبت به نقاط روستایی نشان می دهد</a:t>
            </a:r>
            <a:r>
              <a:rPr lang="fa-IR">
                <a:cs typeface="B Nazanin" panose="00000400000000000000" pitchFamily="2" charset="-78"/>
              </a:rPr>
              <a:t>. </a:t>
            </a:r>
          </a:p>
          <a:p>
            <a:endParaRPr lang="fa-IR"/>
          </a:p>
        </p:txBody>
      </p:sp>
    </p:spTree>
    <p:extLst>
      <p:ext uri="{BB962C8B-B14F-4D97-AF65-F5344CB8AC3E}">
        <p14:creationId xmlns:p14="http://schemas.microsoft.com/office/powerpoint/2010/main" val="3200091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مصرف حبوبات که از نظر دارا بودن مواد پروتئینی غنی می باشند، در نقاط شهری به طور متوسط بیش از 21 گرم و در نقاط روستایی در حدود 19 گرم برای هر نفر می باشد. بیشترین و کمترین میزان مصرف به عدس و لوبیا سفید اختصاص داشته است. </a:t>
            </a:r>
          </a:p>
        </p:txBody>
      </p:sp>
    </p:spTree>
    <p:extLst>
      <p:ext uri="{BB962C8B-B14F-4D97-AF65-F5344CB8AC3E}">
        <p14:creationId xmlns:p14="http://schemas.microsoft.com/office/powerpoint/2010/main" val="2839081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556738" y="1825625"/>
            <a:ext cx="5797062" cy="4351338"/>
          </a:xfrm>
        </p:spPr>
        <p:txBody>
          <a:bodyPr/>
          <a:lstStyle/>
          <a:p>
            <a:pPr algn="just"/>
            <a:r>
              <a:rPr lang="fa-IR">
                <a:cs typeface="B Nazanin" panose="00000400000000000000" pitchFamily="2" charset="-78"/>
              </a:rPr>
              <a:t>مصرف روزانه قند و شکر هر نفر در نقاط شهری و روستایی استان فارس، به ترتیب 40 و 55 گرم بوده است. کل مصرف مواد قندی شامل قند و شکر، مربا و عسل، شیرینی آردی و سایر مواد قندی، به طور متوسط برای هر نفر در نقاط شهری، 52 گرم بوده است. در صورتی که در نقاط روستایی، این رقم به 62 گرم بالغ می شود. مصرف مواد قندی نقاط شهری نزدیک به مصرف استان (56 گرم) بوده است. </a:t>
            </a:r>
          </a:p>
          <a:p>
            <a:endParaRPr lang="fa-IR"/>
          </a:p>
        </p:txBody>
      </p:sp>
      <p:pic>
        <p:nvPicPr>
          <p:cNvPr id="4" name="Picture 3"/>
          <p:cNvPicPr>
            <a:picLocks noChangeAspect="1"/>
          </p:cNvPicPr>
          <p:nvPr/>
        </p:nvPicPr>
        <p:blipFill>
          <a:blip r:embed="rId2"/>
          <a:stretch>
            <a:fillRect/>
          </a:stretch>
        </p:blipFill>
        <p:spPr>
          <a:xfrm>
            <a:off x="838200" y="1825625"/>
            <a:ext cx="4599299" cy="4082806"/>
          </a:xfrm>
          <a:prstGeom prst="rect">
            <a:avLst/>
          </a:prstGeom>
        </p:spPr>
      </p:pic>
    </p:spTree>
    <p:extLst>
      <p:ext uri="{BB962C8B-B14F-4D97-AF65-F5344CB8AC3E}">
        <p14:creationId xmlns:p14="http://schemas.microsoft.com/office/powerpoint/2010/main" val="411705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458264" y="1825625"/>
            <a:ext cx="5895535" cy="4351338"/>
          </a:xfrm>
        </p:spPr>
        <p:txBody>
          <a:bodyPr/>
          <a:lstStyle/>
          <a:p>
            <a:pPr algn="just"/>
            <a:r>
              <a:rPr lang="fa-IR" smtClean="0">
                <a:cs typeface="B Nazanin" panose="00000400000000000000" pitchFamily="2" charset="-78"/>
              </a:rPr>
              <a:t>میزان مصرف روزانه انواع سبزیجات برای هر نفر در نقاط شهری، 301 گرم است. در صورتی که در نقاط روستایی، هر نفر روزانه به طور متوسط 258 گرم از انواع سبزیجات مصرف می کند. </a:t>
            </a:r>
          </a:p>
          <a:p>
            <a:pPr algn="just"/>
            <a:r>
              <a:rPr lang="fa-IR" smtClean="0">
                <a:cs typeface="B Nazanin" panose="00000400000000000000" pitchFamily="2" charset="-78"/>
              </a:rPr>
              <a:t>میانگین مصرف گوشت در نقاط شهری و روستایی، به ترتیب 134 و 114 گرم بوده است. بیشترین مصرف در نقاط شهری به گوشت گوسفند و در نقاط روستایی به گوشت مرغ اختصاص داشته است.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4577670" cy="4096874"/>
          </a:xfrm>
          <a:prstGeom prst="rect">
            <a:avLst/>
          </a:prstGeom>
        </p:spPr>
      </p:pic>
    </p:spTree>
    <p:extLst>
      <p:ext uri="{BB962C8B-B14F-4D97-AF65-F5344CB8AC3E}">
        <p14:creationId xmlns:p14="http://schemas.microsoft.com/office/powerpoint/2010/main" val="76398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486400" y="1825625"/>
            <a:ext cx="5867400" cy="4351338"/>
          </a:xfrm>
        </p:spPr>
        <p:txBody>
          <a:bodyPr/>
          <a:lstStyle/>
          <a:p>
            <a:pPr algn="just"/>
            <a:r>
              <a:rPr lang="fa-IR" smtClean="0">
                <a:cs typeface="B Nazanin" panose="00000400000000000000" pitchFamily="2" charset="-78"/>
              </a:rPr>
              <a:t>میزان دریافت انرژی هر نفر در روز در مناطق شهری 2421 کالری (مقدار مورد نیاز، 2270 کالری) و درمناطق روستایی، 41 گرم بوده است. ارقام نشان دهنده آن است که در میان چربی ها روغن نباتی بالاترین مصرف را به خود اختصاص می دهد</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4493654" cy="2493157"/>
          </a:xfrm>
          <a:prstGeom prst="rect">
            <a:avLst/>
          </a:prstGeom>
        </p:spPr>
      </p:pic>
    </p:spTree>
    <p:extLst>
      <p:ext uri="{BB962C8B-B14F-4D97-AF65-F5344CB8AC3E}">
        <p14:creationId xmlns:p14="http://schemas.microsoft.com/office/powerpoint/2010/main" val="1309526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میزان دریافت انرژی هر نفر در روز در مناطق شهری 2421 کالری (مقدار مورد نیاز، 2270 کالری)و در مناطق روستایی 2813 کالری (مقدار مورد نیاز، 2180 کالری) می باشد. </a:t>
            </a:r>
            <a:r>
              <a:rPr lang="fa-IR" b="1" smtClean="0">
                <a:solidFill>
                  <a:srgbClr val="FF0000"/>
                </a:solidFill>
                <a:cs typeface="B Nazanin" panose="00000400000000000000" pitchFamily="2" charset="-78"/>
              </a:rPr>
              <a:t>در کل استان، مقدار کالری دریافتی 2604 است، در حالی که 2228 کالری مورد نیاز می باشد.</a:t>
            </a:r>
            <a:r>
              <a:rPr lang="fa-IR" smtClean="0">
                <a:cs typeface="B Nazanin" panose="00000400000000000000" pitchFamily="2" charset="-78"/>
              </a:rPr>
              <a:t> </a:t>
            </a:r>
          </a:p>
          <a:p>
            <a:pPr algn="just"/>
            <a:r>
              <a:rPr lang="fa-IR" smtClean="0">
                <a:cs typeface="B Nazanin" panose="00000400000000000000" pitchFamily="2" charset="-78"/>
              </a:rPr>
              <a:t>میانگین مجموع پروتئین دریافتی روزانه برای هر نفر در نقاط شهری 68 گرم (مقدار مورد نیاز 59 گرم) و در مناطق روستایی 72 گرم (مقدار مورد نیاز، 55 گرم) می باشد. این رقم در کل استان 70 گرم (مقدار مورد نیاز، 57 گرم) است. </a:t>
            </a:r>
            <a:endParaRPr lang="fa-IR">
              <a:cs typeface="B Nazanin" panose="00000400000000000000" pitchFamily="2" charset="-78"/>
            </a:endParaRPr>
          </a:p>
        </p:txBody>
      </p:sp>
    </p:spTree>
    <p:extLst>
      <p:ext uri="{BB962C8B-B14F-4D97-AF65-F5344CB8AC3E}">
        <p14:creationId xmlns:p14="http://schemas.microsoft.com/office/powerpoint/2010/main" val="1333077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866228" y="1825625"/>
            <a:ext cx="5487572" cy="4351338"/>
          </a:xfrm>
        </p:spPr>
        <p:txBody>
          <a:bodyPr/>
          <a:lstStyle/>
          <a:p>
            <a:pPr algn="just"/>
            <a:r>
              <a:rPr lang="fa-IR" smtClean="0">
                <a:cs typeface="B Nazanin" panose="00000400000000000000" pitchFamily="2" charset="-78"/>
              </a:rPr>
              <a:t>متوسط دریافت کلسیم روزانه هر نفر در مناطق شهری، 582 میلی گرم (مقدار مورد نیاز، 569 میلی گرم) و در مناطق روستایی، 608 میلی گرم(مقدار مورد نیاز 583 میلی گرم) است. میزان دریافت کلسیم در کل استان، 547 میلی گرم(مقدار مورد 576 میلی گرم) می باشد</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5054966" cy="2830781"/>
          </a:xfrm>
          <a:prstGeom prst="rect">
            <a:avLst/>
          </a:prstGeom>
        </p:spPr>
      </p:pic>
    </p:spTree>
    <p:extLst>
      <p:ext uri="{BB962C8B-B14F-4D97-AF65-F5344CB8AC3E}">
        <p14:creationId xmlns:p14="http://schemas.microsoft.com/office/powerpoint/2010/main" val="897761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میانگین دریافت آهن برای هر نفر در روز در مناطق شهری، 26 میلی گرم (مقدار مورد نیاز، 16 میلی گرم) و در مناطق روستایی 31 میلی گرم(مقدار مورد نیاز، 15 میلی گرم) است. میزان دریافت آهن در کل استان، 28 میلی گرم(مقدار مورد نیاز 15 میلی گرم) است.</a:t>
            </a:r>
            <a:endParaRPr lang="fa-IR">
              <a:cs typeface="B Nazanin" panose="00000400000000000000" pitchFamily="2" charset="-78"/>
            </a:endParaRPr>
          </a:p>
        </p:txBody>
      </p:sp>
      <p:sp>
        <p:nvSpPr>
          <p:cNvPr id="4" name="Flowchart: Alternate Process 3"/>
          <p:cNvSpPr/>
          <p:nvPr/>
        </p:nvSpPr>
        <p:spPr>
          <a:xfrm>
            <a:off x="838200" y="4001294"/>
            <a:ext cx="3277773" cy="745588"/>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میانگین دریافت آهن</a:t>
            </a:r>
            <a:endParaRPr lang="fa-IR"/>
          </a:p>
        </p:txBody>
      </p:sp>
    </p:spTree>
    <p:extLst>
      <p:ext uri="{BB962C8B-B14F-4D97-AF65-F5344CB8AC3E}">
        <p14:creationId xmlns:p14="http://schemas.microsoft.com/office/powerpoint/2010/main" val="1490583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یافته ها  نشان می دهد که با وجود آگاهی تعدادی از زنان از بهترین شیوه های مصرف مواد غذایی، باز هم </a:t>
            </a:r>
            <a:r>
              <a:rPr lang="fa-IR" b="1">
                <a:solidFill>
                  <a:srgbClr val="FF0000"/>
                </a:solidFill>
                <a:cs typeface="B Nazanin" panose="00000400000000000000" pitchFamily="2" charset="-78"/>
              </a:rPr>
              <a:t>استفاده از شیوه های مطلوب، چندان متداول نیست</a:t>
            </a:r>
            <a:r>
              <a:rPr lang="fa-IR">
                <a:cs typeface="B Nazanin" panose="00000400000000000000" pitchFamily="2" charset="-78"/>
              </a:rPr>
              <a:t>. به طور کلی، در انتخاب مواد غذایی، بیشتر از این که نیاز اعضای خانوار در نظر گرفته شود، در دسترس بودن مواد و ذائقه اعضای خانوار ملاک قرار می گیرد. </a:t>
            </a:r>
          </a:p>
          <a:p>
            <a:endParaRPr lang="fa-IR"/>
          </a:p>
        </p:txBody>
      </p:sp>
      <p:sp>
        <p:nvSpPr>
          <p:cNvPr id="4" name="Flowchart: Off-page Connector 3"/>
          <p:cNvSpPr/>
          <p:nvPr/>
        </p:nvSpPr>
        <p:spPr>
          <a:xfrm>
            <a:off x="1897039" y="4244454"/>
            <a:ext cx="2088108" cy="1146412"/>
          </a:xfrm>
          <a:prstGeom prst="flowChartOffpage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ذائقه اعضای خانوار</a:t>
            </a:r>
            <a:endParaRPr lang="fa-IR"/>
          </a:p>
        </p:txBody>
      </p:sp>
      <p:sp>
        <p:nvSpPr>
          <p:cNvPr id="5" name="Flowchart: Off-page Connector 4"/>
          <p:cNvSpPr/>
          <p:nvPr/>
        </p:nvSpPr>
        <p:spPr>
          <a:xfrm>
            <a:off x="5923128" y="4244454"/>
            <a:ext cx="2661314" cy="1146412"/>
          </a:xfrm>
          <a:prstGeom prst="flowChartOffpage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ln w="22225">
                  <a:solidFill>
                    <a:schemeClr val="accent2"/>
                  </a:solidFill>
                  <a:prstDash val="solid"/>
                </a:ln>
                <a:solidFill>
                  <a:schemeClr val="accent2">
                    <a:lumMod val="40000"/>
                    <a:lumOff val="60000"/>
                  </a:schemeClr>
                </a:solidFill>
                <a:cs typeface="B Nazanin" panose="00000400000000000000" pitchFamily="2" charset="-78"/>
              </a:rPr>
              <a:t>در دسترس بودن مواد</a:t>
            </a:r>
            <a:endParaRPr lang="fa-IR"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487694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بر اساس این بررسی، میانگین دریافت روزانه کلسیم، ویتامین های </a:t>
            </a:r>
            <a:r>
              <a:rPr lang="en-US" smtClean="0">
                <a:cs typeface="B Nazanin" panose="00000400000000000000" pitchFamily="2" charset="-78"/>
              </a:rPr>
              <a:t>A</a:t>
            </a:r>
            <a:r>
              <a:rPr lang="fa-IR" smtClean="0">
                <a:cs typeface="B Nazanin" panose="00000400000000000000" pitchFamily="2" charset="-78"/>
              </a:rPr>
              <a:t>، </a:t>
            </a:r>
            <a:r>
              <a:rPr lang="en-US" smtClean="0">
                <a:cs typeface="B Nazanin" panose="00000400000000000000" pitchFamily="2" charset="-78"/>
              </a:rPr>
              <a:t>B1</a:t>
            </a:r>
            <a:r>
              <a:rPr lang="fa-IR" smtClean="0">
                <a:cs typeface="B Nazanin" panose="00000400000000000000" pitchFamily="2" charset="-78"/>
              </a:rPr>
              <a:t> و </a:t>
            </a:r>
            <a:r>
              <a:rPr lang="en-US" smtClean="0">
                <a:cs typeface="B Nazanin" panose="00000400000000000000" pitchFamily="2" charset="-78"/>
              </a:rPr>
              <a:t>C</a:t>
            </a:r>
            <a:r>
              <a:rPr lang="fa-IR" smtClean="0">
                <a:cs typeface="B Nazanin" panose="00000400000000000000" pitchFamily="2" charset="-78"/>
              </a:rPr>
              <a:t> در نقاط شهری و روستایی بیش از مقدار مورد نیاز فرد بوده است. تنها متوسط دریافت </a:t>
            </a:r>
            <a:r>
              <a:rPr lang="en-US" smtClean="0">
                <a:cs typeface="B Nazanin" panose="00000400000000000000" pitchFamily="2" charset="-78"/>
              </a:rPr>
              <a:t>B2</a:t>
            </a:r>
            <a:r>
              <a:rPr lang="fa-IR" smtClean="0">
                <a:cs typeface="B Nazanin" panose="00000400000000000000" pitchFamily="2" charset="-78"/>
              </a:rPr>
              <a:t> نسبت به مقدار مورد نیاز، کمتر بوده است. سهم این ویتامین در رژیم غذایی مصرفی در مناطق شهری، 0/95 میلی گرم (مقدار مورد نیاز، 1/36 میلی گرم) می باشد. در مناطق روستایی، مقدار دریافت </a:t>
            </a:r>
            <a:r>
              <a:rPr lang="en-US" smtClean="0">
                <a:cs typeface="B Nazanin" panose="00000400000000000000" pitchFamily="2" charset="-78"/>
              </a:rPr>
              <a:t>B2</a:t>
            </a:r>
            <a:r>
              <a:rPr lang="fa-IR" smtClean="0">
                <a:cs typeface="B Nazanin" panose="00000400000000000000" pitchFamily="2" charset="-78"/>
              </a:rPr>
              <a:t> 0/84 میلیگرم است، در حالی که به 1/31 میلیگرم نیاز می باشد. میزان دریافت </a:t>
            </a:r>
            <a:r>
              <a:rPr lang="en-US" smtClean="0">
                <a:cs typeface="B Nazanin" panose="00000400000000000000" pitchFamily="2" charset="-78"/>
              </a:rPr>
              <a:t>B2</a:t>
            </a:r>
            <a:r>
              <a:rPr lang="fa-IR" smtClean="0">
                <a:cs typeface="B Nazanin" panose="00000400000000000000" pitchFamily="2" charset="-78"/>
              </a:rPr>
              <a:t> در کل استان 0/9 میلی گرم است و این در حالی است که مقدار مورد نیاز روزانه، 1/34 میلی گرم می باشد. </a:t>
            </a:r>
          </a:p>
        </p:txBody>
      </p:sp>
      <p:sp>
        <p:nvSpPr>
          <p:cNvPr id="4" name="Flowchart: Alternate Process 3"/>
          <p:cNvSpPr/>
          <p:nvPr/>
        </p:nvSpPr>
        <p:spPr>
          <a:xfrm>
            <a:off x="838200" y="4628271"/>
            <a:ext cx="6443003" cy="1083212"/>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میانگین دریافت روزانه کلسیم، ویتامین های </a:t>
            </a:r>
            <a:r>
              <a:rPr lang="en-US" sz="2800">
                <a:solidFill>
                  <a:prstClr val="black"/>
                </a:solidFill>
                <a:cs typeface="B Nazanin" panose="00000400000000000000" pitchFamily="2" charset="-78"/>
              </a:rPr>
              <a:t>A</a:t>
            </a:r>
            <a:r>
              <a:rPr lang="fa-IR" sz="2800">
                <a:solidFill>
                  <a:prstClr val="black"/>
                </a:solidFill>
                <a:cs typeface="B Nazanin" panose="00000400000000000000" pitchFamily="2" charset="-78"/>
              </a:rPr>
              <a:t>، </a:t>
            </a:r>
            <a:r>
              <a:rPr lang="en-US" sz="2800">
                <a:solidFill>
                  <a:prstClr val="black"/>
                </a:solidFill>
                <a:cs typeface="B Nazanin" panose="00000400000000000000" pitchFamily="2" charset="-78"/>
              </a:rPr>
              <a:t>B1</a:t>
            </a:r>
            <a:r>
              <a:rPr lang="fa-IR" sz="2800">
                <a:solidFill>
                  <a:prstClr val="black"/>
                </a:solidFill>
                <a:cs typeface="B Nazanin" panose="00000400000000000000" pitchFamily="2" charset="-78"/>
              </a:rPr>
              <a:t> و </a:t>
            </a:r>
            <a:r>
              <a:rPr lang="en-US" sz="2800">
                <a:solidFill>
                  <a:prstClr val="black"/>
                </a:solidFill>
                <a:cs typeface="B Nazanin" panose="00000400000000000000" pitchFamily="2" charset="-78"/>
              </a:rPr>
              <a:t>C</a:t>
            </a:r>
            <a:endParaRPr lang="fa-IR"/>
          </a:p>
        </p:txBody>
      </p:sp>
    </p:spTree>
    <p:extLst>
      <p:ext uri="{BB962C8B-B14F-4D97-AF65-F5344CB8AC3E}">
        <p14:creationId xmlns:p14="http://schemas.microsoft.com/office/powerpoint/2010/main" val="3812629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بررسی نشان می دهد چنانچه در خانوار های 2 نفره و بیشتر، دریافت کالری و مواد مغذی نسبت به استاندارد مقایسه شود، مشخص می گردد که 20/4 درصد از خانوارها کمتر از 90 درصد انرژی مورد نیاز را به دست می آورند. از بین خانوارها، 24/4 درصد، انرژی لازم را کسب می کنند و 55/2 درصد باقیمانده </a:t>
            </a:r>
            <a:r>
              <a:rPr lang="fa-IR" b="1">
                <a:solidFill>
                  <a:srgbClr val="FF0000"/>
                </a:solidFill>
                <a:cs typeface="B Nazanin" panose="00000400000000000000" pitchFamily="2" charset="-78"/>
              </a:rPr>
              <a:t>بیش از حد مورد نیاز</a:t>
            </a:r>
            <a:r>
              <a:rPr lang="fa-IR">
                <a:cs typeface="B Nazanin" panose="00000400000000000000" pitchFamily="2" charset="-78"/>
              </a:rPr>
              <a:t>، انرژی دریافت می کنند. </a:t>
            </a:r>
          </a:p>
          <a:p>
            <a:endParaRPr lang="fa-IR"/>
          </a:p>
        </p:txBody>
      </p:sp>
    </p:spTree>
    <p:extLst>
      <p:ext uri="{BB962C8B-B14F-4D97-AF65-F5344CB8AC3E}">
        <p14:creationId xmlns:p14="http://schemas.microsoft.com/office/powerpoint/2010/main" val="1422704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زمینه دریافت پروتئین، کلسیم، آهن، ویتامین های </a:t>
            </a:r>
            <a:r>
              <a:rPr lang="en-US" smtClean="0">
                <a:cs typeface="B Nazanin" panose="00000400000000000000" pitchFamily="2" charset="-78"/>
              </a:rPr>
              <a:t>A</a:t>
            </a:r>
            <a:r>
              <a:rPr lang="fa-IR" smtClean="0">
                <a:cs typeface="B Nazanin" panose="00000400000000000000" pitchFamily="2" charset="-78"/>
              </a:rPr>
              <a:t>، </a:t>
            </a:r>
            <a:r>
              <a:rPr lang="en-US" smtClean="0">
                <a:cs typeface="B Nazanin" panose="00000400000000000000" pitchFamily="2" charset="-78"/>
              </a:rPr>
              <a:t>B1</a:t>
            </a:r>
            <a:r>
              <a:rPr lang="fa-IR" smtClean="0">
                <a:cs typeface="B Nazanin" panose="00000400000000000000" pitchFamily="2" charset="-78"/>
              </a:rPr>
              <a:t>، </a:t>
            </a:r>
            <a:r>
              <a:rPr lang="en-US" smtClean="0">
                <a:cs typeface="B Nazanin" panose="00000400000000000000" pitchFamily="2" charset="-78"/>
              </a:rPr>
              <a:t>B2</a:t>
            </a:r>
            <a:r>
              <a:rPr lang="fa-IR" smtClean="0">
                <a:cs typeface="B Nazanin" panose="00000400000000000000" pitchFamily="2" charset="-78"/>
              </a:rPr>
              <a:t>، </a:t>
            </a:r>
            <a:r>
              <a:rPr lang="en-US" smtClean="0">
                <a:cs typeface="B Nazanin" panose="00000400000000000000" pitchFamily="2" charset="-78"/>
              </a:rPr>
              <a:t>C</a:t>
            </a:r>
            <a:r>
              <a:rPr lang="fa-IR" smtClean="0">
                <a:cs typeface="B Nazanin" panose="00000400000000000000" pitchFamily="2" charset="-78"/>
              </a:rPr>
              <a:t> و نیاسین، به ترتیب 16/1 درصد،50/3  درصد، 3/4 درصد، 34/8 درصد، 2/6 درصد، 85/1 درصد، 7/5 درصد و 6/6 درصد از خانوارها، کمتر از 90 درصد مواد مغذی را دریافت می کنند. بیشترین مشکل در زمینه دریافت ویتامین </a:t>
            </a:r>
            <a:r>
              <a:rPr lang="en-US" smtClean="0">
                <a:cs typeface="B Nazanin" panose="00000400000000000000" pitchFamily="2" charset="-78"/>
              </a:rPr>
              <a:t>B2</a:t>
            </a:r>
            <a:r>
              <a:rPr lang="fa-IR" smtClean="0">
                <a:cs typeface="B Nazanin" panose="00000400000000000000" pitchFamily="2" charset="-78"/>
              </a:rPr>
              <a:t>  وجود دارد. بیش از نیمی از خانوارها نیز مقدار کلسیم مورد نیاز را از طریق رژیم غذایی مصرفی دریافت نمی کنند. در مقابل، تعدادی از از خانوارها، انرژی و مواد مغذی دیگر را بیش از حد استاندارد دریافت می کنند که در مورد کالری، کلسیم، آهن، ویتامین های </a:t>
            </a:r>
            <a:r>
              <a:rPr lang="en-US" smtClean="0">
                <a:cs typeface="B Nazanin" panose="00000400000000000000" pitchFamily="2" charset="-78"/>
              </a:rPr>
              <a:t>A</a:t>
            </a:r>
            <a:r>
              <a:rPr lang="fa-IR" smtClean="0">
                <a:cs typeface="B Nazanin" panose="00000400000000000000" pitchFamily="2" charset="-78"/>
              </a:rPr>
              <a:t>، </a:t>
            </a:r>
            <a:r>
              <a:rPr lang="en-US" smtClean="0">
                <a:cs typeface="B Nazanin" panose="00000400000000000000" pitchFamily="2" charset="-78"/>
              </a:rPr>
              <a:t>B1</a:t>
            </a:r>
            <a:r>
              <a:rPr lang="fa-IR" smtClean="0">
                <a:cs typeface="B Nazanin" panose="00000400000000000000" pitchFamily="2" charset="-78"/>
              </a:rPr>
              <a:t>، </a:t>
            </a:r>
            <a:r>
              <a:rPr lang="en-US" smtClean="0">
                <a:cs typeface="B Nazanin" panose="00000400000000000000" pitchFamily="2" charset="-78"/>
              </a:rPr>
              <a:t>B2</a:t>
            </a:r>
            <a:r>
              <a:rPr lang="fa-IR" smtClean="0">
                <a:cs typeface="B Nazanin" panose="00000400000000000000" pitchFamily="2" charset="-78"/>
              </a:rPr>
              <a:t>، </a:t>
            </a:r>
            <a:r>
              <a:rPr lang="en-US" smtClean="0">
                <a:cs typeface="B Nazanin" panose="00000400000000000000" pitchFamily="2" charset="-78"/>
              </a:rPr>
              <a:t>C ,</a:t>
            </a:r>
            <a:r>
              <a:rPr lang="fa-IR" smtClean="0">
                <a:cs typeface="B Nazanin" panose="00000400000000000000" pitchFamily="2" charset="-78"/>
              </a:rPr>
              <a:t> و نیاسین به ترتیب 55/2، 62/7 درصد،  درصد32/5، 92 درصد، 53/7، 93/1 درصد، 6/3، 89/7 درصد و 80/2 درصد از خانوارها را شامل شده است. </a:t>
            </a:r>
            <a:endParaRPr lang="fa-IR">
              <a:cs typeface="B Nazanin" panose="00000400000000000000" pitchFamily="2" charset="-78"/>
            </a:endParaRPr>
          </a:p>
        </p:txBody>
      </p:sp>
    </p:spTree>
    <p:extLst>
      <p:ext uri="{BB962C8B-B14F-4D97-AF65-F5344CB8AC3E}">
        <p14:creationId xmlns:p14="http://schemas.microsoft.com/office/powerpoint/2010/main" val="443028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یافته ها نشان می دهد که در </a:t>
            </a:r>
            <a:r>
              <a:rPr lang="fa-IR" b="1" smtClean="0">
                <a:solidFill>
                  <a:srgbClr val="FF0000"/>
                </a:solidFill>
                <a:cs typeface="B Nazanin" panose="00000400000000000000" pitchFamily="2" charset="-78"/>
              </a:rPr>
              <a:t>دریافت کالری و مواد مغذی </a:t>
            </a:r>
            <a:r>
              <a:rPr lang="fa-IR" smtClean="0">
                <a:cs typeface="B Nazanin" panose="00000400000000000000" pitchFamily="2" charset="-78"/>
              </a:rPr>
              <a:t>در میان گروه های مختلف جمعیت، </a:t>
            </a:r>
            <a:r>
              <a:rPr lang="fa-IR" b="1" smtClean="0">
                <a:solidFill>
                  <a:srgbClr val="FF0000"/>
                </a:solidFill>
                <a:cs typeface="B Nazanin" panose="00000400000000000000" pitchFamily="2" charset="-78"/>
              </a:rPr>
              <a:t>تعادل و توازنی وجود ندارد</a:t>
            </a:r>
            <a:r>
              <a:rPr lang="fa-IR" smtClean="0">
                <a:cs typeface="B Nazanin" panose="00000400000000000000" pitchFamily="2" charset="-78"/>
              </a:rPr>
              <a:t>، به طوری که تعدادی از خانوارها، کمتر از حد مورد نیاز مصرف می کنند و عده ای به مصرف بیش از حد مغذی دچار هستند. در واقع، بیش مصرفی تعدادی از افراد باعث شده تا میانگین مصرف در مورد تمامی مواد مغذی  و انرژی، به استثناء مصرف ویتامین </a:t>
            </a:r>
            <a:r>
              <a:rPr lang="en-US" smtClean="0">
                <a:cs typeface="B Nazanin" panose="00000400000000000000" pitchFamily="2" charset="-78"/>
              </a:rPr>
              <a:t>B2</a:t>
            </a:r>
            <a:r>
              <a:rPr lang="fa-IR" smtClean="0">
                <a:cs typeface="B Nazanin" panose="00000400000000000000" pitchFamily="2" charset="-78"/>
              </a:rPr>
              <a:t>، بالاتر از حد نیاز باشد.  تنها بخشی از جمعیت به میزان نیاز مصرف می کنند و از رژیم مناسبی برخوردارند(انستیتو تغذیه، 1375)</a:t>
            </a:r>
            <a:endParaRPr lang="fa-IR">
              <a:cs typeface="B Nazanin" panose="00000400000000000000" pitchFamily="2" charset="-78"/>
            </a:endParaRPr>
          </a:p>
        </p:txBody>
      </p:sp>
    </p:spTree>
    <p:extLst>
      <p:ext uri="{BB962C8B-B14F-4D97-AF65-F5344CB8AC3E}">
        <p14:creationId xmlns:p14="http://schemas.microsoft.com/office/powerpoint/2010/main" val="3765128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بررسی انستیتو تغذیه و نیز مطالعات مشابه بیانگر مساله سوء تغذیه (کم خوری و پرخوری) در میان بخش هایی از جمعیت است. با توجه به این که سوء تغذیه در ابتلا به بسیاری از بیماری های غیر واگیر موثر است و تاثیرات زیادی بر توانایی و تندرستی افراد می گذارد، اهمیت توجه به تغذیه در میان اقشار مختلف جمعیت، نقش بسزایی دارد. سوء تغذیه با کاهش بازده کار در میان شاغلان و عدم آمادگی ذهنی برای پذیرش مطالب درسی در میان دانش آموزان و افزایش مرگ و میر کودکان و ...تاثیر مخرب خود را در جامعه نشان می دهد. </a:t>
            </a:r>
            <a:endParaRPr lang="fa-IR">
              <a:cs typeface="B Nazanin" panose="00000400000000000000" pitchFamily="2" charset="-78"/>
            </a:endParaRPr>
          </a:p>
        </p:txBody>
      </p:sp>
      <p:sp>
        <p:nvSpPr>
          <p:cNvPr id="4" name="Flowchart: Alternate Process 3"/>
          <p:cNvSpPr/>
          <p:nvPr/>
        </p:nvSpPr>
        <p:spPr>
          <a:xfrm>
            <a:off x="1223889" y="4656406"/>
            <a:ext cx="4459459" cy="106914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عدم آمادگی ذهنی برای پذیرش مطالب درسی</a:t>
            </a:r>
            <a:endParaRPr lang="fa-IR"/>
          </a:p>
        </p:txBody>
      </p:sp>
    </p:spTree>
    <p:extLst>
      <p:ext uri="{BB962C8B-B14F-4D97-AF65-F5344CB8AC3E}">
        <p14:creationId xmlns:p14="http://schemas.microsoft.com/office/powerpoint/2010/main" val="1266592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با همه اهمیتی که این موضوع دارد، تاکنون سوء تغذیه  به عنوان حوزه ای از تخصص پزشکان و کارشناسان </a:t>
            </a:r>
            <a:r>
              <a:rPr lang="fa-IR" smtClean="0">
                <a:cs typeface="B Nazanin" panose="00000400000000000000" pitchFamily="2" charset="-78"/>
              </a:rPr>
              <a:t>تغذیه </a:t>
            </a:r>
            <a:r>
              <a:rPr lang="fa-IR">
                <a:cs typeface="B Nazanin" panose="00000400000000000000" pitchFamily="2" charset="-78"/>
              </a:rPr>
              <a:t>مطرح بوده و جامعه شناسان و اقتصاددانان در این حوزه دخالتی نداشته اند. اما واضح است حل این مشکل نیازمند همکاری عالمان رشته های گوناگون می باشد. بدین منظور بر آن شدیم که در مورد عاملی که تاکنون مورد توجه کافی قرار نگرفته، یعنی « </a:t>
            </a:r>
            <a:r>
              <a:rPr lang="fa-IR" b="1">
                <a:solidFill>
                  <a:srgbClr val="FF0000"/>
                </a:solidFill>
                <a:cs typeface="B Nazanin" panose="00000400000000000000" pitchFamily="2" charset="-78"/>
              </a:rPr>
              <a:t>نقش فرهنگ و سواد تغذیه ای در امنیت غذایی خانوار</a:t>
            </a:r>
            <a:r>
              <a:rPr lang="fa-IR">
                <a:cs typeface="B Nazanin" panose="00000400000000000000" pitchFamily="2" charset="-78"/>
              </a:rPr>
              <a:t>»، مطالعه ای انجام دهیم. این مطالعه که در شیراز انجام گرفته، به منظور تکمیل مطالعات و جهت ارائه پیشنهادهایی برای تدوین برنامه امنیت غذایی در سطح ملی (برای اولین بار در ایران به عنوان بخشی از برنامه سوم توسعه مورد نظر می باشد) انجام شده است.</a:t>
            </a:r>
            <a:endParaRPr lang="fa-IR"/>
          </a:p>
        </p:txBody>
      </p:sp>
      <p:sp>
        <p:nvSpPr>
          <p:cNvPr id="4" name="Flowchart: Alternate Process 3"/>
          <p:cNvSpPr/>
          <p:nvPr/>
        </p:nvSpPr>
        <p:spPr>
          <a:xfrm>
            <a:off x="838200" y="4881490"/>
            <a:ext cx="2419643" cy="773723"/>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برنامه سوم توسعه</a:t>
            </a:r>
            <a:endParaRPr lang="fa-IR"/>
          </a:p>
        </p:txBody>
      </p:sp>
    </p:spTree>
    <p:extLst>
      <p:ext uri="{BB962C8B-B14F-4D97-AF65-F5344CB8AC3E}">
        <p14:creationId xmlns:p14="http://schemas.microsoft.com/office/powerpoint/2010/main" val="1373072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روش تحقیق</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جامعه آماری این بررسی را </a:t>
            </a:r>
            <a:r>
              <a:rPr lang="fa-IR" b="1" smtClean="0">
                <a:solidFill>
                  <a:srgbClr val="FF0000"/>
                </a:solidFill>
                <a:cs typeface="B Nazanin" panose="00000400000000000000" pitchFamily="2" charset="-78"/>
              </a:rPr>
              <a:t>زنان</a:t>
            </a:r>
            <a:r>
              <a:rPr lang="fa-IR" smtClean="0">
                <a:cs typeface="B Nazanin" panose="00000400000000000000" pitchFamily="2" charset="-78"/>
              </a:rPr>
              <a:t> </a:t>
            </a:r>
            <a:r>
              <a:rPr lang="fa-IR" b="1" smtClean="0">
                <a:solidFill>
                  <a:srgbClr val="FF0000"/>
                </a:solidFill>
                <a:cs typeface="B Nazanin" panose="00000400000000000000" pitchFamily="2" charset="-78"/>
              </a:rPr>
              <a:t>در سنین 15 سال و بالاتر </a:t>
            </a:r>
            <a:r>
              <a:rPr lang="fa-IR" smtClean="0">
                <a:cs typeface="B Nazanin" panose="00000400000000000000" pitchFamily="2" charset="-78"/>
              </a:rPr>
              <a:t>شهر شیراز تشکیل می دهند. نمونه مورد نظر بر اساس محاسبات انجام شده (فرمول کوکران) مشتمل بر </a:t>
            </a:r>
            <a:r>
              <a:rPr lang="fa-IR" b="1" smtClean="0">
                <a:solidFill>
                  <a:srgbClr val="FF0000"/>
                </a:solidFill>
                <a:cs typeface="B Nazanin" panose="00000400000000000000" pitchFamily="2" charset="-78"/>
              </a:rPr>
              <a:t>499 نفر </a:t>
            </a:r>
            <a:r>
              <a:rPr lang="fa-IR" smtClean="0">
                <a:cs typeface="B Nazanin" panose="00000400000000000000" pitchFamily="2" charset="-78"/>
              </a:rPr>
              <a:t>می باشد که بر اساس روش نمونه گیری طبقه بندی تصادفی انتخاب گردیده اند. داده های این بررسی از طریق روش پیمایشی و به کمک مصاحبه با افراد نمونه به دست آمده است. ابزار گردآوری اطلاعات، پرسشنامه ای حاوی اطلاعاتی در زمینه خصوصیات اجتماعی- اقتصادی و دموگرافیک افراد و شیوه تغذیه خانوار بوده است. این بررسی با استفاده از جدول های توزیع فراوانی انجام گرفته است. </a:t>
            </a:r>
            <a:endParaRPr lang="fa-IR">
              <a:cs typeface="B Nazanin" panose="00000400000000000000" pitchFamily="2" charset="-78"/>
            </a:endParaRPr>
          </a:p>
        </p:txBody>
      </p:sp>
    </p:spTree>
    <p:extLst>
      <p:ext uri="{BB962C8B-B14F-4D97-AF65-F5344CB8AC3E}">
        <p14:creationId xmlns:p14="http://schemas.microsoft.com/office/powerpoint/2010/main" val="4145593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4- یافته ها</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بدون تردید، امنیت غذایی در کشور، وابسته به اتخاذ تدابیری است که از طریق آنها بتوان اقشار آسیب پذیر را شناسایی و تحت حمایت قرار داده و سلامت افراد و در نتیجه سلامت جامعه را تامین نمود. به وجود آمدن امنیت غذایی نیز در گرو اطلاعات از اوضاع اقتصادی، اجتماعی، سیاسی و فرهنگی کشور است. پیگیری نیازهای تغذیه ای گروه های مختلف و نیز تغییرات مصرف در میان افراد جامعه چه از لحاظ کمی و چه کیفی، سهم قابل ملاحظه ای در برقراری امنیت غذایی خواهد داشت. </a:t>
            </a:r>
            <a:endParaRPr lang="fa-IR">
              <a:cs typeface="B Nazanin" panose="00000400000000000000" pitchFamily="2" charset="-78"/>
            </a:endParaRPr>
          </a:p>
        </p:txBody>
      </p:sp>
      <p:sp>
        <p:nvSpPr>
          <p:cNvPr id="4" name="Flowchart: Alternate Process 3"/>
          <p:cNvSpPr/>
          <p:nvPr/>
        </p:nvSpPr>
        <p:spPr>
          <a:xfrm>
            <a:off x="838200" y="4684542"/>
            <a:ext cx="2616590" cy="956603"/>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امنیت غذایی</a:t>
            </a:r>
            <a:endParaRPr lang="fa-IR"/>
          </a:p>
        </p:txBody>
      </p:sp>
    </p:spTree>
    <p:extLst>
      <p:ext uri="{BB962C8B-B14F-4D97-AF65-F5344CB8AC3E}">
        <p14:creationId xmlns:p14="http://schemas.microsoft.com/office/powerpoint/2010/main" val="3130665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بررسی انجام شده در مورد «</a:t>
            </a:r>
            <a:r>
              <a:rPr lang="fa-IR" b="1" smtClean="0">
                <a:solidFill>
                  <a:srgbClr val="FF0000"/>
                </a:solidFill>
                <a:cs typeface="B Nazanin" panose="00000400000000000000" pitchFamily="2" charset="-78"/>
              </a:rPr>
              <a:t>فرهنگ و سواد تغذیه ای زنان در شهر شیراز</a:t>
            </a:r>
            <a:r>
              <a:rPr lang="fa-IR" smtClean="0">
                <a:cs typeface="B Nazanin" panose="00000400000000000000" pitchFamily="2" charset="-78"/>
              </a:rPr>
              <a:t>» نشان می دهد که 40/4 درصد از خانوارها، کمتر از 50 هزار تومان از درآمد خود را به هزینه های خانوار اختصاص می دهند. 26/5 درصد نیز رقمی بین 50 تا 60 هزار تومان را صرف هزینه های خانوار می نمایند. یافته ها بیانگر آن است که در 51/9 درصد از خانوارها، هزینه مواد غذایی بیش از نصف هزینه های خانوار را تشکیل می دهد (جدول های 1 و 2)</a:t>
            </a:r>
            <a:endParaRPr lang="fa-IR">
              <a:cs typeface="B Nazanin" panose="00000400000000000000" pitchFamily="2" charset="-78"/>
            </a:endParaRPr>
          </a:p>
        </p:txBody>
      </p:sp>
    </p:spTree>
    <p:extLst>
      <p:ext uri="{BB962C8B-B14F-4D97-AF65-F5344CB8AC3E}">
        <p14:creationId xmlns:p14="http://schemas.microsoft.com/office/powerpoint/2010/main" val="1143384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77285" y="874479"/>
            <a:ext cx="8615966" cy="5482788"/>
          </a:xfrm>
          <a:prstGeom prst="rect">
            <a:avLst/>
          </a:prstGeom>
        </p:spPr>
      </p:pic>
    </p:spTree>
    <p:extLst>
      <p:ext uri="{BB962C8B-B14F-4D97-AF65-F5344CB8AC3E}">
        <p14:creationId xmlns:p14="http://schemas.microsoft.com/office/powerpoint/2010/main" val="2120753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واژه های کلیدی: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1- توسعه 2- فرهنگ تغذیه 3- سواد تغذیه ای 4- شیوه مصرف</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4602407" y="2610656"/>
            <a:ext cx="3416178" cy="3416178"/>
          </a:xfrm>
          <a:prstGeom prst="rect">
            <a:avLst/>
          </a:prstGeom>
        </p:spPr>
      </p:pic>
    </p:spTree>
    <p:extLst>
      <p:ext uri="{BB962C8B-B14F-4D97-AF65-F5344CB8AC3E}">
        <p14:creationId xmlns:p14="http://schemas.microsoft.com/office/powerpoint/2010/main" val="1230959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27717" y="1213780"/>
            <a:ext cx="8736566" cy="5220761"/>
          </a:xfrm>
          <a:prstGeom prst="rect">
            <a:avLst/>
          </a:prstGeom>
        </p:spPr>
      </p:pic>
    </p:spTree>
    <p:extLst>
      <p:ext uri="{BB962C8B-B14F-4D97-AF65-F5344CB8AC3E}">
        <p14:creationId xmlns:p14="http://schemas.microsoft.com/office/powerpoint/2010/main" val="2662996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کشور ما که فرصت های شغلی محدود است و باورهای سنتی باعث می گردد بیشتر این امکانات شغلی در اختیار مردان قرار گیرد، سیاست های اشتغال زایی، بیشتر در جهت کاهش بیکاری مردان خواهد بود. سهم کم زنان شاغل (9/6 درصد) در بین پاسخ گویان، بیانگر این مساله و در جهت تایید آن است(جدول 3)</a:t>
            </a:r>
            <a:endParaRPr lang="fa-IR">
              <a:cs typeface="B Nazanin" panose="00000400000000000000" pitchFamily="2" charset="-78"/>
            </a:endParaRPr>
          </a:p>
        </p:txBody>
      </p:sp>
      <p:sp>
        <p:nvSpPr>
          <p:cNvPr id="4" name="Flowchart: Alternate Process 3"/>
          <p:cNvSpPr/>
          <p:nvPr/>
        </p:nvSpPr>
        <p:spPr>
          <a:xfrm>
            <a:off x="838200" y="4149969"/>
            <a:ext cx="4276578" cy="1055077"/>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سیاست های اشتغال زایی</a:t>
            </a:r>
            <a:endParaRPr lang="fa-IR"/>
          </a:p>
        </p:txBody>
      </p:sp>
    </p:spTree>
    <p:extLst>
      <p:ext uri="{BB962C8B-B14F-4D97-AF65-F5344CB8AC3E}">
        <p14:creationId xmlns:p14="http://schemas.microsoft.com/office/powerpoint/2010/main" val="888515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73518" y="1854557"/>
            <a:ext cx="8844964" cy="3725941"/>
          </a:xfrm>
          <a:prstGeom prst="rect">
            <a:avLst/>
          </a:prstGeom>
        </p:spPr>
      </p:pic>
    </p:spTree>
    <p:extLst>
      <p:ext uri="{BB962C8B-B14F-4D97-AF65-F5344CB8AC3E}">
        <p14:creationId xmlns:p14="http://schemas.microsoft.com/office/powerpoint/2010/main" val="342032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بنابراین، بیش از ان که بخواهیم به صورت رسمی فرصت های اشتغال را برای زنان فراهم سازیم، باید به تقویت باورهایی بپردازیم که اشتغال زنان را در سایه فعالیت های خودشان ممکن نماید و هزینه سنگینی را دولت تحمیل نکند. با وجودی که اشتغال زنان به موازات مردان، درامد خانوار را افزایش می دهد، اما باید به این نکته توجه داشت که اگر چه تعدادی از زنان درامدی به خانوار نمی آورند و به لحاظ اقتصادی غیر فعال محسوب می شوند، اما کمک آنها به اقتصاد خانوار، قابل چشم پوشی نیست. </a:t>
            </a:r>
            <a:endParaRPr lang="fa-IR">
              <a:cs typeface="B Nazanin" panose="00000400000000000000" pitchFamily="2" charset="-78"/>
            </a:endParaRPr>
          </a:p>
        </p:txBody>
      </p:sp>
    </p:spTree>
    <p:extLst>
      <p:ext uri="{BB962C8B-B14F-4D97-AF65-F5344CB8AC3E}">
        <p14:creationId xmlns:p14="http://schemas.microsoft.com/office/powerpoint/2010/main" val="1106218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نتایج بررسی جایگاه زنان در اقتصاد غیر رسمی در شهرستان شیراز بیانگر آن است که میانگین ارزش افزوده ایجاد شده توسط زنان خانه دار، از میانگین درآمد زنان شاغل بیشتر است(ایمان و اردشیری، 1378) به همین جهت، باید این باور را در اذهان تقویت کرد که زنان با استفاده  بهینه از امکانات خانوار، در تخصیص مناسب درآمد خانوار به هزینه های مورد نیاز، نقش عمده ای را در اقتصاد خانوار ایفا می کند.</a:t>
            </a:r>
          </a:p>
          <a:p>
            <a:endParaRPr lang="fa-IR"/>
          </a:p>
        </p:txBody>
      </p:sp>
      <p:sp>
        <p:nvSpPr>
          <p:cNvPr id="4" name="Flowchart: Alternate Process 3"/>
          <p:cNvSpPr/>
          <p:nvPr/>
        </p:nvSpPr>
        <p:spPr>
          <a:xfrm>
            <a:off x="838200" y="4375052"/>
            <a:ext cx="2799470" cy="872197"/>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استفاده  بهینه</a:t>
            </a:r>
            <a:endParaRPr lang="fa-IR"/>
          </a:p>
        </p:txBody>
      </p:sp>
    </p:spTree>
    <p:extLst>
      <p:ext uri="{BB962C8B-B14F-4D97-AF65-F5344CB8AC3E}">
        <p14:creationId xmlns:p14="http://schemas.microsoft.com/office/powerpoint/2010/main" val="3783534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وجود کودکان زیر 5 سال در خانوار که ضرورت داشتن رژیم تغذیه ای خاص را ایجاب می کند، اهمیت سهم هزینه مواد غذایی را از درآمد خانوار مشخص می سازد. بررسی انجام شده نشان دهنده آن است که 28/3 درصد از خانوارها حداقل دارای یک کودک زیر 5 سال می باشند، عواقب زیانبار سوء تغذیه در کودکان زیر 5 سال و کاهش عملکرد ذهنی- جسمی آنان، حمایت از این کودکان را اجتناب ناپذیر می سازد. بالطبع توجه به وضعیت تغذیه کودکان، باعث بهره وری بیشتر آنها در آینده گردیده و هزینه مراقبت های بهداشتی را تا حدود زیادی کاهش خواهد داد(جدول 4)</a:t>
            </a:r>
            <a:endParaRPr lang="fa-IR">
              <a:cs typeface="B Nazanin" panose="00000400000000000000" pitchFamily="2" charset="-78"/>
            </a:endParaRPr>
          </a:p>
        </p:txBody>
      </p:sp>
      <p:sp>
        <p:nvSpPr>
          <p:cNvPr id="4" name="Flowchart: Alternate Process 3"/>
          <p:cNvSpPr/>
          <p:nvPr/>
        </p:nvSpPr>
        <p:spPr>
          <a:xfrm>
            <a:off x="838200" y="4726745"/>
            <a:ext cx="3742007" cy="900332"/>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کاهش عملکرد ذهنی- جسمی</a:t>
            </a:r>
            <a:endParaRPr lang="fa-IR"/>
          </a:p>
        </p:txBody>
      </p:sp>
    </p:spTree>
    <p:extLst>
      <p:ext uri="{BB962C8B-B14F-4D97-AF65-F5344CB8AC3E}">
        <p14:creationId xmlns:p14="http://schemas.microsoft.com/office/powerpoint/2010/main" val="1591683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63399" y="1027906"/>
            <a:ext cx="8665201" cy="4734465"/>
          </a:xfrm>
          <a:prstGeom prst="rect">
            <a:avLst/>
          </a:prstGeom>
        </p:spPr>
      </p:pic>
    </p:spTree>
    <p:extLst>
      <p:ext uri="{BB962C8B-B14F-4D97-AF65-F5344CB8AC3E}">
        <p14:creationId xmlns:p14="http://schemas.microsoft.com/office/powerpoint/2010/main" val="35131241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امنیت غذایی، علاوه بر عامل رفاه اقتصادی و درامد کافی جهت تهیه مواد غذایی مورد نیاز بدن، به در دسترس بودن مواد در محیط زندگی و نیز تقاضای خرید بستگی دارد. تقاضا تابعی از درآمد و فرهنگ و سواد تغذیه ای خانوار است. درآمد تا حدود زیادی عامل تعیین کننده این است که خانوار تا چه اندازه در انتخاب و خرید مواد غذایی و آزادی عمل دارد، اما رسیدگی به آن تنها راه حل رسیدن به تغذیه سالم و رژیم متعادل نیست، بسیارند کسانی که تنها به صرف گران مواد غذایی، آنها را خریداری می کنند و اهمیتی به کیفیت مواد و خواص آن نمی دهند. </a:t>
            </a:r>
            <a:endParaRPr lang="fa-IR">
              <a:cs typeface="B Nazanin" panose="00000400000000000000" pitchFamily="2" charset="-78"/>
            </a:endParaRPr>
          </a:p>
        </p:txBody>
      </p:sp>
    </p:spTree>
    <p:extLst>
      <p:ext uri="{BB962C8B-B14F-4D97-AF65-F5344CB8AC3E}">
        <p14:creationId xmlns:p14="http://schemas.microsoft.com/office/powerpoint/2010/main" val="556165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شایان ذکر است که در بعضی موارد، برخورداری از درآمد </a:t>
            </a:r>
            <a:r>
              <a:rPr lang="fa-IR" smtClean="0">
                <a:cs typeface="B Nazanin" panose="00000400000000000000" pitchFamily="2" charset="-78"/>
              </a:rPr>
              <a:t>کافی، </a:t>
            </a:r>
            <a:r>
              <a:rPr lang="fa-IR">
                <a:cs typeface="B Nazanin" panose="00000400000000000000" pitchFamily="2" charset="-78"/>
              </a:rPr>
              <a:t>تنها خرید مواد غذایی را به صورت کمی تحت الشعاع قرار می دهد و الزاما بر کیفیت مواد مصرفی خانوار تاثیر نمی گذارد. به همین جهت است که گفته می شود فقر فرهنگی در کنار رفاه مادی باز هم می تواند سلامت خانوار و به تبع آن سلامت جامعه را به مخاطره اندازد. </a:t>
            </a:r>
          </a:p>
          <a:p>
            <a:endParaRPr lang="fa-IR"/>
          </a:p>
        </p:txBody>
      </p:sp>
      <p:sp>
        <p:nvSpPr>
          <p:cNvPr id="4" name="Flowchart: Connector 3"/>
          <p:cNvSpPr/>
          <p:nvPr/>
        </p:nvSpPr>
        <p:spPr>
          <a:xfrm>
            <a:off x="838200" y="4001294"/>
            <a:ext cx="2250831" cy="1237956"/>
          </a:xfrm>
          <a:prstGeom prst="flowChartConnec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فقر فرهنگی</a:t>
            </a:r>
            <a:endParaRPr lang="fa-IR"/>
          </a:p>
        </p:txBody>
      </p:sp>
    </p:spTree>
    <p:extLst>
      <p:ext uri="{BB962C8B-B14F-4D97-AF65-F5344CB8AC3E}">
        <p14:creationId xmlns:p14="http://schemas.microsoft.com/office/powerpoint/2010/main" val="1247981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توجه به این که یکی از شرایط توسعه انسانی، رسیدگی به تغذیه افراد و امنیت غذایی جامعه می باشد، باید به اهمیت و نقش زنان در فرایند توسعه انسانی توجه خاص داشت. این امر تنها ناشی از سهم زیاد آنها به لحاظ جمعیتی نمی باشد، بلکه به این دلیل که زنان مهم ترین و اصیل ترین منبع تهیه غذا در خانوار به شمار می آیند و سهم بسزایی را در موفقیت و یا عدم موفقیت سیاست های اتخاذ شده در این مورد، خواهند داشت. </a:t>
            </a:r>
            <a:endParaRPr lang="fa-IR">
              <a:cs typeface="B Nazanin" panose="00000400000000000000" pitchFamily="2" charset="-78"/>
            </a:endParaRPr>
          </a:p>
        </p:txBody>
      </p:sp>
      <p:sp>
        <p:nvSpPr>
          <p:cNvPr id="4" name="Flowchart: Alternate Process 3"/>
          <p:cNvSpPr/>
          <p:nvPr/>
        </p:nvSpPr>
        <p:spPr>
          <a:xfrm>
            <a:off x="838200" y="4417255"/>
            <a:ext cx="3924886" cy="91440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یکی از شرایط توسعه انسانی</a:t>
            </a:r>
            <a:endParaRPr lang="fa-IR"/>
          </a:p>
        </p:txBody>
      </p:sp>
    </p:spTree>
    <p:extLst>
      <p:ext uri="{BB962C8B-B14F-4D97-AF65-F5344CB8AC3E}">
        <p14:creationId xmlns:p14="http://schemas.microsoft.com/office/powerpoint/2010/main" val="2594415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مقدمه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اگر توسعه را به مفهوم تامین نیازهای اساسی مردم، برقراری عدالت اجتماعی، افزایش تولید و بهره وری، ارتقای سطح زندگی و خدمات بهداشتی- درمانی و بهبود وضعیت اقتصادی تعریف کنیم، نقش بهداشت  در زندگی انسان ها و رابطه آن با توسعه آشکار می گردد. برخورداری از امکانات بهداشتی، حق مسلم هر انسانی است که در نیروی انسانی نقش مهمی دارد. اگرچه سلامت جامعه تابعی از میزان توسعه یافتگی آن است. اما نیروی انسانی سالم نیز از عوامل موثر در توسعه کشور محسوب شده و نیروی محرکه آن به شمار می آید. </a:t>
            </a:r>
          </a:p>
        </p:txBody>
      </p:sp>
    </p:spTree>
    <p:extLst>
      <p:ext uri="{BB962C8B-B14F-4D97-AF65-F5344CB8AC3E}">
        <p14:creationId xmlns:p14="http://schemas.microsoft.com/office/powerpoint/2010/main" val="2837219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یکی از عواملی که در چگونگی استفاده از منابع موجود تاثیر دارد، دانش عمومی افراد است.به طورکلی، افراد با سواد و بی سواد از امکانات موجود به طور یکسان بهره نمی گیرند، اما در بعضی از زمینه ها، از جمله تغذیه، این تفاوت مشهودتر است و بهره برداری بهینه از منابع، دانش خاص خود را می طلبد. اگر تحصیلات بالاتر را عامل موثری در فراگیری اطلاعات در زمینه های مختلف بدانیم، سهم کم زنان دارای تحصیلات متوسطه و بالاتر (33/2 درصد)بیانگر آن است که بسیاری از زنان در جامعه ما، شرایط لازم را جهت کسب دانش تغذیه ای ندارند(جدول 5)</a:t>
            </a:r>
            <a:endParaRPr lang="fa-IR">
              <a:cs typeface="B Nazanin" panose="00000400000000000000" pitchFamily="2" charset="-78"/>
            </a:endParaRPr>
          </a:p>
        </p:txBody>
      </p:sp>
      <p:sp>
        <p:nvSpPr>
          <p:cNvPr id="4" name="Flowchart: Alternate Process 3"/>
          <p:cNvSpPr/>
          <p:nvPr/>
        </p:nvSpPr>
        <p:spPr>
          <a:xfrm>
            <a:off x="838200" y="4768946"/>
            <a:ext cx="4290647" cy="872197"/>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کسب دانش تغذیه ای</a:t>
            </a:r>
            <a:endParaRPr lang="fa-IR"/>
          </a:p>
        </p:txBody>
      </p:sp>
    </p:spTree>
    <p:extLst>
      <p:ext uri="{BB962C8B-B14F-4D97-AF65-F5344CB8AC3E}">
        <p14:creationId xmlns:p14="http://schemas.microsoft.com/office/powerpoint/2010/main" val="39096919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97843" y="1236341"/>
            <a:ext cx="8596313" cy="5136678"/>
          </a:xfrm>
          <a:prstGeom prst="rect">
            <a:avLst/>
          </a:prstGeom>
        </p:spPr>
      </p:pic>
    </p:spTree>
    <p:extLst>
      <p:ext uri="{BB962C8B-B14F-4D97-AF65-F5344CB8AC3E}">
        <p14:creationId xmlns:p14="http://schemas.microsoft.com/office/powerpoint/2010/main" val="5914539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بررسی وضعیت تاهل پاسخگویان نشان دهنده آن است که 81/6 درصد از زنان، متاهل بوده اند. 11/4 درصد از پاسخگویان را دختران مجرد تشکیل می داده اند. این گروه، حداقل قسمتی از مراحل انتخاب تا نگهداری مواد غذایی را برعهده داشته اند. سهم زنان بیوه، 5/4 درصد از کل پاسخگویان بوده است (جدول 6)</a:t>
            </a:r>
            <a:endParaRPr lang="fa-IR">
              <a:cs typeface="B Nazanin" panose="00000400000000000000" pitchFamily="2" charset="-78"/>
            </a:endParaRPr>
          </a:p>
        </p:txBody>
      </p:sp>
      <p:sp>
        <p:nvSpPr>
          <p:cNvPr id="4" name="Flowchart: Alternate Process 3"/>
          <p:cNvSpPr/>
          <p:nvPr/>
        </p:nvSpPr>
        <p:spPr>
          <a:xfrm>
            <a:off x="838200" y="4431323"/>
            <a:ext cx="3756074" cy="984738"/>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انتخاب تا نگهداری مواد غذایی</a:t>
            </a:r>
            <a:endParaRPr lang="fa-IR"/>
          </a:p>
        </p:txBody>
      </p:sp>
    </p:spTree>
    <p:extLst>
      <p:ext uri="{BB962C8B-B14F-4D97-AF65-F5344CB8AC3E}">
        <p14:creationId xmlns:p14="http://schemas.microsoft.com/office/powerpoint/2010/main" val="11434146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87799" y="1027906"/>
            <a:ext cx="8616402" cy="5313448"/>
          </a:xfrm>
          <a:prstGeom prst="rect">
            <a:avLst/>
          </a:prstGeom>
        </p:spPr>
      </p:pic>
    </p:spTree>
    <p:extLst>
      <p:ext uri="{BB962C8B-B14F-4D97-AF65-F5344CB8AC3E}">
        <p14:creationId xmlns:p14="http://schemas.microsoft.com/office/powerpoint/2010/main" val="25676704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تعداد اعضای خانوار، نیز از عواملی است که بر نحوه تخصیص درآمد خانوار به تامین نیازهای مختلف اثر می گذارد. با توجه به این که </a:t>
            </a:r>
            <a:r>
              <a:rPr lang="fa-IR" b="1" smtClean="0">
                <a:solidFill>
                  <a:srgbClr val="FF0000"/>
                </a:solidFill>
                <a:cs typeface="B Nazanin" panose="00000400000000000000" pitchFamily="2" charset="-78"/>
              </a:rPr>
              <a:t>متوسط بعد خانوار در شهر شیراز، بیش از 5 نفر است </a:t>
            </a:r>
            <a:r>
              <a:rPr lang="fa-IR" smtClean="0">
                <a:cs typeface="B Nazanin" panose="00000400000000000000" pitchFamily="2" charset="-78"/>
              </a:rPr>
              <a:t>و نیز به دلیل این که درصدی از مردان به مشاغلی اشتغال دارند که سرمایه آنها مهارت فردی است، بعد از فوت آنها، خانواده هایشان در تامین معاش دچار مشکل می گردند. همچنین گروهی از خانوارها، به دلیل ناتوانی و یا کمی درآمد سرپرست خانوار، در مضیقه مالی قرار دارند. </a:t>
            </a:r>
            <a:endParaRPr lang="fa-IR">
              <a:cs typeface="B Nazanin" panose="00000400000000000000" pitchFamily="2" charset="-78"/>
            </a:endParaRPr>
          </a:p>
        </p:txBody>
      </p:sp>
    </p:spTree>
    <p:extLst>
      <p:ext uri="{BB962C8B-B14F-4D97-AF65-F5344CB8AC3E}">
        <p14:creationId xmlns:p14="http://schemas.microsoft.com/office/powerpoint/2010/main" val="26494693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یافته ها نشان می دهد که خانوارهایی با تعداد 5-6 نفر، بیشترین سهم (36/9 درصد) را در میان خانوارهای مورد مطالعه، به خود اختصاص می دهند که ساده ترین فرض آن داشتن 3-4 فرزند می باشد. 22/2 درصد از خانوارها، 7 نفره به بالا هستند که با توجه به این که </a:t>
            </a:r>
            <a:r>
              <a:rPr lang="fa-IR" b="1" smtClean="0">
                <a:solidFill>
                  <a:srgbClr val="FF0000"/>
                </a:solidFill>
                <a:cs typeface="B Nazanin" panose="00000400000000000000" pitchFamily="2" charset="-78"/>
              </a:rPr>
              <a:t>در 89 درصد از خانوارها تنها یک نان آور وجود دارد </a:t>
            </a:r>
            <a:r>
              <a:rPr lang="fa-IR" smtClean="0">
                <a:cs typeface="B Nazanin" panose="00000400000000000000" pitchFamily="2" charset="-78"/>
              </a:rPr>
              <a:t>و نیز به دلیل پایین بودن درامد اکثریت خانوارها می توان تا حدودی به مشکلات آنها پی برد(جدول های 7 و 8)</a:t>
            </a:r>
            <a:endParaRPr lang="fa-IR">
              <a:cs typeface="B Nazanin" panose="00000400000000000000" pitchFamily="2" charset="-78"/>
            </a:endParaRPr>
          </a:p>
        </p:txBody>
      </p:sp>
    </p:spTree>
    <p:extLst>
      <p:ext uri="{BB962C8B-B14F-4D97-AF65-F5344CB8AC3E}">
        <p14:creationId xmlns:p14="http://schemas.microsoft.com/office/powerpoint/2010/main" val="6395942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090571" y="828741"/>
            <a:ext cx="8249183" cy="5651569"/>
          </a:xfrm>
          <a:prstGeom prst="rect">
            <a:avLst/>
          </a:prstGeom>
        </p:spPr>
      </p:pic>
    </p:spTree>
    <p:extLst>
      <p:ext uri="{BB962C8B-B14F-4D97-AF65-F5344CB8AC3E}">
        <p14:creationId xmlns:p14="http://schemas.microsoft.com/office/powerpoint/2010/main" val="26681463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73915" y="1027906"/>
            <a:ext cx="8444170" cy="5597513"/>
          </a:xfrm>
          <a:prstGeom prst="rect">
            <a:avLst/>
          </a:prstGeom>
        </p:spPr>
      </p:pic>
    </p:spTree>
    <p:extLst>
      <p:ext uri="{BB962C8B-B14F-4D97-AF65-F5344CB8AC3E}">
        <p14:creationId xmlns:p14="http://schemas.microsoft.com/office/powerpoint/2010/main" val="1835883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توزیع پاسخ گویان نشان دهنده آن است که 19 درصد از زنان پاسخ گو که عهده دار تهیه مواد غذایی خانوار هستند، کمتر از 25 سال سن دارند و 46/5 درصد در گروه سنی 25-39 سال قرار می گیرند. زنان 40 ساله به بالا، حدود 34 درصد از کل را به خود اختصاص داده اند. با توجه به این که میانگین سن ازدواج در شهر شیراز حدود 18 سال می باشد، </a:t>
            </a:r>
            <a:r>
              <a:rPr lang="fa-IR" b="1" smtClean="0">
                <a:solidFill>
                  <a:srgbClr val="FF0000"/>
                </a:solidFill>
                <a:cs typeface="B Nazanin" panose="00000400000000000000" pitchFamily="2" charset="-78"/>
              </a:rPr>
              <a:t>به نظر می رسد که تغییر عادات غذایی گروه اخیر که حداقل 20 سال از شروع زندگی آنها می گذرد، کاری دشوار باشد. </a:t>
            </a:r>
            <a:r>
              <a:rPr lang="fa-IR" smtClean="0">
                <a:cs typeface="B Nazanin" panose="00000400000000000000" pitchFamily="2" charset="-78"/>
              </a:rPr>
              <a:t>به همین جهت، تمرکز بر تغییر عادات غذایی و فرهنگ مصرف خانوارهای تازه تشکیل شده و نیز خانوارهایی که سال های زیادی از تشکیل آنها نمی گذرد، نتیجه مطلوبتری می تواند داشته باشد. به نظر می رسد جوانانی که هنوز تجربه زیادی ندارند، در یادگیری شیوه های نوین تغذیه و کسب آگاهی بیشتر، مستعدتر باشند(جدول 9)</a:t>
            </a:r>
            <a:endParaRPr lang="fa-IR">
              <a:cs typeface="B Nazanin" panose="00000400000000000000" pitchFamily="2" charset="-78"/>
            </a:endParaRPr>
          </a:p>
        </p:txBody>
      </p:sp>
    </p:spTree>
    <p:extLst>
      <p:ext uri="{BB962C8B-B14F-4D97-AF65-F5344CB8AC3E}">
        <p14:creationId xmlns:p14="http://schemas.microsoft.com/office/powerpoint/2010/main" val="5995854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586507" y="1027906"/>
            <a:ext cx="7018986" cy="5399954"/>
          </a:xfrm>
          <a:prstGeom prst="rect">
            <a:avLst/>
          </a:prstGeom>
        </p:spPr>
      </p:pic>
    </p:spTree>
    <p:extLst>
      <p:ext uri="{BB962C8B-B14F-4D97-AF65-F5344CB8AC3E}">
        <p14:creationId xmlns:p14="http://schemas.microsoft.com/office/powerpoint/2010/main" val="4065548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بدون تردید، هدف نهایی توسعه اقتصادی، توسعه انسانی است. بنابراین آگاهی از این مساله که افراد تا چه اندازه توانایی انجام فعالیت های مختلف را دارند و تا چه میزان می توان در جهت گسترش استعداد </a:t>
            </a:r>
            <a:r>
              <a:rPr lang="fa-IR" smtClean="0">
                <a:cs typeface="B Nazanin" panose="00000400000000000000" pitchFamily="2" charset="-78"/>
              </a:rPr>
              <a:t>ها، </a:t>
            </a:r>
            <a:r>
              <a:rPr lang="fa-IR">
                <a:cs typeface="B Nazanin" panose="00000400000000000000" pitchFamily="2" charset="-78"/>
              </a:rPr>
              <a:t>توانایی ها و مهارت های آنها برنامه ریزی کرد، از مسائل مهمی است که باید بدان توجه ویژه ای داشت. </a:t>
            </a:r>
          </a:p>
          <a:p>
            <a:endParaRPr lang="fa-IR"/>
          </a:p>
        </p:txBody>
      </p:sp>
      <p:sp>
        <p:nvSpPr>
          <p:cNvPr id="4" name="Flowchart: Alternate Process 3"/>
          <p:cNvSpPr/>
          <p:nvPr/>
        </p:nvSpPr>
        <p:spPr>
          <a:xfrm>
            <a:off x="2630658" y="4079629"/>
            <a:ext cx="6963508" cy="1055077"/>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هدف نهایی توسعه اقتصادی، توسعه انسانی است</a:t>
            </a:r>
            <a:endParaRPr lang="fa-IR"/>
          </a:p>
        </p:txBody>
      </p:sp>
    </p:spTree>
    <p:extLst>
      <p:ext uri="{BB962C8B-B14F-4D97-AF65-F5344CB8AC3E}">
        <p14:creationId xmlns:p14="http://schemas.microsoft.com/office/powerpoint/2010/main" val="31854875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بررسی نشان می دهد که خرید مواد غذایی خانوار در اکثر خانوارها (84/4 درصد) توسط پدر یا مادر و یا هر دوی آنها صورت می گیرد. بنابراین، آگاهی و شناخت آنها از مواد غذایی مورد نیاز، می تواند بر انتخاب مواد غذایی که اولین گام در تغذیه خانوار است، موثر واقع شود(جدول 10)</a:t>
            </a:r>
            <a:endParaRPr lang="fa-IR">
              <a:cs typeface="B Nazanin" panose="00000400000000000000" pitchFamily="2" charset="-78"/>
            </a:endParaRPr>
          </a:p>
        </p:txBody>
      </p:sp>
    </p:spTree>
    <p:extLst>
      <p:ext uri="{BB962C8B-B14F-4D97-AF65-F5344CB8AC3E}">
        <p14:creationId xmlns:p14="http://schemas.microsoft.com/office/powerpoint/2010/main" val="15733564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265190" y="1297071"/>
            <a:ext cx="7661620" cy="4879892"/>
          </a:xfrm>
          <a:prstGeom prst="rect">
            <a:avLst/>
          </a:prstGeom>
        </p:spPr>
      </p:pic>
    </p:spTree>
    <p:extLst>
      <p:ext uri="{BB962C8B-B14F-4D97-AF65-F5344CB8AC3E}">
        <p14:creationId xmlns:p14="http://schemas.microsoft.com/office/powerpoint/2010/main" val="22860676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یافته ها نشان می دهد که 54/1 درصد از خانوارها، هر دفعه برای یک بار غذا تهیه می کنند. در 44/7 درصد از خانوارها، هر بار برای بیش از یک وعده غذا تهیه می شود. چنانچه تمامی زنان شاغل که 9/6 درصد از کل زنان می باشند، جزء این گروه به شمار آیند، 35/1 درصد از زنان خانه دار نیز کمتر وقت خود را در آشپزخانه گذرانده و زمان اختصاص داده به آشپزی را به حداقل می رسانند. </a:t>
            </a:r>
            <a:r>
              <a:rPr lang="fa-IR" b="1" smtClean="0">
                <a:solidFill>
                  <a:srgbClr val="FF0000"/>
                </a:solidFill>
                <a:cs typeface="B Nazanin" panose="00000400000000000000" pitchFamily="2" charset="-78"/>
              </a:rPr>
              <a:t>زنان شاغل مورد بررسی، روزانه 2/2 ساعت را به پخت غذا اختصاص می دهند</a:t>
            </a:r>
            <a:r>
              <a:rPr lang="fa-IR" smtClean="0">
                <a:cs typeface="B Nazanin" panose="00000400000000000000" pitchFamily="2" charset="-78"/>
              </a:rPr>
              <a:t>، در صورتی که زنان خانه دار 2/6 ساعت از وقت خود را صرف تهیه غذا می کنند (جدول های 11 و 12)</a:t>
            </a:r>
            <a:endParaRPr lang="fa-IR">
              <a:cs typeface="B Nazanin" panose="00000400000000000000" pitchFamily="2" charset="-78"/>
            </a:endParaRPr>
          </a:p>
        </p:txBody>
      </p:sp>
    </p:spTree>
    <p:extLst>
      <p:ext uri="{BB962C8B-B14F-4D97-AF65-F5344CB8AC3E}">
        <p14:creationId xmlns:p14="http://schemas.microsoft.com/office/powerpoint/2010/main" val="26658625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07914" y="1027906"/>
            <a:ext cx="8576172" cy="5277644"/>
          </a:xfrm>
          <a:prstGeom prst="rect">
            <a:avLst/>
          </a:prstGeom>
        </p:spPr>
      </p:pic>
    </p:spTree>
    <p:extLst>
      <p:ext uri="{BB962C8B-B14F-4D97-AF65-F5344CB8AC3E}">
        <p14:creationId xmlns:p14="http://schemas.microsoft.com/office/powerpoint/2010/main" val="20164098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23889" y="714492"/>
            <a:ext cx="9805182" cy="5462471"/>
          </a:xfrm>
          <a:prstGeom prst="rect">
            <a:avLst/>
          </a:prstGeom>
        </p:spPr>
      </p:pic>
    </p:spTree>
    <p:extLst>
      <p:ext uri="{BB962C8B-B14F-4D97-AF65-F5344CB8AC3E}">
        <p14:creationId xmlns:p14="http://schemas.microsoft.com/office/powerpoint/2010/main" val="12531925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4.1 شیوه مصرف</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اگر چه 81/6 درصد از پاسخگویان عقیده دارند که پخت برنج به صورت کته، ارزش تغذیه ای آن را بیشتر حفظ می کند، اما 62/9 درصد از خانوارها برنج را به صورت آبکش شده مصرف می نمایند. تنها 4/8 درصد از خانوارها برنج را به صورت کته طبخ می کنند. 32/3 درصد از خانوارها، از هر دو نوع پخت استفاده می نمایند(جدول 13)</a:t>
            </a:r>
            <a:endParaRPr lang="fa-IR">
              <a:cs typeface="B Nazanin" panose="00000400000000000000" pitchFamily="2" charset="-78"/>
            </a:endParaRPr>
          </a:p>
        </p:txBody>
      </p:sp>
    </p:spTree>
    <p:extLst>
      <p:ext uri="{BB962C8B-B14F-4D97-AF65-F5344CB8AC3E}">
        <p14:creationId xmlns:p14="http://schemas.microsoft.com/office/powerpoint/2010/main" val="7112273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81334" y="1181685"/>
            <a:ext cx="8229332" cy="4754916"/>
          </a:xfrm>
          <a:prstGeom prst="rect">
            <a:avLst/>
          </a:prstGeom>
        </p:spPr>
      </p:pic>
    </p:spTree>
    <p:extLst>
      <p:ext uri="{BB962C8B-B14F-4D97-AF65-F5344CB8AC3E}">
        <p14:creationId xmlns:p14="http://schemas.microsoft.com/office/powerpoint/2010/main" val="12620418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گوشت مصرفی 48/1 درصد از خانوارها، به صورت آپ پز مورد استفاده قرار می گیرد و 45/3 درصد از خانوارها، گوشت را سرخ کرده مصرف می نمایند(جدول 14)</a:t>
            </a:r>
          </a:p>
          <a:p>
            <a:pPr algn="just"/>
            <a:endParaRPr lang="fa-IR">
              <a:cs typeface="B Nazanin" panose="00000400000000000000" pitchFamily="2" charset="-78"/>
            </a:endParaRPr>
          </a:p>
        </p:txBody>
      </p:sp>
    </p:spTree>
    <p:extLst>
      <p:ext uri="{BB962C8B-B14F-4D97-AF65-F5344CB8AC3E}">
        <p14:creationId xmlns:p14="http://schemas.microsoft.com/office/powerpoint/2010/main" val="27458287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015245" y="826576"/>
            <a:ext cx="8161509" cy="5182367"/>
          </a:xfrm>
          <a:prstGeom prst="rect">
            <a:avLst/>
          </a:prstGeom>
        </p:spPr>
      </p:pic>
    </p:spTree>
    <p:extLst>
      <p:ext uri="{BB962C8B-B14F-4D97-AF65-F5344CB8AC3E}">
        <p14:creationId xmlns:p14="http://schemas.microsoft.com/office/powerpoint/2010/main" val="17298305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اگرچه از سوی مراکز مختلف بهداشتی، استفاده از روغن مایع توصیه می گردد، اما هنوز 52/3 درصد از خانوارها، تنها از روغن جامد استفاده می کنند</a:t>
            </a:r>
            <a:r>
              <a:rPr lang="fa-IR" smtClean="0">
                <a:cs typeface="B Nazanin" panose="00000400000000000000" pitchFamily="2" charset="-78"/>
              </a:rPr>
              <a:t>. این خانوارها به این دلیل که از قدیم مصرف روغن جامد متداول بوده است، از روغن مایع استفاده نکرده و غالبا طعم غذای پخته شده با روغن مایع را نمی پسندند(جدول 15)</a:t>
            </a:r>
            <a:endParaRPr lang="fa-IR">
              <a:cs typeface="B Nazanin" panose="00000400000000000000" pitchFamily="2" charset="-78"/>
            </a:endParaRPr>
          </a:p>
        </p:txBody>
      </p:sp>
    </p:spTree>
    <p:extLst>
      <p:ext uri="{BB962C8B-B14F-4D97-AF65-F5344CB8AC3E}">
        <p14:creationId xmlns:p14="http://schemas.microsoft.com/office/powerpoint/2010/main" val="2584849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یکی از مسائل، شناخت این مقوله است که افراد تا چه اندازه در بهره گیری از منابع غذایی موجود توانایی دارند و چگونه می توان این توانایی را افزایش داد. یعنی چطور می توان با افزایش آگاهی افراد، آنها را قادر ساخت تا بین قیمت مواد غذایی موجود در  بازار و بودجه ای که خانوار می تواند به تهیه مواد غذایی اختصاص دهد، </a:t>
            </a:r>
            <a:r>
              <a:rPr lang="fa-IR" b="1" smtClean="0">
                <a:solidFill>
                  <a:srgbClr val="FF0000"/>
                </a:solidFill>
                <a:cs typeface="B Nazanin" panose="00000400000000000000" pitchFamily="2" charset="-78"/>
              </a:rPr>
              <a:t>تعادل</a:t>
            </a:r>
            <a:r>
              <a:rPr lang="fa-IR" smtClean="0">
                <a:cs typeface="B Nazanin" panose="00000400000000000000" pitchFamily="2" charset="-78"/>
              </a:rPr>
              <a:t> به وجود آورند و این کار را به نحوی انجام دهند که نیازهای تغذیه ای افراد تامین گردد. </a:t>
            </a:r>
          </a:p>
        </p:txBody>
      </p:sp>
    </p:spTree>
    <p:extLst>
      <p:ext uri="{BB962C8B-B14F-4D97-AF65-F5344CB8AC3E}">
        <p14:creationId xmlns:p14="http://schemas.microsoft.com/office/powerpoint/2010/main" val="39962721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116864" y="1259481"/>
            <a:ext cx="7958272" cy="5190677"/>
          </a:xfrm>
          <a:prstGeom prst="rect">
            <a:avLst/>
          </a:prstGeom>
        </p:spPr>
      </p:pic>
    </p:spTree>
    <p:extLst>
      <p:ext uri="{BB962C8B-B14F-4D97-AF65-F5344CB8AC3E}">
        <p14:creationId xmlns:p14="http://schemas.microsoft.com/office/powerpoint/2010/main" val="9168429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62/7 درصد از پاسخگویان عقیده دارند که در توزیع غذا بین اعضای خانوار باید اولین که عمدتا بیشترین مقدار غذا نیز می باشد، به سرپرست خانوار اختصاص داده شود. حدود 28 درصد، بچه ها را در اولویت قرار می دهند. </a:t>
            </a:r>
            <a:r>
              <a:rPr lang="fa-IR" b="1" smtClean="0">
                <a:solidFill>
                  <a:srgbClr val="FF0000"/>
                </a:solidFill>
                <a:cs typeface="B Nazanin" panose="00000400000000000000" pitchFamily="2" charset="-78"/>
              </a:rPr>
              <a:t>هنوز هم در اکثر خانوارها، عقیده بر این است که چون تامین مخارج خانوار بر عهده سرپرست است، باید بیشترین مقدار غذا به او تخصیص داده شود</a:t>
            </a:r>
            <a:r>
              <a:rPr lang="fa-IR" smtClean="0">
                <a:cs typeface="B Nazanin" panose="00000400000000000000" pitchFamily="2" charset="-78"/>
              </a:rPr>
              <a:t>(جدول</a:t>
            </a:r>
            <a:r>
              <a:rPr lang="fa-IR" b="1" smtClean="0">
                <a:solidFill>
                  <a:srgbClr val="FF0000"/>
                </a:solidFill>
                <a:cs typeface="B Nazanin" panose="00000400000000000000" pitchFamily="2" charset="-78"/>
              </a:rPr>
              <a:t> </a:t>
            </a:r>
            <a:r>
              <a:rPr lang="fa-IR" smtClean="0">
                <a:cs typeface="B Nazanin" panose="00000400000000000000" pitchFamily="2" charset="-78"/>
              </a:rPr>
              <a:t>16)</a:t>
            </a:r>
            <a:endParaRPr lang="fa-IR">
              <a:cs typeface="B Nazanin" panose="00000400000000000000" pitchFamily="2" charset="-78"/>
            </a:endParaRPr>
          </a:p>
        </p:txBody>
      </p:sp>
    </p:spTree>
    <p:extLst>
      <p:ext uri="{BB962C8B-B14F-4D97-AF65-F5344CB8AC3E}">
        <p14:creationId xmlns:p14="http://schemas.microsoft.com/office/powerpoint/2010/main" val="703476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079982" y="1690688"/>
            <a:ext cx="8032036" cy="4453731"/>
          </a:xfrm>
          <a:prstGeom prst="rect">
            <a:avLst/>
          </a:prstGeom>
        </p:spPr>
      </p:pic>
    </p:spTree>
    <p:extLst>
      <p:ext uri="{BB962C8B-B14F-4D97-AF65-F5344CB8AC3E}">
        <p14:creationId xmlns:p14="http://schemas.microsoft.com/office/powerpoint/2010/main" val="14253117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40/1 درصد از مادران کمترین مقدار غذا را برای خود می کشند</a:t>
            </a:r>
            <a:r>
              <a:rPr lang="fa-IR" smtClean="0">
                <a:cs typeface="B Nazanin" panose="00000400000000000000" pitchFamily="2" charset="-78"/>
              </a:rPr>
              <a:t>. در تعدادی از خانوارها، فرزندان به عنوان کوچکترین اعضا، کمترین مقدار غذا را دریافت می کنند. در این خانوارها که 29/5 درصد از کل خانوارها را تشکیل می دهند، اهمیت تغذیه فرزندان که عموما کودک و یا نوجوان هستند، روشن نیست(جدول 17)</a:t>
            </a:r>
            <a:endParaRPr lang="fa-IR">
              <a:cs typeface="B Nazanin" panose="00000400000000000000" pitchFamily="2" charset="-78"/>
            </a:endParaRPr>
          </a:p>
        </p:txBody>
      </p:sp>
    </p:spTree>
    <p:extLst>
      <p:ext uri="{BB962C8B-B14F-4D97-AF65-F5344CB8AC3E}">
        <p14:creationId xmlns:p14="http://schemas.microsoft.com/office/powerpoint/2010/main" val="2704031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437867" y="1260658"/>
            <a:ext cx="7772933" cy="5221105"/>
          </a:xfrm>
          <a:prstGeom prst="rect">
            <a:avLst/>
          </a:prstGeom>
        </p:spPr>
      </p:pic>
    </p:spTree>
    <p:extLst>
      <p:ext uri="{BB962C8B-B14F-4D97-AF65-F5344CB8AC3E}">
        <p14:creationId xmlns:p14="http://schemas.microsoft.com/office/powerpoint/2010/main" val="31311425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4.2 سواد تغذیه ای</a:t>
            </a:r>
            <a:br>
              <a:rPr lang="fa-IR" smtClean="0">
                <a:solidFill>
                  <a:srgbClr val="FF0000"/>
                </a:solidFill>
                <a:cs typeface="B Nazanin" panose="00000400000000000000" pitchFamily="2" charset="-78"/>
              </a:rPr>
            </a:br>
            <a:r>
              <a:rPr lang="fa-IR" smtClean="0">
                <a:solidFill>
                  <a:srgbClr val="FF0000"/>
                </a:solidFill>
                <a:cs typeface="B Nazanin" panose="00000400000000000000" pitchFamily="2" charset="-78"/>
              </a:rPr>
              <a:t>4.2.1 مصرف</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مورد ضرورت مصرف روزانه انواع مواد غذایی، مصرف میوه جات در اولویت قرار دارد. بعد از آن، مصرف گوشت و سبزیجات از اهمیت بیشتری برخوردارند. تنها 11 درصد از پاسخ گویان استفاده از شیر و پنیر را ضروری دانسته اند و 9/2 درصد از آنها خوردن ماست را لازم می دانند. اگر چه غلات و لبنیات در تامین کالری و مواد مغذی مورد نیاز بدن نقش زیادی دارند، اما اهمیت استفاده از آنها در خانوار روشن نیست. شاید مصرف کم لبنیات در خانه، ناشی از قیمت آنها باشد(جدول 18)</a:t>
            </a:r>
            <a:endParaRPr lang="fa-IR">
              <a:cs typeface="B Nazanin" panose="00000400000000000000" pitchFamily="2" charset="-78"/>
            </a:endParaRPr>
          </a:p>
        </p:txBody>
      </p:sp>
      <p:sp>
        <p:nvSpPr>
          <p:cNvPr id="4" name="Flowchart: Alternate Process 3"/>
          <p:cNvSpPr/>
          <p:nvPr/>
        </p:nvSpPr>
        <p:spPr>
          <a:xfrm>
            <a:off x="838200" y="4670474"/>
            <a:ext cx="2574388" cy="829994"/>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غلات و لبنیات</a:t>
            </a:r>
            <a:endParaRPr lang="fa-IR"/>
          </a:p>
        </p:txBody>
      </p:sp>
    </p:spTree>
    <p:extLst>
      <p:ext uri="{BB962C8B-B14F-4D97-AF65-F5344CB8AC3E}">
        <p14:creationId xmlns:p14="http://schemas.microsoft.com/office/powerpoint/2010/main" val="18448193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365125"/>
            <a:ext cx="10515600" cy="1325563"/>
          </a:xfrm>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62322" y="1307978"/>
            <a:ext cx="9348577" cy="4926136"/>
          </a:xfrm>
          <a:prstGeom prst="rect">
            <a:avLst/>
          </a:prstGeom>
        </p:spPr>
      </p:pic>
    </p:spTree>
    <p:extLst>
      <p:ext uri="{BB962C8B-B14F-4D97-AF65-F5344CB8AC3E}">
        <p14:creationId xmlns:p14="http://schemas.microsoft.com/office/powerpoint/2010/main" val="27551084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بین پاسخگویان، 88 درصد عقیده دارند که مصرف زیاد روغن برای سلامتی زیان آور است. در مقابل، تنها 6/4 درصد اظهار کرده اند که مصرف زیاد روغن برای فرد خطری ندارد(جدول 19)</a:t>
            </a:r>
            <a:endParaRPr lang="fa-IR">
              <a:cs typeface="B Nazanin" panose="00000400000000000000" pitchFamily="2" charset="-78"/>
            </a:endParaRPr>
          </a:p>
        </p:txBody>
      </p:sp>
    </p:spTree>
    <p:extLst>
      <p:ext uri="{BB962C8B-B14F-4D97-AF65-F5344CB8AC3E}">
        <p14:creationId xmlns:p14="http://schemas.microsoft.com/office/powerpoint/2010/main" val="28400152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13556"/>
            <a:ext cx="10515600" cy="1325563"/>
          </a:xfrm>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44240" y="1176337"/>
            <a:ext cx="8607454" cy="5081644"/>
          </a:xfrm>
          <a:prstGeom prst="rect">
            <a:avLst/>
          </a:prstGeom>
        </p:spPr>
      </p:pic>
    </p:spTree>
    <p:extLst>
      <p:ext uri="{BB962C8B-B14F-4D97-AF65-F5344CB8AC3E}">
        <p14:creationId xmlns:p14="http://schemas.microsoft.com/office/powerpoint/2010/main" val="32098410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4.2.2 روش های تهیه و طبخ غذا</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یافته ها نشان می دهد که </a:t>
            </a:r>
            <a:r>
              <a:rPr lang="fa-IR" b="1" smtClean="0">
                <a:solidFill>
                  <a:srgbClr val="FF0000"/>
                </a:solidFill>
                <a:cs typeface="B Nazanin" panose="00000400000000000000" pitchFamily="2" charset="-78"/>
              </a:rPr>
              <a:t>50/5 درصد از پاسخگویان، آب پز کردن گوشت را بهترین روش برای حفظ ارزش غذایی آن می دانند </a:t>
            </a:r>
            <a:r>
              <a:rPr lang="fa-IR" smtClean="0">
                <a:cs typeface="B Nazanin" panose="00000400000000000000" pitchFamily="2" charset="-78"/>
              </a:rPr>
              <a:t>و حدود 37 درصد نیز عقیده دارند که با سرخ کردن گوشت می توان ارزش تغذیه ای آن را حفظ کرد(جدول 20)</a:t>
            </a:r>
            <a:endParaRPr lang="fa-IR">
              <a:cs typeface="B Nazanin" panose="00000400000000000000" pitchFamily="2" charset="-78"/>
            </a:endParaRPr>
          </a:p>
        </p:txBody>
      </p:sp>
    </p:spTree>
    <p:extLst>
      <p:ext uri="{BB962C8B-B14F-4D97-AF65-F5344CB8AC3E}">
        <p14:creationId xmlns:p14="http://schemas.microsoft.com/office/powerpoint/2010/main" val="3552093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اگرچه عوامل متعددی بر چگونگی تهیه مواد غذایی اثر می گذارند، اما زنان به عنوان مهم ترین عامل در تهیه مواد غذایی و مشخص کردن سبد غذایی خانوار به شمار می آیند. به همین جهت آگاهی آنها از کیفیت مواد غذایی و تاثیر آن بر سلامت و تامین نیازهای بدن و نیز باورهای آنها در مورد نحوه استفاده از مواد غذایی، شیوه تهیه و نگهداری آنها، نقش عمده ای در تغذیه خانواار ایفا می کند. </a:t>
            </a:r>
          </a:p>
          <a:p>
            <a:endParaRPr lang="fa-IR"/>
          </a:p>
        </p:txBody>
      </p:sp>
      <p:sp>
        <p:nvSpPr>
          <p:cNvPr id="4" name="Flowchart: Alternate Process 3"/>
          <p:cNvSpPr/>
          <p:nvPr/>
        </p:nvSpPr>
        <p:spPr>
          <a:xfrm>
            <a:off x="838200" y="4262511"/>
            <a:ext cx="3530991" cy="1026941"/>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سبد غذایی خانوار</a:t>
            </a:r>
            <a:endParaRPr lang="fa-IR"/>
          </a:p>
        </p:txBody>
      </p:sp>
    </p:spTree>
    <p:extLst>
      <p:ext uri="{BB962C8B-B14F-4D97-AF65-F5344CB8AC3E}">
        <p14:creationId xmlns:p14="http://schemas.microsoft.com/office/powerpoint/2010/main" val="27557339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59176" y="1162843"/>
            <a:ext cx="8270433" cy="5242514"/>
          </a:xfrm>
          <a:prstGeom prst="rect">
            <a:avLst/>
          </a:prstGeom>
        </p:spPr>
      </p:pic>
    </p:spTree>
    <p:extLst>
      <p:ext uri="{BB962C8B-B14F-4D97-AF65-F5344CB8AC3E}">
        <p14:creationId xmlns:p14="http://schemas.microsoft.com/office/powerpoint/2010/main" val="39135717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در مورد پخت سبزیجات، 42/5 درصد از پاسخگویان روش سرخ کردن را ترجیح داده اند</a:t>
            </a:r>
            <a:r>
              <a:rPr lang="fa-IR" smtClean="0">
                <a:cs typeface="B Nazanin" panose="00000400000000000000" pitchFamily="2" charset="-78"/>
              </a:rPr>
              <a:t>. در صورتی که 38/5 درصد اظهار کرده اند که مناسبترین روش جهت حفظ ارزش تغذیه ای سبزیجات، آب پز کردن آنها می باشد. 18/2 درصد، بخارپز کردن سبزیجات را بهترین روش عنوان کرده اند(جدول 21)</a:t>
            </a:r>
          </a:p>
          <a:p>
            <a:pPr algn="just"/>
            <a:endParaRPr lang="fa-IR">
              <a:cs typeface="B Nazanin" panose="00000400000000000000" pitchFamily="2" charset="-78"/>
            </a:endParaRPr>
          </a:p>
        </p:txBody>
      </p:sp>
    </p:spTree>
    <p:extLst>
      <p:ext uri="{BB962C8B-B14F-4D97-AF65-F5344CB8AC3E}">
        <p14:creationId xmlns:p14="http://schemas.microsoft.com/office/powerpoint/2010/main" val="15179247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75904" y="1168719"/>
            <a:ext cx="8840191" cy="5368853"/>
          </a:xfrm>
          <a:prstGeom prst="rect">
            <a:avLst/>
          </a:prstGeom>
        </p:spPr>
      </p:pic>
    </p:spTree>
    <p:extLst>
      <p:ext uri="{BB962C8B-B14F-4D97-AF65-F5344CB8AC3E}">
        <p14:creationId xmlns:p14="http://schemas.microsoft.com/office/powerpoint/2010/main" val="41273500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1/6 درصد از زنان عقیده دارند که ارزش غذایی برنج در صورتی حفظ می شود که به صورت کته پخته شود. تنها 11/4 درصد به روش آبکش کردن برنج اشاره نموده اند. 7 درصد نیز تفاوتی بین روش های یاد شده نمی بینند(جدول 22)</a:t>
            </a:r>
            <a:endParaRPr lang="fa-IR">
              <a:cs typeface="B Nazanin" panose="00000400000000000000" pitchFamily="2" charset="-78"/>
            </a:endParaRPr>
          </a:p>
        </p:txBody>
      </p:sp>
    </p:spTree>
    <p:extLst>
      <p:ext uri="{BB962C8B-B14F-4D97-AF65-F5344CB8AC3E}">
        <p14:creationId xmlns:p14="http://schemas.microsoft.com/office/powerpoint/2010/main" val="18661526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004156" y="1559532"/>
            <a:ext cx="8183687" cy="4457689"/>
          </a:xfrm>
          <a:prstGeom prst="rect">
            <a:avLst/>
          </a:prstGeom>
        </p:spPr>
      </p:pic>
    </p:spTree>
    <p:extLst>
      <p:ext uri="{BB962C8B-B14F-4D97-AF65-F5344CB8AC3E}">
        <p14:creationId xmlns:p14="http://schemas.microsoft.com/office/powerpoint/2010/main" val="27652280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کسانی که عقیده دارند، بهترین روغن جهت سرخ کردن مواد غذایی، روغن مایع است، 60/1 درصد از پاسخ گویان را تشکیل می دهند. 35/3 درصد بر این باورند که استفاده از روغن جامد برای سرخ کردن، مناسبتر است. سهم کسانی که بین دو نوع روغن تفاوتی نمی بینند و یا روغن دیگری را پیشنهاد کرده اند، اندک می باشد(جدول 23)</a:t>
            </a:r>
            <a:endParaRPr lang="fa-IR">
              <a:cs typeface="B Nazanin" panose="00000400000000000000" pitchFamily="2" charset="-78"/>
            </a:endParaRPr>
          </a:p>
        </p:txBody>
      </p:sp>
    </p:spTree>
    <p:extLst>
      <p:ext uri="{BB962C8B-B14F-4D97-AF65-F5344CB8AC3E}">
        <p14:creationId xmlns:p14="http://schemas.microsoft.com/office/powerpoint/2010/main" val="15910866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9223"/>
            <a:ext cx="10515600" cy="1325563"/>
          </a:xfrm>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067956" y="1102004"/>
            <a:ext cx="8056088" cy="4889076"/>
          </a:xfrm>
          <a:prstGeom prst="rect">
            <a:avLst/>
          </a:prstGeom>
        </p:spPr>
      </p:pic>
    </p:spTree>
    <p:extLst>
      <p:ext uri="{BB962C8B-B14F-4D97-AF65-F5344CB8AC3E}">
        <p14:creationId xmlns:p14="http://schemas.microsoft.com/office/powerpoint/2010/main" val="40664804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4/3 انتخاب مواد غذایی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دسترس بودن مواد  غذایی، عاملی است که بر انتخاب نوع غذای 40/5 درصد از خانوارها اثر می گذارد. 24/1 درصد از خانوارها بر اساس ذائقه اعضای خانوار، مواد غذایی خانوار را انتخاب می نمایند. 18 درصد نیز مبادرت به تهیه آن نوع مواد غذایی می کنند که سرپرست خانوار توصیه می کند. تنها 8 درصد از خانوارها با توجه به نیازهای غذایی اعضای خانوار، مواد غذایی را انتخاب می کنند. این مساله، بیانگر آن است که تعداد کمی از خانوارها در شهر شیراز، به اهمیت رژیم تغذیه ای خاص اعضای خانوار واقف هستند (جدول 24)</a:t>
            </a:r>
            <a:endParaRPr lang="fa-IR">
              <a:cs typeface="B Nazanin" panose="00000400000000000000" pitchFamily="2" charset="-78"/>
            </a:endParaRPr>
          </a:p>
        </p:txBody>
      </p:sp>
    </p:spTree>
    <p:extLst>
      <p:ext uri="{BB962C8B-B14F-4D97-AF65-F5344CB8AC3E}">
        <p14:creationId xmlns:p14="http://schemas.microsoft.com/office/powerpoint/2010/main" val="20923709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387991" y="1424027"/>
            <a:ext cx="7416017" cy="5152181"/>
          </a:xfrm>
          <a:prstGeom prst="rect">
            <a:avLst/>
          </a:prstGeom>
        </p:spPr>
      </p:pic>
    </p:spTree>
    <p:extLst>
      <p:ext uri="{BB962C8B-B14F-4D97-AF65-F5344CB8AC3E}">
        <p14:creationId xmlns:p14="http://schemas.microsoft.com/office/powerpoint/2010/main" val="29044654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فرهنگ مصرفی مردم را باید در ارتباط با امکان مصرف و در دسترس بودن مواد غذایی بررسی کرد. ضمن این که فرهنگ و سواد تغذیه ای نیز بر نوع مواد غذایی مورد استفاده در خانوار اثر می گذارد. کم و کیف منابع، الگوی مصرفی خانوار را تا حدود زیادی شکل می دهد. در این میان، ذائقه افراد و طعم غذا در الگوی تغذیه ای خانوار و عادات غذایی آنها موثر است. در پاسخ به این سوال که به چه طریق می توان سواد تغذیه ای را در بین خانوارها افزایش داد، حدود 35 درصد از زنان، بر نقش تلویزیون و سایر رانه های جمعی تاکید ورزیده اند. </a:t>
            </a:r>
            <a:endParaRPr lang="fa-IR">
              <a:cs typeface="B Nazanin" panose="00000400000000000000" pitchFamily="2" charset="-78"/>
            </a:endParaRPr>
          </a:p>
        </p:txBody>
      </p:sp>
    </p:spTree>
    <p:extLst>
      <p:ext uri="{BB962C8B-B14F-4D97-AF65-F5344CB8AC3E}">
        <p14:creationId xmlns:p14="http://schemas.microsoft.com/office/powerpoint/2010/main" val="2385849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بررسی های مختلف نشان می دهد که بخش هایی از جمعیت کشور ما سوء تغذیه وجود دارد. </a:t>
            </a:r>
            <a:r>
              <a:rPr lang="fa-IR" smtClean="0">
                <a:solidFill>
                  <a:srgbClr val="FF0000"/>
                </a:solidFill>
                <a:cs typeface="B Nazanin" panose="00000400000000000000" pitchFamily="2" charset="-78"/>
              </a:rPr>
              <a:t>کمی وزن کودکان زیر 5 سال</a:t>
            </a:r>
            <a:r>
              <a:rPr lang="fa-IR" smtClean="0">
                <a:cs typeface="B Nazanin" panose="00000400000000000000" pitchFamily="2" charset="-78"/>
              </a:rPr>
              <a:t>، </a:t>
            </a:r>
            <a:r>
              <a:rPr lang="fa-IR" smtClean="0">
                <a:solidFill>
                  <a:srgbClr val="00B0F0"/>
                </a:solidFill>
                <a:cs typeface="B Nazanin" panose="00000400000000000000" pitchFamily="2" charset="-78"/>
              </a:rPr>
              <a:t>کمبود پروتئین</a:t>
            </a:r>
            <a:r>
              <a:rPr lang="fa-IR" smtClean="0">
                <a:cs typeface="B Nazanin" panose="00000400000000000000" pitchFamily="2" charset="-78"/>
              </a:rPr>
              <a:t>، </a:t>
            </a:r>
            <a:r>
              <a:rPr lang="fa-IR" smtClean="0">
                <a:solidFill>
                  <a:srgbClr val="FF0000"/>
                </a:solidFill>
                <a:cs typeface="B Nazanin" panose="00000400000000000000" pitchFamily="2" charset="-78"/>
              </a:rPr>
              <a:t>کم خونی</a:t>
            </a:r>
            <a:r>
              <a:rPr lang="fa-IR" smtClean="0">
                <a:cs typeface="B Nazanin" panose="00000400000000000000" pitchFamily="2" charset="-78"/>
              </a:rPr>
              <a:t>، </a:t>
            </a:r>
            <a:r>
              <a:rPr lang="fa-IR" smtClean="0">
                <a:solidFill>
                  <a:schemeClr val="accent6">
                    <a:lumMod val="75000"/>
                  </a:schemeClr>
                </a:solidFill>
                <a:cs typeface="B Nazanin" panose="00000400000000000000" pitchFamily="2" charset="-78"/>
              </a:rPr>
              <a:t>فقر آهن </a:t>
            </a:r>
            <a:r>
              <a:rPr lang="fa-IR" smtClean="0">
                <a:cs typeface="B Nazanin" panose="00000400000000000000" pitchFamily="2" charset="-78"/>
              </a:rPr>
              <a:t>و </a:t>
            </a:r>
            <a:r>
              <a:rPr lang="fa-IR" smtClean="0">
                <a:solidFill>
                  <a:schemeClr val="accent2"/>
                </a:solidFill>
                <a:cs typeface="B Nazanin" panose="00000400000000000000" pitchFamily="2" charset="-78"/>
              </a:rPr>
              <a:t>اختلالات ناشی از کمیود ید</a:t>
            </a:r>
            <a:r>
              <a:rPr lang="fa-IR" smtClean="0">
                <a:cs typeface="B Nazanin" panose="00000400000000000000" pitchFamily="2" charset="-78"/>
              </a:rPr>
              <a:t> و ...بسیاری از افراد کشور را دچار مشکل کرده است(جزایری، 1375) البته سوء تغذیه تنها از این بعد دیده نمی شود، بلکه پر مصرفی نیز گروهی از جمعیت را گرفتار بیماریهای مختلف کرده است. بر اساس آمارهای منتشر شده توسط انستیتو تحقیقات تغذیه ای و صنایع غذایی کشور (1375) حدود 20 درصد از جمعیت ایران دچار سوء تغذیه هستند و 20 درصد دیگر علیرغم داشتن درآمد کافی، به سبب عدم آگاهی و سواد تغذیه ای، از تغذیه مطلوب برخوردار نمی باشند. </a:t>
            </a:r>
            <a:endParaRPr lang="fa-IR">
              <a:cs typeface="B Nazanin" panose="00000400000000000000" pitchFamily="2" charset="-78"/>
            </a:endParaRPr>
          </a:p>
        </p:txBody>
      </p:sp>
    </p:spTree>
    <p:extLst>
      <p:ext uri="{BB962C8B-B14F-4D97-AF65-F5344CB8AC3E}">
        <p14:creationId xmlns:p14="http://schemas.microsoft.com/office/powerpoint/2010/main" val="25370971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24/1 درصد از آنها ایجاد مراکزی جهت آشنایی زنان با الگوهای مناسب تغذیه را مطرح کرده اند و 19/4 درصد این امر را از وظایف مراکز بهداشت دانسته اند. تنها 10/6 درصد از زنان، تشکیل انجمن محله ای زنان را شرط ضروری برای این منظور تشخیص داده اند. بررسی نشان می دهد که حتی زنان این باور را پذیرفته اند که جایگاه آنها در خانه و مسئولیت اصلی آنها، رسیدگی به امور خانه و تربیت فرزندان است. </a:t>
            </a:r>
            <a:r>
              <a:rPr lang="fa-IR" b="1">
                <a:solidFill>
                  <a:srgbClr val="FF0000"/>
                </a:solidFill>
                <a:cs typeface="B Nazanin" panose="00000400000000000000" pitchFamily="2" charset="-78"/>
              </a:rPr>
              <a:t>اکثر زنان به دلیل واکنش جامعه نسبت به کار خارج از خانه آنها و قبول مسئولیت های اجتماعی </a:t>
            </a:r>
            <a:r>
              <a:rPr lang="fa-IR" b="1" smtClean="0">
                <a:solidFill>
                  <a:srgbClr val="FF0000"/>
                </a:solidFill>
                <a:cs typeface="B Nazanin" panose="00000400000000000000" pitchFamily="2" charset="-78"/>
              </a:rPr>
              <a:t>دیگر</a:t>
            </a:r>
            <a:r>
              <a:rPr lang="fa-IR" b="1">
                <a:solidFill>
                  <a:srgbClr val="FF0000"/>
                </a:solidFill>
                <a:cs typeface="B Nazanin" panose="00000400000000000000" pitchFamily="2" charset="-78"/>
              </a:rPr>
              <a:t>، کمتر به نقش موثر خود در تصمیم گیری واقف هستند (جدول 25)</a:t>
            </a:r>
          </a:p>
          <a:p>
            <a:endParaRPr lang="fa-IR"/>
          </a:p>
        </p:txBody>
      </p:sp>
    </p:spTree>
    <p:extLst>
      <p:ext uri="{BB962C8B-B14F-4D97-AF65-F5344CB8AC3E}">
        <p14:creationId xmlns:p14="http://schemas.microsoft.com/office/powerpoint/2010/main" val="15327945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62786" y="921926"/>
            <a:ext cx="8453945" cy="5435341"/>
          </a:xfrm>
          <a:prstGeom prst="rect">
            <a:avLst/>
          </a:prstGeom>
        </p:spPr>
      </p:pic>
    </p:spTree>
    <p:extLst>
      <p:ext uri="{BB962C8B-B14F-4D97-AF65-F5344CB8AC3E}">
        <p14:creationId xmlns:p14="http://schemas.microsoft.com/office/powerpoint/2010/main" val="12809368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5. نتیجه گیری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الگوی تغذیه ای خانوار و عادات غذایی آنها، از تلفیق اطلاعات تغذیه ای، دسترسی به مواد غذایی،ترجیحات و باورها، ذائقه افراد و طعم غذا منتج می شود. بدین جهت، به وجود آوردن امکانات بیشتر جهت سهولت دسترسی به مواد غذایی، الگوهای مصرف خانوار را تغییر نخواهد داد. تنها در صورت افزایش سواد تغذیه ای خانوار و تاکید بر این نکته که بعضی از روش های سنتی جوابگوی نیازهای بدن نمی باشد و به مرور تاثیرات ناگواری بر سلامت افراد خانوار خواهد گذاشت، می توان به تغییر نگرش افراد مبادرت ورزید. </a:t>
            </a:r>
            <a:endParaRPr lang="fa-IR">
              <a:cs typeface="B Nazanin" panose="00000400000000000000" pitchFamily="2" charset="-78"/>
            </a:endParaRPr>
          </a:p>
        </p:txBody>
      </p:sp>
    </p:spTree>
    <p:extLst>
      <p:ext uri="{BB962C8B-B14F-4D97-AF65-F5344CB8AC3E}">
        <p14:creationId xmlns:p14="http://schemas.microsoft.com/office/powerpoint/2010/main" val="37370767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توجه به این که زنان نقش بسیار مهمی در اقتصاد خانوار دارند، آموزش و افزایش میزان آگاهی نسبت به خواص مواد غذایی، می تواند تا حدود زیادی رفتار تغذیه ای خانوار را تحت الشعاع قرار دهد. اما این کار نیازمند برنامه ریزی صحیح و پیگیر می باشد، زیرا تغییر نگرش افراد بستگی تام به تمایل آنها دارد و ایجاد انگیزه در زمینه یادگیری و اجرای روش های صحیح پخت و نگهداری مواد غذایی جز در سایه مشارکت زنان و نیز توجیه آنان نسبت به اثرات مثبت این کار میسر نمی باشد. </a:t>
            </a:r>
            <a:endParaRPr lang="fa-IR">
              <a:cs typeface="B Nazanin" panose="00000400000000000000" pitchFamily="2" charset="-78"/>
            </a:endParaRPr>
          </a:p>
        </p:txBody>
      </p:sp>
      <p:sp>
        <p:nvSpPr>
          <p:cNvPr id="4" name="Flowchart: Alternate Process 3"/>
          <p:cNvSpPr/>
          <p:nvPr/>
        </p:nvSpPr>
        <p:spPr>
          <a:xfrm>
            <a:off x="1069145" y="4572000"/>
            <a:ext cx="3601329" cy="1069145"/>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رفتار تغذیه ای خانوار</a:t>
            </a:r>
            <a:endParaRPr lang="fa-IR"/>
          </a:p>
        </p:txBody>
      </p:sp>
    </p:spTree>
    <p:extLst>
      <p:ext uri="{BB962C8B-B14F-4D97-AF65-F5344CB8AC3E}">
        <p14:creationId xmlns:p14="http://schemas.microsoft.com/office/powerpoint/2010/main" val="34868159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آنچه که باید مورد توجه قرار گیرد، گسترش قابلیت های افراد است، زیرا تنها از این طریق در دراز مدت می توان به اهداف نهایی خود دست یافت. </a:t>
            </a:r>
            <a:r>
              <a:rPr lang="fa-IR" b="1" smtClean="0">
                <a:solidFill>
                  <a:srgbClr val="FF0000"/>
                </a:solidFill>
                <a:cs typeface="B Nazanin" panose="00000400000000000000" pitchFamily="2" charset="-78"/>
              </a:rPr>
              <a:t>رفاه اجتماعی در گرو آن است که افراد بدانند که چگونه و از چه منبعی باید نیازهای گوناگون خود را مرتفع سازند</a:t>
            </a:r>
            <a:r>
              <a:rPr lang="fa-IR" smtClean="0">
                <a:cs typeface="B Nazanin" panose="00000400000000000000" pitchFamily="2" charset="-78"/>
              </a:rPr>
              <a:t>. شناخت تمامی امکانات و منابعی که راه را جهت زندگی بهتر و آسایش بیشتر هموار می سازد، تنها در سایه تداوم توجه به انسان ها به عوان ابزار و اهداف توسعه، عملی می باشد. </a:t>
            </a:r>
            <a:endParaRPr lang="fa-IR">
              <a:cs typeface="B Nazanin" panose="00000400000000000000" pitchFamily="2" charset="-78"/>
            </a:endParaRPr>
          </a:p>
        </p:txBody>
      </p:sp>
    </p:spTree>
    <p:extLst>
      <p:ext uri="{BB962C8B-B14F-4D97-AF65-F5344CB8AC3E}">
        <p14:creationId xmlns:p14="http://schemas.microsoft.com/office/powerpoint/2010/main" val="41690021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راهبرد توسعه قابلیت های انسانی، نیازمند نهادهایی است که در سطح محلی  مورد اعتماد و اطمینان مردم باشند. آنچه که بسیج محلی را ممکن می سازد، تنها القای این باور است که افراد می توانند در حل مسائل مربوط به خودشان مشارکت نمایند و عقاید آنها در زمیننه های مختلف می تواند منشا بسیاری از تصمیم گیری ها باشد. </a:t>
            </a:r>
            <a:endParaRPr lang="fa-IR">
              <a:cs typeface="B Nazanin" panose="00000400000000000000" pitchFamily="2" charset="-78"/>
            </a:endParaRPr>
          </a:p>
        </p:txBody>
      </p:sp>
      <p:sp>
        <p:nvSpPr>
          <p:cNvPr id="4" name="Flowchart: Alternate Process 3"/>
          <p:cNvSpPr/>
          <p:nvPr/>
        </p:nvSpPr>
        <p:spPr>
          <a:xfrm>
            <a:off x="838200" y="4262510"/>
            <a:ext cx="3446584" cy="1012874"/>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توسعه قابلیت های انسانی</a:t>
            </a:r>
            <a:endParaRPr lang="fa-IR"/>
          </a:p>
        </p:txBody>
      </p:sp>
    </p:spTree>
    <p:extLst>
      <p:ext uri="{BB962C8B-B14F-4D97-AF65-F5344CB8AC3E}">
        <p14:creationId xmlns:p14="http://schemas.microsoft.com/office/powerpoint/2010/main" val="25628187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تلاش در جهت کمرنگ کردن ارزش های مبتنی بر عدم توانمندی زنان در تصمیم گیری و مشارکت در امور اجتماعی، اقتصادی و سیاسی، توجه بیشتر به زنان در زمینه آموزش، اشتغال و کاهش محرومیت های آنها، افزایش حیطه اختیارات زنان در تمام مسائل زندگی، افزایش آگاهی و تغییر نگرش آنها در زمینه انتخاب مواد غذایی و شیوه ها مناسب پخت و نگهداری، به موازات سیاست های فقر زدایی، نقش ارزنده ای در موفقیت برنامه های توسعه خواهد داشت. </a:t>
            </a:r>
          </a:p>
        </p:txBody>
      </p:sp>
    </p:spTree>
    <p:extLst>
      <p:ext uri="{BB962C8B-B14F-4D97-AF65-F5344CB8AC3E}">
        <p14:creationId xmlns:p14="http://schemas.microsoft.com/office/powerpoint/2010/main" val="30773302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امکانات محدود دولت ها در ارائه خدمات، یکی از دلایلی است که ضرورت مشارکت مردم در برنامه های توسعه را ایجاب می نماید. در زمینه سرمایه گذاری و تخصیص بودجه به مساله بهوبد تغذیه، چه به لحاظ کیفی و یا کمی، محدودیت ها و تنگناهایی وجود دارد. به همین جهت، باید اولویت ها را در نظر گرفت، زیرا امکان رسیدگی همزمان به تمام اقشار آسیب پذیر، وجود ندارد. </a:t>
            </a:r>
          </a:p>
          <a:p>
            <a:endParaRPr lang="fa-IR"/>
          </a:p>
        </p:txBody>
      </p:sp>
    </p:spTree>
    <p:extLst>
      <p:ext uri="{BB962C8B-B14F-4D97-AF65-F5344CB8AC3E}">
        <p14:creationId xmlns:p14="http://schemas.microsoft.com/office/powerpoint/2010/main" val="2967202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TotalTime>
  <Words>6236</Words>
  <Application>Microsoft Office PowerPoint</Application>
  <PresentationFormat>Widescreen</PresentationFormat>
  <Paragraphs>117</Paragraphs>
  <Slides>97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97</vt:i4>
      </vt:variant>
    </vt:vector>
  </HeadingPairs>
  <TitlesOfParts>
    <vt:vector size="103" baseType="lpstr">
      <vt:lpstr>Arial</vt:lpstr>
      <vt:lpstr>B Nazanin</vt:lpstr>
      <vt:lpstr>Calibri</vt:lpstr>
      <vt:lpstr>Calibri Light</vt:lpstr>
      <vt:lpstr>Times New Roman</vt:lpstr>
      <vt:lpstr>Office Theme</vt:lpstr>
      <vt:lpstr>عنوان مقاله: بررسی فرهنگ و سواد تغذیه ای زنان در شهر شیراز</vt:lpstr>
      <vt:lpstr>چکیده</vt:lpstr>
      <vt:lpstr>PowerPoint Presentation</vt:lpstr>
      <vt:lpstr>واژه های کلیدی:</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روش تحقیق</vt:lpstr>
      <vt:lpstr>4- یافته 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4.1 شیوه مصرف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4.2 سواد تغذیه ای 4.2.1 مصرف</vt:lpstr>
      <vt:lpstr>PowerPoint Presentation</vt:lpstr>
      <vt:lpstr>PowerPoint Presentation</vt:lpstr>
      <vt:lpstr>PowerPoint Presentation</vt:lpstr>
      <vt:lpstr>4.2.2 روش های تهیه و طبخ غذا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4/3 انتخاب مواد غذایی</vt:lpstr>
      <vt:lpstr>PowerPoint Presentation</vt:lpstr>
      <vt:lpstr>PowerPoint Presentation</vt:lpstr>
      <vt:lpstr>PowerPoint Presentation</vt:lpstr>
      <vt:lpstr>PowerPoint Presentation</vt:lpstr>
      <vt:lpstr>5. نتیجه گیری</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بررسی فرهنگ و سواد تغذیه ای زنان در شهر شیراز</dc:title>
  <dc:creator>MaZz!i</dc:creator>
  <cp:lastModifiedBy>MaZz!i</cp:lastModifiedBy>
  <cp:revision>81</cp:revision>
  <cp:lastPrinted>2026-01-28T16:00:09Z</cp:lastPrinted>
  <dcterms:created xsi:type="dcterms:W3CDTF">2025-12-16T15:16:15Z</dcterms:created>
  <dcterms:modified xsi:type="dcterms:W3CDTF">2026-01-28T16:00:26Z</dcterms:modified>
</cp:coreProperties>
</file>