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63" r:id="rId4"/>
    <p:sldId id="258" r:id="rId5"/>
    <p:sldId id="259" r:id="rId6"/>
    <p:sldId id="262" r:id="rId7"/>
    <p:sldId id="260" r:id="rId8"/>
    <p:sldId id="261" r:id="rId9"/>
    <p:sldId id="264" r:id="rId10"/>
    <p:sldId id="276" r:id="rId11"/>
    <p:sldId id="277" r:id="rId12"/>
    <p:sldId id="265" r:id="rId13"/>
    <p:sldId id="278" r:id="rId14"/>
    <p:sldId id="266" r:id="rId15"/>
    <p:sldId id="279" r:id="rId16"/>
    <p:sldId id="267" r:id="rId17"/>
    <p:sldId id="268" r:id="rId18"/>
    <p:sldId id="269" r:id="rId19"/>
    <p:sldId id="280" r:id="rId20"/>
    <p:sldId id="270" r:id="rId21"/>
    <p:sldId id="281" r:id="rId22"/>
    <p:sldId id="271" r:id="rId23"/>
    <p:sldId id="282" r:id="rId24"/>
    <p:sldId id="272" r:id="rId25"/>
    <p:sldId id="283" r:id="rId26"/>
    <p:sldId id="274" r:id="rId27"/>
    <p:sldId id="273" r:id="rId28"/>
    <p:sldId id="284" r:id="rId29"/>
    <p:sldId id="285" r:id="rId30"/>
    <p:sldId id="275" r:id="rId31"/>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07"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2337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DB281CD6-56A3-47A5-99DE-4D53BE884061}" type="datetimeFigureOut">
              <a:rPr lang="fa-IR" smtClean="0"/>
              <a:t>25/08/1447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37AEB6F-6C07-41DA-8EFE-EBFEDC62529F}" type="slidenum">
              <a:rPr lang="fa-IR" smtClean="0"/>
              <a:t>‹#›</a:t>
            </a:fld>
            <a:endParaRPr lang="fa-IR"/>
          </a:p>
        </p:txBody>
      </p:sp>
    </p:spTree>
    <p:extLst>
      <p:ext uri="{BB962C8B-B14F-4D97-AF65-F5344CB8AC3E}">
        <p14:creationId xmlns:p14="http://schemas.microsoft.com/office/powerpoint/2010/main" val="563286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DB281CD6-56A3-47A5-99DE-4D53BE884061}" type="datetimeFigureOut">
              <a:rPr lang="fa-IR" smtClean="0"/>
              <a:t>25/08/1447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37AEB6F-6C07-41DA-8EFE-EBFEDC62529F}" type="slidenum">
              <a:rPr lang="fa-IR" smtClean="0"/>
              <a:t>‹#›</a:t>
            </a:fld>
            <a:endParaRPr lang="fa-IR"/>
          </a:p>
        </p:txBody>
      </p:sp>
    </p:spTree>
    <p:extLst>
      <p:ext uri="{BB962C8B-B14F-4D97-AF65-F5344CB8AC3E}">
        <p14:creationId xmlns:p14="http://schemas.microsoft.com/office/powerpoint/2010/main" val="3075563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DB281CD6-56A3-47A5-99DE-4D53BE884061}" type="datetimeFigureOut">
              <a:rPr lang="fa-IR" smtClean="0"/>
              <a:t>25/08/1447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37AEB6F-6C07-41DA-8EFE-EBFEDC62529F}" type="slidenum">
              <a:rPr lang="fa-IR" smtClean="0"/>
              <a:t>‹#›</a:t>
            </a:fld>
            <a:endParaRPr lang="fa-IR"/>
          </a:p>
        </p:txBody>
      </p:sp>
    </p:spTree>
    <p:extLst>
      <p:ext uri="{BB962C8B-B14F-4D97-AF65-F5344CB8AC3E}">
        <p14:creationId xmlns:p14="http://schemas.microsoft.com/office/powerpoint/2010/main" val="3025176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DB281CD6-56A3-47A5-99DE-4D53BE884061}" type="datetimeFigureOut">
              <a:rPr lang="fa-IR" smtClean="0"/>
              <a:t>25/08/1447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37AEB6F-6C07-41DA-8EFE-EBFEDC62529F}" type="slidenum">
              <a:rPr lang="fa-IR" smtClean="0"/>
              <a:t>‹#›</a:t>
            </a:fld>
            <a:endParaRPr lang="fa-IR"/>
          </a:p>
        </p:txBody>
      </p:sp>
    </p:spTree>
    <p:extLst>
      <p:ext uri="{BB962C8B-B14F-4D97-AF65-F5344CB8AC3E}">
        <p14:creationId xmlns:p14="http://schemas.microsoft.com/office/powerpoint/2010/main" val="371711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281CD6-56A3-47A5-99DE-4D53BE884061}" type="datetimeFigureOut">
              <a:rPr lang="fa-IR" smtClean="0"/>
              <a:t>25/08/1447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37AEB6F-6C07-41DA-8EFE-EBFEDC62529F}" type="slidenum">
              <a:rPr lang="fa-IR" smtClean="0"/>
              <a:t>‹#›</a:t>
            </a:fld>
            <a:endParaRPr lang="fa-IR"/>
          </a:p>
        </p:txBody>
      </p:sp>
    </p:spTree>
    <p:extLst>
      <p:ext uri="{BB962C8B-B14F-4D97-AF65-F5344CB8AC3E}">
        <p14:creationId xmlns:p14="http://schemas.microsoft.com/office/powerpoint/2010/main" val="2234118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DB281CD6-56A3-47A5-99DE-4D53BE884061}" type="datetimeFigureOut">
              <a:rPr lang="fa-IR" smtClean="0"/>
              <a:t>25/08/1447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37AEB6F-6C07-41DA-8EFE-EBFEDC62529F}" type="slidenum">
              <a:rPr lang="fa-IR" smtClean="0"/>
              <a:t>‹#›</a:t>
            </a:fld>
            <a:endParaRPr lang="fa-IR"/>
          </a:p>
        </p:txBody>
      </p:sp>
    </p:spTree>
    <p:extLst>
      <p:ext uri="{BB962C8B-B14F-4D97-AF65-F5344CB8AC3E}">
        <p14:creationId xmlns:p14="http://schemas.microsoft.com/office/powerpoint/2010/main" val="2234098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DB281CD6-56A3-47A5-99DE-4D53BE884061}" type="datetimeFigureOut">
              <a:rPr lang="fa-IR" smtClean="0"/>
              <a:t>25/08/1447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D37AEB6F-6C07-41DA-8EFE-EBFEDC62529F}" type="slidenum">
              <a:rPr lang="fa-IR" smtClean="0"/>
              <a:t>‹#›</a:t>
            </a:fld>
            <a:endParaRPr lang="fa-IR"/>
          </a:p>
        </p:txBody>
      </p:sp>
    </p:spTree>
    <p:extLst>
      <p:ext uri="{BB962C8B-B14F-4D97-AF65-F5344CB8AC3E}">
        <p14:creationId xmlns:p14="http://schemas.microsoft.com/office/powerpoint/2010/main" val="667057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DB281CD6-56A3-47A5-99DE-4D53BE884061}" type="datetimeFigureOut">
              <a:rPr lang="fa-IR" smtClean="0"/>
              <a:t>25/08/1447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D37AEB6F-6C07-41DA-8EFE-EBFEDC62529F}" type="slidenum">
              <a:rPr lang="fa-IR" smtClean="0"/>
              <a:t>‹#›</a:t>
            </a:fld>
            <a:endParaRPr lang="fa-IR"/>
          </a:p>
        </p:txBody>
      </p:sp>
    </p:spTree>
    <p:extLst>
      <p:ext uri="{BB962C8B-B14F-4D97-AF65-F5344CB8AC3E}">
        <p14:creationId xmlns:p14="http://schemas.microsoft.com/office/powerpoint/2010/main" val="456675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281CD6-56A3-47A5-99DE-4D53BE884061}" type="datetimeFigureOut">
              <a:rPr lang="fa-IR" smtClean="0"/>
              <a:t>25/08/1447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D37AEB6F-6C07-41DA-8EFE-EBFEDC62529F}" type="slidenum">
              <a:rPr lang="fa-IR" smtClean="0"/>
              <a:t>‹#›</a:t>
            </a:fld>
            <a:endParaRPr lang="fa-IR"/>
          </a:p>
        </p:txBody>
      </p:sp>
    </p:spTree>
    <p:extLst>
      <p:ext uri="{BB962C8B-B14F-4D97-AF65-F5344CB8AC3E}">
        <p14:creationId xmlns:p14="http://schemas.microsoft.com/office/powerpoint/2010/main" val="3111643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281CD6-56A3-47A5-99DE-4D53BE884061}" type="datetimeFigureOut">
              <a:rPr lang="fa-IR" smtClean="0"/>
              <a:t>25/08/1447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37AEB6F-6C07-41DA-8EFE-EBFEDC62529F}" type="slidenum">
              <a:rPr lang="fa-IR" smtClean="0"/>
              <a:t>‹#›</a:t>
            </a:fld>
            <a:endParaRPr lang="fa-IR"/>
          </a:p>
        </p:txBody>
      </p:sp>
    </p:spTree>
    <p:extLst>
      <p:ext uri="{BB962C8B-B14F-4D97-AF65-F5344CB8AC3E}">
        <p14:creationId xmlns:p14="http://schemas.microsoft.com/office/powerpoint/2010/main" val="4198510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281CD6-56A3-47A5-99DE-4D53BE884061}" type="datetimeFigureOut">
              <a:rPr lang="fa-IR" smtClean="0"/>
              <a:t>25/08/1447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37AEB6F-6C07-41DA-8EFE-EBFEDC62529F}" type="slidenum">
              <a:rPr lang="fa-IR" smtClean="0"/>
              <a:t>‹#›</a:t>
            </a:fld>
            <a:endParaRPr lang="fa-IR"/>
          </a:p>
        </p:txBody>
      </p:sp>
    </p:spTree>
    <p:extLst>
      <p:ext uri="{BB962C8B-B14F-4D97-AF65-F5344CB8AC3E}">
        <p14:creationId xmlns:p14="http://schemas.microsoft.com/office/powerpoint/2010/main" val="740456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B281CD6-56A3-47A5-99DE-4D53BE884061}" type="datetimeFigureOut">
              <a:rPr lang="fa-IR" smtClean="0"/>
              <a:t>25/08/1447</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37AEB6F-6C07-41DA-8EFE-EBFEDC62529F}" type="slidenum">
              <a:rPr lang="fa-IR" smtClean="0"/>
              <a:t>‹#›</a:t>
            </a:fld>
            <a:endParaRPr lang="fa-IR"/>
          </a:p>
        </p:txBody>
      </p:sp>
    </p:spTree>
    <p:extLst>
      <p:ext uri="{BB962C8B-B14F-4D97-AF65-F5344CB8AC3E}">
        <p14:creationId xmlns:p14="http://schemas.microsoft.com/office/powerpoint/2010/main" val="1149220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fa-IR" smtClean="0">
                <a:cs typeface="B Nazanin" panose="00000400000000000000" pitchFamily="2" charset="-78"/>
              </a:rPr>
              <a:t/>
            </a:r>
            <a:br>
              <a:rPr lang="fa-IR" smtClean="0">
                <a:cs typeface="B Nazanin" panose="00000400000000000000" pitchFamily="2" charset="-78"/>
              </a:rPr>
            </a:br>
            <a:r>
              <a:rPr lang="fa-IR" sz="4900" smtClean="0">
                <a:solidFill>
                  <a:srgbClr val="FF0000"/>
                </a:solidFill>
                <a:cs typeface="B Nazanin" panose="00000400000000000000" pitchFamily="2" charset="-78"/>
              </a:rPr>
              <a:t>عنوان مقاله: </a:t>
            </a:r>
            <a:r>
              <a:rPr lang="fa-IR" sz="3600" smtClean="0">
                <a:cs typeface="B Nazanin" panose="00000400000000000000" pitchFamily="2" charset="-78"/>
              </a:rPr>
              <a:t>اقتصاد الجزایر پس از اصلاحات ساختاری</a:t>
            </a:r>
            <a:br>
              <a:rPr lang="fa-IR" sz="3600" smtClean="0">
                <a:cs typeface="B Nazanin" panose="00000400000000000000" pitchFamily="2" charset="-78"/>
              </a:rPr>
            </a:br>
            <a:r>
              <a:rPr lang="fa-IR" sz="3600" smtClean="0">
                <a:solidFill>
                  <a:srgbClr val="FF0000"/>
                </a:solidFill>
                <a:cs typeface="B Nazanin" panose="00000400000000000000" pitchFamily="2" charset="-78"/>
              </a:rPr>
              <a:t>نوشته:</a:t>
            </a:r>
            <a:r>
              <a:rPr lang="fa-IR" sz="3600" smtClean="0">
                <a:cs typeface="B Nazanin" panose="00000400000000000000" pitchFamily="2" charset="-78"/>
              </a:rPr>
              <a:t> </a:t>
            </a:r>
            <a:r>
              <a:rPr lang="fa-IR" sz="3600" smtClean="0">
                <a:cs typeface="B Nazanin" panose="00000400000000000000" pitchFamily="2" charset="-78"/>
              </a:rPr>
              <a:t>عزالدین لیاچی استاد سیاست دانشگاه سنت جانز، نیویورک</a:t>
            </a:r>
            <a:endParaRPr lang="fa-IR" sz="3600">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ترجمه: </a:t>
            </a:r>
            <a:r>
              <a:rPr lang="fa-IR" smtClean="0">
                <a:cs typeface="B Nazanin" panose="00000400000000000000" pitchFamily="2" charset="-78"/>
              </a:rPr>
              <a:t>پرویز </a:t>
            </a:r>
            <a:r>
              <a:rPr lang="fa-IR" smtClean="0">
                <a:cs typeface="B Nazanin" panose="00000400000000000000" pitchFamily="2" charset="-78"/>
              </a:rPr>
              <a:t>کریمی ناصری</a:t>
            </a:r>
          </a:p>
          <a:p>
            <a:r>
              <a:rPr lang="fa-IR" b="1" smtClean="0">
                <a:solidFill>
                  <a:srgbClr val="FF0000"/>
                </a:solidFill>
                <a:cs typeface="B Nazanin" panose="00000400000000000000" pitchFamily="2" charset="-78"/>
              </a:rPr>
              <a:t>منبع: </a:t>
            </a:r>
            <a:r>
              <a:rPr lang="fa-IR" smtClean="0">
                <a:cs typeface="B Nazanin" panose="00000400000000000000" pitchFamily="2" charset="-78"/>
              </a:rPr>
              <a:t>مطالعات </a:t>
            </a:r>
            <a:r>
              <a:rPr lang="fa-IR">
                <a:cs typeface="B Nazanin" panose="00000400000000000000" pitchFamily="2" charset="-78"/>
              </a:rPr>
              <a:t>خاور میانه ۱۳۸۰ شماره ۲۶</a:t>
            </a:r>
            <a:r>
              <a:rPr lang="fa-IR"/>
              <a:t> </a:t>
            </a:r>
            <a:r>
              <a:rPr lang="fa-IR" smtClean="0">
                <a:cs typeface="B Nazanin" panose="00000400000000000000" pitchFamily="2" charset="-78"/>
              </a:rPr>
              <a:t>صص 311-319</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269557" y="3959987"/>
            <a:ext cx="2375169" cy="2364613"/>
          </a:xfrm>
          <a:prstGeom prst="rect">
            <a:avLst/>
          </a:prstGeom>
        </p:spPr>
      </p:pic>
    </p:spTree>
    <p:extLst>
      <p:ext uri="{BB962C8B-B14F-4D97-AF65-F5344CB8AC3E}">
        <p14:creationId xmlns:p14="http://schemas.microsoft.com/office/powerpoint/2010/main" val="2301144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a:cs typeface="B Nazanin" panose="00000400000000000000" pitchFamily="2" charset="-78"/>
              </a:rPr>
              <a:t>به هر حال بیشتر اقدامات به شیوه ای به اجرا در آمدند که بحران را وخیمتر کردند و از پول های موجود برای سرمایه گذاری کاستند. طرح های صنعتی بسیاری بایگانی و چندین قرارداد بین المللی لغو شدند. سرمایه گذاری صنعتی تنها در فاصله سال های 19800 تا 1981 بیست و یک درصد و واردات 35 درصد کاهش یافتند. تورم به نرخ سالانه 42 درصد و بیکاری به 22 درصد نیروی کار رسید</a:t>
            </a:r>
            <a:r>
              <a:rPr lang="fa-IR">
                <a:cs typeface="B Nazanin" panose="00000400000000000000" pitchFamily="2" charset="-78"/>
              </a:rPr>
              <a:t>. </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2819991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بدهی خارجی در 1991 به 26/557 میلیارد دلار، با نسبت خدماتی 73/7 درصد افزایش یافت و فساد در همه نهادهای دولتی شدیدا گسترش یافت. با این همه کنترل دولت بر اقتصاد کاهش نیافت </a:t>
            </a:r>
            <a:r>
              <a:rPr lang="fa-IR">
                <a:cs typeface="B Nazanin" panose="00000400000000000000" pitchFamily="2" charset="-78"/>
              </a:rPr>
              <a:t>زیرا </a:t>
            </a:r>
            <a:r>
              <a:rPr lang="fa-IR" smtClean="0">
                <a:cs typeface="B Nazanin" panose="00000400000000000000" pitchFamily="2" charset="-78"/>
              </a:rPr>
              <a:t>دیوانسالاران </a:t>
            </a:r>
            <a:r>
              <a:rPr lang="fa-IR">
                <a:cs typeface="B Nazanin" panose="00000400000000000000" pitchFamily="2" charset="-78"/>
              </a:rPr>
              <a:t>و </a:t>
            </a:r>
            <a:r>
              <a:rPr lang="fa-IR">
                <a:cs typeface="B Nazanin" panose="00000400000000000000" pitchFamily="2" charset="-78"/>
              </a:rPr>
              <a:t>فن </a:t>
            </a:r>
            <a:r>
              <a:rPr lang="fa-IR" smtClean="0">
                <a:cs typeface="B Nazanin" panose="00000400000000000000" pitchFamily="2" charset="-78"/>
              </a:rPr>
              <a:t>سالاران </a:t>
            </a:r>
            <a:r>
              <a:rPr lang="fa-IR">
                <a:cs typeface="B Nazanin" panose="00000400000000000000" pitchFamily="2" charset="-78"/>
              </a:rPr>
              <a:t>دولتی حاضر نبودند منابع قدرت و اعتبار خود را از دست بدهند. سرانجام، کاهش شدید قیمت های نفت در 1986، که در آمد کل الجزایر  را به میزان 42 درصد پایین آورد، احیای اقتصادی را بیش از پیش دشوار کرد.</a:t>
            </a:r>
            <a:endParaRPr lang="fa-IR"/>
          </a:p>
        </p:txBody>
      </p:sp>
      <p:sp>
        <p:nvSpPr>
          <p:cNvPr id="4" name="Flowchart: Alternate Process 3"/>
          <p:cNvSpPr/>
          <p:nvPr/>
        </p:nvSpPr>
        <p:spPr>
          <a:xfrm>
            <a:off x="1181686" y="4642338"/>
            <a:ext cx="2940148" cy="74558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کنترل دولت بر اقتصاد</a:t>
            </a:r>
            <a:endParaRPr lang="fa-IR"/>
          </a:p>
        </p:txBody>
      </p:sp>
    </p:spTree>
    <p:extLst>
      <p:ext uri="{BB962C8B-B14F-4D97-AF65-F5344CB8AC3E}">
        <p14:creationId xmlns:p14="http://schemas.microsoft.com/office/powerpoint/2010/main" val="13809406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تلاش های نابخردانه در آزادسازی و مبارزه قدرت بین سیاست مداران و اصلاح طلبان لیبرال سبب ارائه سیاست های ضد و نقیض و عقب نشینی دولت از بیشتر زمینه ها حتی نظم و قانون شد. در نتیجه، فعالیت های غیر قانونی اوج گرفت، میزان جرم و جنایت به نحو بیسابقه ای افزایش یافت. بازار سیاه رواج یافت. فساد و تخصیص های خصوصی پول ها دولتی مسئولان چند برابر شد و چالش های سیاسی و اجتماعی جنبش رو به رشد اسلام گرایی نادیده گرفته شد. </a:t>
            </a:r>
            <a:endParaRPr lang="fa-IR">
              <a:cs typeface="B Nazanin" panose="00000400000000000000" pitchFamily="2" charset="-78"/>
            </a:endParaRPr>
          </a:p>
        </p:txBody>
      </p:sp>
    </p:spTree>
    <p:extLst>
      <p:ext uri="{BB962C8B-B14F-4D97-AF65-F5344CB8AC3E}">
        <p14:creationId xmlns:p14="http://schemas.microsoft.com/office/powerpoint/2010/main" val="3853640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754880" y="1825625"/>
            <a:ext cx="6598920" cy="4351338"/>
          </a:xfrm>
        </p:spPr>
        <p:txBody>
          <a:bodyPr/>
          <a:lstStyle/>
          <a:p>
            <a:pPr algn="just"/>
            <a:r>
              <a:rPr lang="fa-IR">
                <a:cs typeface="B Nazanin" panose="00000400000000000000" pitchFamily="2" charset="-78"/>
              </a:rPr>
              <a:t>اوضاع برای انفجار اجتماعی اکتبر 1988، که دولت و جامعه را تکان داد، مناسب شده بود. </a:t>
            </a:r>
            <a:r>
              <a:rPr lang="fa-IR" b="1">
                <a:solidFill>
                  <a:srgbClr val="00B0F0"/>
                </a:solidFill>
                <a:cs typeface="B Nazanin" panose="00000400000000000000" pitchFamily="2" charset="-78"/>
              </a:rPr>
              <a:t>تمرکز ساختاری قدرت و نبودن مجراهای نهادین </a:t>
            </a:r>
            <a:r>
              <a:rPr lang="fa-IR">
                <a:cs typeface="B Nazanin" panose="00000400000000000000" pitchFamily="2" charset="-78"/>
              </a:rPr>
              <a:t>برای مطرح کردن شکایت ها، شورش های خیابانی را به تنها وسیله موجود برای براز سرخوردگی از حال تاریک و آینده نامعلوم تبدیل کرد. شورش های 1988 که جوانان و دانشجویان بیکار را بسیج کرد و به شدت سرکوب گردید، آ؛از گر بحرانی عمیق تر در دولت و جامعه بود. </a:t>
            </a:r>
          </a:p>
          <a:p>
            <a:endParaRPr lang="fa-IR"/>
          </a:p>
        </p:txBody>
      </p:sp>
      <p:pic>
        <p:nvPicPr>
          <p:cNvPr id="4" name="Picture 3"/>
          <p:cNvPicPr>
            <a:picLocks noChangeAspect="1"/>
          </p:cNvPicPr>
          <p:nvPr/>
        </p:nvPicPr>
        <p:blipFill>
          <a:blip r:embed="rId2"/>
          <a:stretch>
            <a:fillRect/>
          </a:stretch>
        </p:blipFill>
        <p:spPr>
          <a:xfrm>
            <a:off x="711591" y="1825625"/>
            <a:ext cx="3835582" cy="2872984"/>
          </a:xfrm>
          <a:prstGeom prst="rect">
            <a:avLst/>
          </a:prstGeom>
        </p:spPr>
      </p:pic>
    </p:spTree>
    <p:extLst>
      <p:ext uri="{BB962C8B-B14F-4D97-AF65-F5344CB8AC3E}">
        <p14:creationId xmlns:p14="http://schemas.microsoft.com/office/powerpoint/2010/main" val="3892365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پی آشوب، گشایش سیاسی آغاز شد که راست آیینی درون حزب حاکم، جبهه آزادی بخش ملی (اف ال ان) را ضعیف و به نظام تک حزبی پایان داد، بنابراین از قدرت پلیس کاست. در میان بسیاری از حزب ها  انجمن های جدید، آنهایی که به جنبش اسلامی به رهبری نجات اسلامی (اف آی اس) وابسته بودند، از سایرین مهم تر بودند. </a:t>
            </a:r>
            <a:endParaRPr lang="fa-IR">
              <a:cs typeface="B Nazanin" panose="00000400000000000000" pitchFamily="2" charset="-78"/>
            </a:endParaRPr>
          </a:p>
        </p:txBody>
      </p:sp>
    </p:spTree>
    <p:extLst>
      <p:ext uri="{BB962C8B-B14F-4D97-AF65-F5344CB8AC3E}">
        <p14:creationId xmlns:p14="http://schemas.microsoft.com/office/powerpoint/2010/main" val="1540111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234374" y="1825625"/>
            <a:ext cx="7119425" cy="4351338"/>
          </a:xfrm>
        </p:spPr>
        <p:txBody>
          <a:bodyPr/>
          <a:lstStyle/>
          <a:p>
            <a:pPr algn="just"/>
            <a:r>
              <a:rPr lang="fa-IR">
                <a:cs typeface="B Nazanin" panose="00000400000000000000" pitchFamily="2" charset="-78"/>
              </a:rPr>
              <a:t>جبهه نجات اسلامی به حزب اسلامی مخالف تبیدل شد و بیشتر کرسی ها را در نخستین انتخابات چند حزبی شهرداری ها در ژوئن 1991 و در نخستین دور انتخابات پارلمانی دسامبر 1991 به دست آورد. در ماه های بعد ارتش </a:t>
            </a:r>
            <a:r>
              <a:rPr lang="fa-IR">
                <a:solidFill>
                  <a:srgbClr val="00B0F0"/>
                </a:solidFill>
                <a:cs typeface="B Nazanin" panose="00000400000000000000" pitchFamily="2" charset="-78"/>
              </a:rPr>
              <a:t>پریزدنت بن جدید </a:t>
            </a:r>
            <a:r>
              <a:rPr lang="fa-IR">
                <a:cs typeface="B Nazanin" panose="00000400000000000000" pitchFamily="2" charset="-78"/>
              </a:rPr>
              <a:t>را وادار به استعفا کرد، اف آی اس را منحل کرد و از طریق شورای سیاسی حکومتی به کشور حکومت کرد. اسلامگرایان با شورش مسلحانه ای واکنش نشان دادند که کشور را به سمت خشونتی هفت ساله سوق داد. </a:t>
            </a:r>
          </a:p>
          <a:p>
            <a:endParaRPr lang="fa-IR"/>
          </a:p>
        </p:txBody>
      </p:sp>
      <p:pic>
        <p:nvPicPr>
          <p:cNvPr id="4" name="Picture 3"/>
          <p:cNvPicPr>
            <a:picLocks noChangeAspect="1"/>
          </p:cNvPicPr>
          <p:nvPr/>
        </p:nvPicPr>
        <p:blipFill>
          <a:blip r:embed="rId2"/>
          <a:stretch>
            <a:fillRect/>
          </a:stretch>
        </p:blipFill>
        <p:spPr>
          <a:xfrm>
            <a:off x="847724" y="1825625"/>
            <a:ext cx="3260041" cy="3004950"/>
          </a:xfrm>
          <a:prstGeom prst="rect">
            <a:avLst/>
          </a:prstGeom>
        </p:spPr>
      </p:pic>
      <p:sp>
        <p:nvSpPr>
          <p:cNvPr id="5" name="TextBox 4"/>
          <p:cNvSpPr txBox="1"/>
          <p:nvPr/>
        </p:nvSpPr>
        <p:spPr>
          <a:xfrm>
            <a:off x="1640716" y="5205047"/>
            <a:ext cx="1674056" cy="400110"/>
          </a:xfrm>
          <a:prstGeom prst="rect">
            <a:avLst/>
          </a:prstGeom>
          <a:noFill/>
        </p:spPr>
        <p:txBody>
          <a:bodyPr wrap="square" rtlCol="1">
            <a:spAutoFit/>
          </a:bodyPr>
          <a:lstStyle/>
          <a:p>
            <a:pPr algn="ctr"/>
            <a:r>
              <a:rPr lang="fa-IR" sz="2000" b="1" smtClean="0">
                <a:cs typeface="B Nazanin" panose="00000400000000000000" pitchFamily="2" charset="-78"/>
              </a:rPr>
              <a:t>شاذلی بن جدید</a:t>
            </a:r>
            <a:endParaRPr lang="fa-IR" sz="2000" b="1">
              <a:cs typeface="B Nazanin" panose="00000400000000000000" pitchFamily="2" charset="-78"/>
            </a:endParaRPr>
          </a:p>
        </p:txBody>
      </p:sp>
    </p:spTree>
    <p:extLst>
      <p:ext uri="{BB962C8B-B14F-4D97-AF65-F5344CB8AC3E}">
        <p14:creationId xmlns:p14="http://schemas.microsoft.com/office/powerpoint/2010/main" val="15484497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اصلاحات ساختاری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 آغاز خشونت سیاسی، اصلاحات اقتصادی بیش از پیش دشوار شد. در اوایل 1994 سرانجام دولت </a:t>
            </a:r>
            <a:r>
              <a:rPr lang="fa-IR" b="1" smtClean="0">
                <a:solidFill>
                  <a:srgbClr val="FF0000"/>
                </a:solidFill>
                <a:cs typeface="B Nazanin" panose="00000400000000000000" pitchFamily="2" charset="-78"/>
              </a:rPr>
              <a:t>برنامه اصلاحات ساختاری صندوق بین المللی پول </a:t>
            </a:r>
            <a:r>
              <a:rPr lang="fa-IR" smtClean="0">
                <a:cs typeface="B Nazanin" panose="00000400000000000000" pitchFamily="2" charset="-78"/>
              </a:rPr>
              <a:t>(اس آ پی) را به عنوان شرطی برای قسط بندی دوباره بدهی ها پذیرفت. قسط بندی دوباره بدهی ها پذیرفت. قسط بندی دوباره وعده یک «</a:t>
            </a:r>
            <a:r>
              <a:rPr lang="fa-IR" b="1" smtClean="0">
                <a:solidFill>
                  <a:srgbClr val="FF0000"/>
                </a:solidFill>
                <a:cs typeface="B Nazanin" panose="00000400000000000000" pitchFamily="2" charset="-78"/>
              </a:rPr>
              <a:t>فضای تنفسی</a:t>
            </a:r>
            <a:r>
              <a:rPr lang="fa-IR" smtClean="0">
                <a:cs typeface="B Nazanin" panose="00000400000000000000" pitchFamily="2" charset="-78"/>
              </a:rPr>
              <a:t>» را هنگامی می داد که بهره وام ها سالانه به 8/5 میلیارد  دلار بالغ می شد. در این هنگام درآمد سالانه 12 میلیارد دلار نیاز داشت. در پی کاهش دیگری قیمت های نفت در 1993 ، الجزایر دیگر توانایی پرداخت بهره بدهی خود را نداشت. </a:t>
            </a:r>
            <a:endParaRPr lang="fa-IR">
              <a:cs typeface="B Nazanin" panose="00000400000000000000" pitchFamily="2" charset="-78"/>
            </a:endParaRPr>
          </a:p>
        </p:txBody>
      </p:sp>
    </p:spTree>
    <p:extLst>
      <p:ext uri="{BB962C8B-B14F-4D97-AF65-F5344CB8AC3E}">
        <p14:creationId xmlns:p14="http://schemas.microsoft.com/office/powerpoint/2010/main" val="2964832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چارچوب «اس آ پی» اقدامات چندی برای ثبات بخشیدن به اقتصاد و دگرگون سازی آن اتخاذ گردید. آنها شامل سیاست های سخت پولی و اعتباری، کاهش ارزش دینار به میزان بیش از 40 درصد(از آن هنگام دینار دست کم 65 درصد ارزش خود را از دست داده است) لغو یارانه های مواد غذایی اساسی و آزاد سازی تجارت خارجی بودند. بین 1994 و اوایل 1995 حدود 815 شرکت عمومی – که 54 درصد آنها صنعتی بودند- منحل شدند و کارکنان شرکت های عام اقتصادی 60 درصد کاهش یافتند. با این همه بازسازی نظام مالی هنوز شروع نشده و خصوصی سازی 00 شرکت دولتی در فضایی آکنده از بحث و جدل بر سر فرآیند آن به آهستگی آغاز شده است. </a:t>
            </a:r>
            <a:endParaRPr lang="fa-IR">
              <a:cs typeface="B Nazanin" panose="00000400000000000000" pitchFamily="2" charset="-78"/>
            </a:endParaRPr>
          </a:p>
        </p:txBody>
      </p:sp>
      <p:sp>
        <p:nvSpPr>
          <p:cNvPr id="4" name="Flowchart: Alternate Process 3"/>
          <p:cNvSpPr/>
          <p:nvPr/>
        </p:nvSpPr>
        <p:spPr>
          <a:xfrm>
            <a:off x="838200" y="4811151"/>
            <a:ext cx="4403188" cy="1012873"/>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سیاست های سخت پولی و اعتباری</a:t>
            </a:r>
            <a:endParaRPr lang="fa-IR"/>
          </a:p>
        </p:txBody>
      </p:sp>
    </p:spTree>
    <p:extLst>
      <p:ext uri="{BB962C8B-B14F-4D97-AF65-F5344CB8AC3E}">
        <p14:creationId xmlns:p14="http://schemas.microsoft.com/office/powerpoint/2010/main" val="21774073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اثر اقتصاد کلان</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اوایل 1998، تورم از 18/7 درصد در 1996 و 30 درصد در 1995 به شش درصد کاهش یافت و کسری بودجه 9 درصدی در 1993 جای خود را به مازاد 2/6 درصدی داد. ذخایر ارز خارجی کشور از 1/5 میلیارد دلار در 1994 به رقم چشمگیر 8/8 میلیارد رسید، و توانایی کشور در بازپرداخت بدهی خارجی افزایش یافت. 4/7 میلیارد دلار در 1997 پرداخت شد که این رقم در 1996 حدود 4 میلیارد دلار بود. موازنه بازرگانی نیز به مازاد رسید و صنایع نفت و گاز 4/3 درصد افزایش یافت. رشد تولید ناخالص داخلی در 1998 به 5/3 درصد رسید- این درصد در 1994 ، 0/2 درصد، در 1996 چهار درصد و در 1997، 2/ 1 درصد بود. </a:t>
            </a:r>
            <a:endParaRPr lang="fa-IR">
              <a:cs typeface="B Nazanin" panose="00000400000000000000" pitchFamily="2" charset="-78"/>
            </a:endParaRPr>
          </a:p>
        </p:txBody>
      </p:sp>
    </p:spTree>
    <p:extLst>
      <p:ext uri="{BB962C8B-B14F-4D97-AF65-F5344CB8AC3E}">
        <p14:creationId xmlns:p14="http://schemas.microsoft.com/office/powerpoint/2010/main" val="11513328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به هر حال، در حالی که </a:t>
            </a:r>
            <a:r>
              <a:rPr lang="fa-IR" b="1">
                <a:solidFill>
                  <a:srgbClr val="FF0000"/>
                </a:solidFill>
                <a:cs typeface="B Nazanin" panose="00000400000000000000" pitchFamily="2" charset="-78"/>
              </a:rPr>
              <a:t>تولید و صادرات هیدرو کربن </a:t>
            </a:r>
            <a:r>
              <a:rPr lang="fa-IR">
                <a:cs typeface="B Nazanin" panose="00000400000000000000" pitchFamily="2" charset="-78"/>
              </a:rPr>
              <a:t>در 1997 بهبود یافت، فعالیت صنعتی تا 1998 رشد منفی داشت. در سال 1997، عملکرد ضعیف اقتصاد که در آن دولت مدعی 2/ 1 درصد رشد شده بود- به گردن اثر خشکسالی شدید در بازده کشاورزی 24 درصد بود که در سال 1998 تا حدودی بهبود یافت- میزان  درصد افزایش این بخش نسبت به سطح 1997 در تولید ناخالص ملی 12 درصد بود و 25 درصد از کل نیروی کار  در این بخش فعالیت داشته، سطح تولید این بخش نیازهای ملی را بر نمی آورد و </a:t>
            </a:r>
            <a:r>
              <a:rPr lang="fa-IR">
                <a:cs typeface="B Nazanin" panose="00000400000000000000" pitchFamily="2" charset="-78"/>
              </a:rPr>
              <a:t>کشور </a:t>
            </a:r>
            <a:r>
              <a:rPr lang="fa-IR" smtClean="0">
                <a:cs typeface="B Nazanin" panose="00000400000000000000" pitchFamily="2" charset="-78"/>
              </a:rPr>
              <a:t>مقدار </a:t>
            </a:r>
            <a:r>
              <a:rPr lang="fa-IR">
                <a:cs typeface="B Nazanin" panose="00000400000000000000" pitchFamily="2" charset="-78"/>
              </a:rPr>
              <a:t>چشمگیری مواد غذایی- 2/2 میلیارد دلار در 1997 وارد می کند. </a:t>
            </a:r>
          </a:p>
          <a:p>
            <a:endParaRPr lang="fa-IR"/>
          </a:p>
        </p:txBody>
      </p:sp>
    </p:spTree>
    <p:extLst>
      <p:ext uri="{BB962C8B-B14F-4D97-AF65-F5344CB8AC3E}">
        <p14:creationId xmlns:p14="http://schemas.microsoft.com/office/powerpoint/2010/main" val="2723071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الجزایر به تدریج از بحران چند بعدی که در اوایل دهه 1980 آغاز شد و با شورش اسلامگرایان در 1992 و رویارویی خونین به اوج رسید که بیش از هفت سال ادامه یافت خارج </a:t>
            </a:r>
            <a:r>
              <a:rPr lang="fa-IR" smtClean="0">
                <a:cs typeface="B Nazanin" panose="00000400000000000000" pitchFamily="2" charset="-78"/>
              </a:rPr>
              <a:t>می </a:t>
            </a:r>
            <a:r>
              <a:rPr lang="fa-IR" smtClean="0">
                <a:cs typeface="B Nazanin" panose="00000400000000000000" pitchFamily="2" charset="-78"/>
              </a:rPr>
              <a:t>شود. از سال 1980، رهبران یکی از پس از دیگری کوشیده اند تا با </a:t>
            </a:r>
            <a:r>
              <a:rPr lang="fa-IR" smtClean="0">
                <a:cs typeface="B Nazanin" panose="00000400000000000000" pitchFamily="2" charset="-78"/>
              </a:rPr>
              <a:t>اصلاحات </a:t>
            </a:r>
            <a:r>
              <a:rPr lang="fa-IR" smtClean="0">
                <a:cs typeface="B Nazanin" panose="00000400000000000000" pitchFamily="2" charset="-78"/>
              </a:rPr>
              <a:t>اقتصادی و سیاسی به این بحران عمومی پایان دهند. در نتیجه نظام سیاسی- بدون حل بحران سیاسی- دستخوش دگرگونی قرار گرفته ست. </a:t>
            </a:r>
            <a:endParaRPr lang="fa-IR">
              <a:cs typeface="B Nazanin" panose="00000400000000000000" pitchFamily="2" charset="-78"/>
            </a:endParaRPr>
          </a:p>
        </p:txBody>
      </p:sp>
      <p:sp>
        <p:nvSpPr>
          <p:cNvPr id="4" name="Flowchart: Alternate Process 3"/>
          <p:cNvSpPr/>
          <p:nvPr/>
        </p:nvSpPr>
        <p:spPr>
          <a:xfrm>
            <a:off x="1228299" y="4544704"/>
            <a:ext cx="2715904" cy="61415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b="1">
                <a:solidFill>
                  <a:schemeClr val="tx1"/>
                </a:solidFill>
                <a:cs typeface="B Nazanin" panose="00000400000000000000" pitchFamily="2" charset="-78"/>
              </a:rPr>
              <a:t>اصلاحات اقتصادی و سیاسی</a:t>
            </a:r>
            <a:endParaRPr lang="fa-IR" b="1">
              <a:solidFill>
                <a:schemeClr val="tx1"/>
              </a:solidFill>
            </a:endParaRPr>
          </a:p>
        </p:txBody>
      </p:sp>
    </p:spTree>
    <p:extLst>
      <p:ext uri="{BB962C8B-B14F-4D97-AF65-F5344CB8AC3E}">
        <p14:creationId xmlns:p14="http://schemas.microsoft.com/office/powerpoint/2010/main" val="12560273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صنایع سنگین نیز در 1997 و 1998 نرخ های رشد معنی داشتند و رشد بخش های فولاد و آهن در 1998، 9/ 28 درصد بود، به هر حال، عملکرد کلی صنعتی در سال گذشته بهبود چشمگیر یافت و به نرخ 5/ 10درصد رسید. </a:t>
            </a:r>
          </a:p>
        </p:txBody>
      </p:sp>
      <p:sp>
        <p:nvSpPr>
          <p:cNvPr id="4" name="Flowchart: Connector 3"/>
          <p:cNvSpPr/>
          <p:nvPr/>
        </p:nvSpPr>
        <p:spPr>
          <a:xfrm>
            <a:off x="1266092" y="3587262"/>
            <a:ext cx="2096086" cy="1167618"/>
          </a:xfrm>
          <a:prstGeom prst="flowChart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فولاد و آهن</a:t>
            </a:r>
            <a:endParaRPr lang="fa-IR"/>
          </a:p>
        </p:txBody>
      </p:sp>
    </p:spTree>
    <p:extLst>
      <p:ext uri="{BB962C8B-B14F-4D97-AF65-F5344CB8AC3E}">
        <p14:creationId xmlns:p14="http://schemas.microsoft.com/office/powerpoint/2010/main" val="1494007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بزرگترین دارایی الجزایر گاز طبیعی، و نه نفت خام است </a:t>
            </a:r>
            <a:r>
              <a:rPr lang="fa-IR" b="1">
                <a:solidFill>
                  <a:srgbClr val="FF0000"/>
                </a:solidFill>
                <a:cs typeface="B Nazanin" panose="00000400000000000000" pitchFamily="2" charset="-78"/>
              </a:rPr>
              <a:t>و این کشور دومین صادر کننده گاز طبیعی مایع شده به شمار می رود. </a:t>
            </a:r>
            <a:r>
              <a:rPr lang="fa-IR">
                <a:cs typeface="B Nazanin" panose="00000400000000000000" pitchFamily="2" charset="-78"/>
              </a:rPr>
              <a:t>هیدروکربن ها به تنهایی بیش از 95 درصد از درآمدهای صادراتی را در 1997 تشکیل می دادند، یعنی 13/2 میلیارد دلار از مجموع 13/7 میلیارد دلار به این منبع مربوط می شد. صادرات این بخش در 1997، 4/3 درصد افزایش یافت در حالی که صادرات غیر هیدروکربن با 43/8 درصد کاهش، از 881 میلیون دلار در 1996 به 495 میلیون دلار 1997 رسید. </a:t>
            </a:r>
          </a:p>
          <a:p>
            <a:endParaRPr lang="fa-IR"/>
          </a:p>
        </p:txBody>
      </p:sp>
    </p:spTree>
    <p:extLst>
      <p:ext uri="{BB962C8B-B14F-4D97-AF65-F5344CB8AC3E}">
        <p14:creationId xmlns:p14="http://schemas.microsoft.com/office/powerpoint/2010/main" val="6126649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1998، مازاد درآمدهای صادرات از 5/25 میلیارد دلار به 4/5 میلیارد دلار کاهش یافت همچنین ذخایر ارز خارجی کشور در اوایل 1998 به 8/9 میلیارد دلار رسید ولی در اواخر همان سال به 6/8 میلیارد دلار کاهش یافت، در آن زمان، مجموع بدهی خارجی از 31/22 میلیارد دلار در 1997 به 30/26 میلیارد دلار کاهش یافت، ولی بهره آنها از 30/3 درصد به 44/2 درصد- 5 میلیارد دلار در برابر 4/5 میلیارد دلار – افزایش یافت. </a:t>
            </a:r>
            <a:endParaRPr lang="fa-IR">
              <a:cs typeface="B Nazanin" panose="00000400000000000000" pitchFamily="2" charset="-78"/>
            </a:endParaRPr>
          </a:p>
        </p:txBody>
      </p:sp>
    </p:spTree>
    <p:extLst>
      <p:ext uri="{BB962C8B-B14F-4D97-AF65-F5344CB8AC3E}">
        <p14:creationId xmlns:p14="http://schemas.microsoft.com/office/powerpoint/2010/main" val="12594687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الجزایر احتمالا در 1997-1998 فرصتی طلایی را برای بازپرداخت بدهی، بازسازی نظام مالی، 360000 کارگر شغل خود را از دست داده اند. حدود یک سوم از کارکنان شرکت های بازسازی دولتی یعنی 164283 نفر از مجموع 520000 نفر یا 32 درصد اخراج شده اند. بیکاری در 1998 به 30 درصد رسید که بیشتر آنان را جوانان زیر 30 سال تشکیل می دادند و هنوز </a:t>
            </a:r>
            <a:r>
              <a:rPr lang="fa-IR">
                <a:cs typeface="B Nazanin" panose="00000400000000000000" pitchFamily="2" charset="-78"/>
              </a:rPr>
              <a:t>هم </a:t>
            </a:r>
            <a:r>
              <a:rPr lang="fa-IR" smtClean="0">
                <a:cs typeface="B Nazanin" panose="00000400000000000000" pitchFamily="2" charset="-78"/>
              </a:rPr>
              <a:t>انتظار </a:t>
            </a:r>
            <a:r>
              <a:rPr lang="fa-IR">
                <a:cs typeface="B Nazanin" panose="00000400000000000000" pitchFamily="2" charset="-78"/>
              </a:rPr>
              <a:t>اخراج های بیشتر نیز می رود. برای حفظ سطح کنونی بیکاری و برای کاهش آن باید سال 700000 شغل ایجاد شود. در بخش مسکن سازی، که با عنوان همبستگی روبروست، افزایش پیش بینی شده به وقوع نپیوسته و کمبود مسکن در حال حاضر به دو میلیون واحد رسیده است. برای برآوردن نیاز، باید حدود 300000 واحد مسکونی جدید در سال ساخته شود. </a:t>
            </a:r>
          </a:p>
          <a:p>
            <a:endParaRPr lang="fa-IR"/>
          </a:p>
        </p:txBody>
      </p:sp>
    </p:spTree>
    <p:extLst>
      <p:ext uri="{BB962C8B-B14F-4D97-AF65-F5344CB8AC3E}">
        <p14:creationId xmlns:p14="http://schemas.microsoft.com/office/powerpoint/2010/main" val="1628067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«شوک درمانی» پیشنهادی صندوق بین المللی پول و بانک جهانی اوضاع را بهبود نداده و قطره ای زا درآمدهای افزایش نفت و گاز در سه سال گذشته به مردم نرسیده است. سطوح زندگی اغلب گروه های اجتماعی رو به وخامت گراییه و فقر با نرخ هشدار دهنده ای افزایش می یابد. </a:t>
            </a:r>
          </a:p>
          <a:p>
            <a:pPr algn="just"/>
            <a:endParaRPr lang="fa-IR">
              <a:cs typeface="B Nazanin" panose="00000400000000000000" pitchFamily="2" charset="-78"/>
            </a:endParaRPr>
          </a:p>
        </p:txBody>
      </p:sp>
    </p:spTree>
    <p:extLst>
      <p:ext uri="{BB962C8B-B14F-4D97-AF65-F5344CB8AC3E}">
        <p14:creationId xmlns:p14="http://schemas.microsoft.com/office/powerpoint/2010/main" val="16744085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اصلاحات و پیامدهای آن با </a:t>
            </a:r>
            <a:r>
              <a:rPr lang="fa-IR" b="1">
                <a:solidFill>
                  <a:srgbClr val="FF0000"/>
                </a:solidFill>
                <a:cs typeface="B Nazanin" panose="00000400000000000000" pitchFamily="2" charset="-78"/>
              </a:rPr>
              <a:t>مقاومت گروه های با درآمد ثابت، مصرف کنندگان، کارگران، مدیران شرکت های دولتی و کارکنان دولت </a:t>
            </a:r>
            <a:r>
              <a:rPr lang="fa-IR">
                <a:cs typeface="B Nazanin" panose="00000400000000000000" pitchFamily="2" charset="-78"/>
              </a:rPr>
              <a:t>روبرو شده است. اتحادیه عمومی کارگران الجزایر(یو جی تی آ) و مدیران بخش دولتی، خصوصی سازی برنامه ریزی شده بسیاری از شرکت های دولتی را زیر سوال بردند. با آن که مقاومت کارگری به شکل اعتصاب در سال های اخیر کاهش یافته است- 292 مورد در 1997 </a:t>
            </a:r>
            <a:r>
              <a:rPr lang="fa-IR">
                <a:cs typeface="B Nazanin" panose="00000400000000000000" pitchFamily="2" charset="-78"/>
              </a:rPr>
              <a:t>در </a:t>
            </a:r>
            <a:r>
              <a:rPr lang="fa-IR" smtClean="0">
                <a:cs typeface="B Nazanin" panose="00000400000000000000" pitchFamily="2" charset="-78"/>
              </a:rPr>
              <a:t>مقایسه </a:t>
            </a:r>
            <a:r>
              <a:rPr lang="fa-IR">
                <a:cs typeface="B Nazanin" panose="00000400000000000000" pitchFamily="2" charset="-78"/>
              </a:rPr>
              <a:t>با 441 مورد در 1996 – ولی احتمال می رود بار دیگر افزایش یابد. برخی از کارمندان دولتی، از روی عمد، در اجرای اصلاحات با شیوه های مختلف، از جمله به تاخیر انداختن اختصاص ارز خارجی به شرکت هایی که قرار است خصوصی شوند، کار شکنی می کنند. </a:t>
            </a:r>
          </a:p>
          <a:p>
            <a:endParaRPr lang="fa-IR"/>
          </a:p>
        </p:txBody>
      </p:sp>
      <p:sp>
        <p:nvSpPr>
          <p:cNvPr id="4" name="Flowchart: Alternate Process 3"/>
          <p:cNvSpPr/>
          <p:nvPr/>
        </p:nvSpPr>
        <p:spPr>
          <a:xfrm>
            <a:off x="838200" y="5036234"/>
            <a:ext cx="4023360" cy="759656"/>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مقاومت کارگری به شکل اعتصاب</a:t>
            </a:r>
            <a:endParaRPr lang="fa-IR"/>
          </a:p>
        </p:txBody>
      </p:sp>
    </p:spTree>
    <p:extLst>
      <p:ext uri="{BB962C8B-B14F-4D97-AF65-F5344CB8AC3E}">
        <p14:creationId xmlns:p14="http://schemas.microsoft.com/office/powerpoint/2010/main" val="36270305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شرکت های کوچک خصوصی نیز که مجبورند بهره های بالا بپردازند و دینار کم ارزش شده را هزینه کنند، با مشقت و دشواری روبرو </a:t>
            </a:r>
            <a:r>
              <a:rPr lang="fa-IR" smtClean="0">
                <a:cs typeface="B Nazanin" panose="00000400000000000000" pitchFamily="2" charset="-78"/>
              </a:rPr>
              <a:t>هستند</a:t>
            </a:r>
            <a:r>
              <a:rPr lang="fa-IR" smtClean="0">
                <a:cs typeface="B Nazanin" panose="00000400000000000000" pitchFamily="2" charset="-78"/>
              </a:rPr>
              <a:t>. آنان از ورود شرکت های خارجی که صحنه رقابت را بر آن تنگ خواهد کرد واهمه دارند. دهقانان، که </a:t>
            </a:r>
            <a:r>
              <a:rPr lang="fa-IR" smtClean="0">
                <a:cs typeface="B Nazanin" panose="00000400000000000000" pitchFamily="2" charset="-78"/>
              </a:rPr>
              <a:t>دارای </a:t>
            </a:r>
            <a:r>
              <a:rPr lang="fa-IR" smtClean="0">
                <a:cs typeface="B Nazanin" panose="00000400000000000000" pitchFamily="2" charset="-78"/>
              </a:rPr>
              <a:t>ضعیف ترین قدرت تشکیلاتی هستند نیز به ویژه از زمانی که قیمت کود شیمیایی افزایش یافت و تورم و کاهش ارزش دینار از مصرف تولیدات آنان کاست در رنج به سر می برند. به طور کلی، اصلاحات بر تضادهای موجود افزوده، تنش های اجتماعی را افزایش داده و اغلب، بسیاری از مردم را به سوی گروه های اسلامگرایی جلب کرده است. </a:t>
            </a:r>
            <a:endParaRPr lang="fa-IR">
              <a:cs typeface="B Nazanin" panose="00000400000000000000" pitchFamily="2" charset="-78"/>
            </a:endParaRPr>
          </a:p>
        </p:txBody>
      </p:sp>
      <p:sp>
        <p:nvSpPr>
          <p:cNvPr id="4" name="Flowchart: Alternate Process 3"/>
          <p:cNvSpPr/>
          <p:nvPr/>
        </p:nvSpPr>
        <p:spPr>
          <a:xfrm>
            <a:off x="838200" y="4543864"/>
            <a:ext cx="4164037" cy="108321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b="1" smtClean="0">
                <a:solidFill>
                  <a:schemeClr val="tx1"/>
                </a:solidFill>
                <a:cs typeface="B Nazanin" panose="00000400000000000000" pitchFamily="2" charset="-78"/>
              </a:rPr>
              <a:t>افزایش تضادها</a:t>
            </a:r>
          </a:p>
          <a:p>
            <a:pPr algn="ctr"/>
            <a:r>
              <a:rPr lang="fa-IR" b="1" smtClean="0">
                <a:solidFill>
                  <a:schemeClr val="tx1"/>
                </a:solidFill>
                <a:cs typeface="B Nazanin" panose="00000400000000000000" pitchFamily="2" charset="-78"/>
              </a:rPr>
              <a:t>افزایش تنش های اجتماعی</a:t>
            </a:r>
          </a:p>
          <a:p>
            <a:pPr algn="ctr"/>
            <a:r>
              <a:rPr lang="fa-IR" b="1" smtClean="0">
                <a:solidFill>
                  <a:schemeClr val="tx1"/>
                </a:solidFill>
                <a:cs typeface="B Nazanin" panose="00000400000000000000" pitchFamily="2" charset="-78"/>
              </a:rPr>
              <a:t>جلب شدن مردم به سوی گروه های اسلام گرایی</a:t>
            </a:r>
            <a:endParaRPr lang="fa-IR" b="1">
              <a:solidFill>
                <a:schemeClr val="tx1"/>
              </a:solidFill>
              <a:cs typeface="B Nazanin" panose="00000400000000000000" pitchFamily="2" charset="-78"/>
            </a:endParaRPr>
          </a:p>
        </p:txBody>
      </p:sp>
    </p:spTree>
    <p:extLst>
      <p:ext uri="{BB962C8B-B14F-4D97-AF65-F5344CB8AC3E}">
        <p14:creationId xmlns:p14="http://schemas.microsoft.com/office/powerpoint/2010/main" val="25905885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توان احیا و چشم اندازها</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دورنمای فوری اقتصادی الجزایر آکنده از چالش ها است، ولی اگر رهبری با سخت کوشی بتواند اوضاع را به سوی کشور تغییر دهد امکانات فراوانی پیش روی این کشور است. بهبود نسبی اقتصاد کلان الجزایر طی سه سال گذشته بیشتر به </a:t>
            </a:r>
            <a:r>
              <a:rPr lang="fa-IR" smtClean="0">
                <a:solidFill>
                  <a:srgbClr val="FF0000"/>
                </a:solidFill>
                <a:cs typeface="B Nazanin" panose="00000400000000000000" pitchFamily="2" charset="-78"/>
              </a:rPr>
              <a:t>عواملی فراسوی کنترل کشور </a:t>
            </a:r>
            <a:r>
              <a:rPr lang="fa-IR" smtClean="0">
                <a:cs typeface="B Nazanin" panose="00000400000000000000" pitchFamily="2" charset="-78"/>
              </a:rPr>
              <a:t>مربوط می شد، مانند افزایش قیمت های نفت و گاز، افزایش ارزش دلار آمریکا و سه سال بارندگی خوب. </a:t>
            </a:r>
          </a:p>
          <a:p>
            <a:pPr algn="just"/>
            <a:r>
              <a:rPr lang="fa-IR" smtClean="0">
                <a:cs typeface="B Nazanin" panose="00000400000000000000" pitchFamily="2" charset="-78"/>
              </a:rPr>
              <a:t>اگر رفاه الجزایر همچنان به این ها وابسته باشد، در برابر بحرانی دیگر آسیب پذیر خواهد بود. کشور به ساخت قدرت اقتصادی داخلی نیاز دارد و باید در اقتصادی جهانی که به شدت محدود کننده و بازدارنده است به شریک بین المللی تمام عیار تبدیل شود. </a:t>
            </a:r>
          </a:p>
        </p:txBody>
      </p:sp>
      <p:sp>
        <p:nvSpPr>
          <p:cNvPr id="4" name="Flowchart: Alternate Process 3"/>
          <p:cNvSpPr/>
          <p:nvPr/>
        </p:nvSpPr>
        <p:spPr>
          <a:xfrm>
            <a:off x="1505242" y="4937760"/>
            <a:ext cx="5345724" cy="137413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smtClean="0">
                <a:solidFill>
                  <a:prstClr val="black"/>
                </a:solidFill>
                <a:cs typeface="B Nazanin" panose="00000400000000000000" pitchFamily="2" charset="-78"/>
              </a:rPr>
              <a:t>1-افزایش </a:t>
            </a:r>
            <a:r>
              <a:rPr lang="fa-IR" sz="2800">
                <a:solidFill>
                  <a:prstClr val="black"/>
                </a:solidFill>
                <a:cs typeface="B Nazanin" panose="00000400000000000000" pitchFamily="2" charset="-78"/>
              </a:rPr>
              <a:t>قیمت های نفت و گاز</a:t>
            </a:r>
            <a:r>
              <a:rPr lang="fa-IR" sz="2800">
                <a:solidFill>
                  <a:prstClr val="black"/>
                </a:solidFill>
                <a:cs typeface="B Nazanin" panose="00000400000000000000" pitchFamily="2" charset="-78"/>
              </a:rPr>
              <a:t>، </a:t>
            </a:r>
            <a:endParaRPr lang="fa-IR" sz="2800" smtClean="0">
              <a:solidFill>
                <a:prstClr val="black"/>
              </a:solidFill>
              <a:cs typeface="B Nazanin" panose="00000400000000000000" pitchFamily="2" charset="-78"/>
            </a:endParaRPr>
          </a:p>
          <a:p>
            <a:pPr algn="ctr"/>
            <a:r>
              <a:rPr lang="fa-IR" sz="2800" smtClean="0">
                <a:solidFill>
                  <a:prstClr val="black"/>
                </a:solidFill>
                <a:cs typeface="B Nazanin" panose="00000400000000000000" pitchFamily="2" charset="-78"/>
              </a:rPr>
              <a:t>2- افزایش </a:t>
            </a:r>
            <a:r>
              <a:rPr lang="fa-IR" sz="2800">
                <a:solidFill>
                  <a:prstClr val="black"/>
                </a:solidFill>
                <a:cs typeface="B Nazanin" panose="00000400000000000000" pitchFamily="2" charset="-78"/>
              </a:rPr>
              <a:t>ارزش دلار </a:t>
            </a:r>
            <a:r>
              <a:rPr lang="fa-IR" sz="2800">
                <a:solidFill>
                  <a:prstClr val="black"/>
                </a:solidFill>
                <a:cs typeface="B Nazanin" panose="00000400000000000000" pitchFamily="2" charset="-78"/>
              </a:rPr>
              <a:t>آمریکا </a:t>
            </a:r>
            <a:endParaRPr lang="fa-IR" sz="2800" smtClean="0">
              <a:solidFill>
                <a:prstClr val="black"/>
              </a:solidFill>
              <a:cs typeface="B Nazanin" panose="00000400000000000000" pitchFamily="2" charset="-78"/>
            </a:endParaRPr>
          </a:p>
          <a:p>
            <a:pPr algn="ctr"/>
            <a:r>
              <a:rPr lang="fa-IR" sz="2800" smtClean="0">
                <a:solidFill>
                  <a:prstClr val="black"/>
                </a:solidFill>
                <a:cs typeface="B Nazanin" panose="00000400000000000000" pitchFamily="2" charset="-78"/>
              </a:rPr>
              <a:t> 3- سه </a:t>
            </a:r>
            <a:r>
              <a:rPr lang="fa-IR" sz="2800">
                <a:solidFill>
                  <a:prstClr val="black"/>
                </a:solidFill>
                <a:cs typeface="B Nazanin" panose="00000400000000000000" pitchFamily="2" charset="-78"/>
              </a:rPr>
              <a:t>سال بارندگی خوب</a:t>
            </a:r>
            <a:endParaRPr lang="fa-IR"/>
          </a:p>
        </p:txBody>
      </p:sp>
    </p:spTree>
    <p:extLst>
      <p:ext uri="{BB962C8B-B14F-4D97-AF65-F5344CB8AC3E}">
        <p14:creationId xmlns:p14="http://schemas.microsoft.com/office/powerpoint/2010/main" val="35931384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الجزایر در تلاش برای حذف مجموعه ای </a:t>
            </a:r>
            <a:r>
              <a:rPr lang="fa-IR">
                <a:cs typeface="B Nazanin" panose="00000400000000000000" pitchFamily="2" charset="-78"/>
              </a:rPr>
              <a:t>از </a:t>
            </a:r>
            <a:r>
              <a:rPr lang="fa-IR" smtClean="0">
                <a:cs typeface="B Nazanin" panose="00000400000000000000" pitchFamily="2" charset="-78"/>
              </a:rPr>
              <a:t>شرایط </a:t>
            </a:r>
            <a:r>
              <a:rPr lang="fa-IR">
                <a:cs typeface="B Nazanin" panose="00000400000000000000" pitchFamily="2" charset="-78"/>
              </a:rPr>
              <a:t>نامساعد می تواند از صلح اجتماعی و تزریق سرمایه جدید خارجی و سرمایه گذاری بهره فراوان برد. </a:t>
            </a:r>
            <a:r>
              <a:rPr lang="fa-IR">
                <a:cs typeface="B Nazanin" panose="00000400000000000000" pitchFamily="2" charset="-78"/>
              </a:rPr>
              <a:t>سرمایه </a:t>
            </a:r>
            <a:r>
              <a:rPr lang="fa-IR" smtClean="0">
                <a:cs typeface="B Nazanin" panose="00000400000000000000" pitchFamily="2" charset="-78"/>
              </a:rPr>
              <a:t>جدید </a:t>
            </a:r>
            <a:r>
              <a:rPr lang="fa-IR">
                <a:cs typeface="B Nazanin" panose="00000400000000000000" pitchFamily="2" charset="-78"/>
              </a:rPr>
              <a:t>باید عاقلانه در راهکار به خوبی طراحی شده ای ادغام شود تا بتواند از فرصت های محدودی بهره گیرد که اقتصاد جهانی ارائه می کند. به هر حال، برای </a:t>
            </a:r>
            <a:r>
              <a:rPr lang="fa-IR" b="1">
                <a:solidFill>
                  <a:srgbClr val="FF0000"/>
                </a:solidFill>
                <a:cs typeface="B Nazanin" panose="00000400000000000000" pitchFamily="2" charset="-78"/>
              </a:rPr>
              <a:t>حفظ رشد اقتصادی و رفع نارضایتی اجتماعی ناشی از بازسازی بخش های صنعتی و مالی</a:t>
            </a:r>
            <a:r>
              <a:rPr lang="fa-IR">
                <a:cs typeface="B Nazanin" panose="00000400000000000000" pitchFamily="2" charset="-78"/>
              </a:rPr>
              <a:t>، سیاست ها </a:t>
            </a:r>
            <a:r>
              <a:rPr lang="fa-IR">
                <a:cs typeface="B Nazanin" panose="00000400000000000000" pitchFamily="2" charset="-78"/>
              </a:rPr>
              <a:t>و </a:t>
            </a:r>
            <a:r>
              <a:rPr lang="fa-IR" smtClean="0">
                <a:cs typeface="B Nazanin" panose="00000400000000000000" pitchFamily="2" charset="-78"/>
              </a:rPr>
              <a:t>عملکرد </a:t>
            </a:r>
            <a:r>
              <a:rPr lang="fa-IR">
                <a:cs typeface="B Nazanin" panose="00000400000000000000" pitchFamily="2" charset="-78"/>
              </a:rPr>
              <a:t>های </a:t>
            </a:r>
            <a:r>
              <a:rPr lang="fa-IR">
                <a:cs typeface="B Nazanin" panose="00000400000000000000" pitchFamily="2" charset="-78"/>
              </a:rPr>
              <a:t>اقتصادی </a:t>
            </a:r>
            <a:r>
              <a:rPr lang="fa-IR" smtClean="0">
                <a:cs typeface="B Nazanin" panose="00000400000000000000" pitchFamily="2" charset="-78"/>
              </a:rPr>
              <a:t>الجزایر </a:t>
            </a:r>
            <a:r>
              <a:rPr lang="fa-IR">
                <a:cs typeface="B Nazanin" panose="00000400000000000000" pitchFamily="2" charset="-78"/>
              </a:rPr>
              <a:t>به بازنگری نیاز دارند و باید برای از بین بردن پیامدهای منفی اجتماعی اصلاحات اقداماتی اندیشید</a:t>
            </a:r>
            <a:r>
              <a:rPr lang="fa-IR">
                <a:cs typeface="B Nazanin" panose="00000400000000000000" pitchFamily="2" charset="-78"/>
              </a:rPr>
              <a:t>. </a:t>
            </a:r>
            <a:endParaRPr lang="fa-IR"/>
          </a:p>
        </p:txBody>
      </p:sp>
    </p:spTree>
    <p:extLst>
      <p:ext uri="{BB962C8B-B14F-4D97-AF65-F5344CB8AC3E}">
        <p14:creationId xmlns:p14="http://schemas.microsoft.com/office/powerpoint/2010/main" val="15516086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به معنای ادامه کنترل تورم و </a:t>
            </a:r>
            <a:r>
              <a:rPr lang="fa-IR" b="1">
                <a:solidFill>
                  <a:srgbClr val="FF0000"/>
                </a:solidFill>
                <a:cs typeface="B Nazanin" panose="00000400000000000000" pitchFamily="2" charset="-78"/>
              </a:rPr>
              <a:t>رشد چشمگیر بخش های غیر هیدروکربن و کشاورزی </a:t>
            </a:r>
            <a:r>
              <a:rPr lang="fa-IR">
                <a:cs typeface="B Nazanin" panose="00000400000000000000" pitchFamily="2" charset="-78"/>
              </a:rPr>
              <a:t>است. با انگیزه های قانونی، مالی و صنعتی می توان سبب جهش فعالیت صنعتی و سرمایه گذاری خصوصی شد.این ها می تواند به رفع بیکاری و ادغام الجزایر در اقتصاد جهانی به عنوان صادر کننده کالاهای تولیدی و کشاورزی کمک کند. فعالیت های اقتصادی با گرایش صادرات باید با سیاست های مناسب بازرگانی ارز خارجی تشویق شود و مورد حمایت قرار گیرد. همچنین، به منظور ریشه گرفتن اصلاحات و هموار شدن راه برای بازسازی درازمدتی که از لحاظ اقتصادی و اجتماعی تحمل پذیر باشد. دولت الجزایر به تشکیل ائتلافی از حامیان و شریکان بالقوه و رفع نیازهای آسیب پذیرترین ها در بین جمعیت خود نیاز دارد.</a:t>
            </a:r>
          </a:p>
          <a:p>
            <a:endParaRPr lang="fa-IR"/>
          </a:p>
        </p:txBody>
      </p:sp>
    </p:spTree>
    <p:extLst>
      <p:ext uri="{BB962C8B-B14F-4D97-AF65-F5344CB8AC3E}">
        <p14:creationId xmlns:p14="http://schemas.microsoft.com/office/powerpoint/2010/main" val="2308104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459458" y="1825625"/>
            <a:ext cx="6894342" cy="4351338"/>
          </a:xfrm>
        </p:spPr>
        <p:txBody>
          <a:bodyPr>
            <a:normAutofit lnSpcReduction="10000"/>
          </a:bodyPr>
          <a:lstStyle/>
          <a:p>
            <a:pPr algn="just"/>
            <a:r>
              <a:rPr lang="fa-IR" smtClean="0">
                <a:cs typeface="B Nazanin" panose="00000400000000000000" pitchFamily="2" charset="-78"/>
              </a:rPr>
              <a:t>در حالی که اوضاع اقتصادی همچنان رو به وخامت می رود. با وجودی که الجزایر دارای توان بالقوه اقتصادی عظیمی است نشانه های احیا تا 1997 مشاهده نشد و گفتنی است که بیشتر رهبران نتوانسته اند از آغاز بحران آن را به رفاه واقعی مبدل سازند. با این حال، طی دو سال گذشته خشونت های الجزایر فروکش کرده و میانگین داده های اقتصادی الجزایر حاکی از بهبود اوضاع است. ناظران داخلی و بین المللی کم کم معتقد شده اند که تحت رهبری عبدالعزیز بوتفلیقه رییس جمهوری الجزایر این کشور ممکن است سرانجام با عزم راسخ تر کارایی بیشتر شروع به رفع مشکل کرده باشد. با این همه با توجه به عمق و جدی بودن چالش های رویاروی کشور این خوش بینی همچنان محتاطانه است.</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621258" cy="2782082"/>
          </a:xfrm>
          <a:prstGeom prst="rect">
            <a:avLst/>
          </a:prstGeom>
        </p:spPr>
      </p:pic>
    </p:spTree>
    <p:extLst>
      <p:ext uri="{BB962C8B-B14F-4D97-AF65-F5344CB8AC3E}">
        <p14:creationId xmlns:p14="http://schemas.microsoft.com/office/powerpoint/2010/main" val="31025473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بوتفلیقه برای اجرای موفقیت آمیز اصلاحات مورد نیاز باید از طریق فرایند همسازی و تعامل سازنده با منافع گوناگون اقتصادی، حزب های سیاسی و تشکیلات اجتماعی، حزب های سیاسی و تشکیلات اجتماعی، حمایت کافی داخلی را به سوی خود جلب کند. الجزایر به سرمایه گذاری بین المللی نیاز مبرم دارد و سیاست آشتی ملی که رییس جمهوری جدید آغاز کرده است باید نگرانی سرمایه داران خارجی را نسبت به امنیت و ثبات سیاسی کشور کاهش دهد. آخرین کلام بوتفلیقه در همایش اخیر شورای روابط خارجی خطاب به بازرگانان خارجی این بود که به اقتصاد الجزایر کمک کنند</a:t>
            </a:r>
            <a:endParaRPr lang="fa-IR">
              <a:cs typeface="B Nazanin" panose="00000400000000000000" pitchFamily="2" charset="-78"/>
            </a:endParaRPr>
          </a:p>
        </p:txBody>
      </p:sp>
      <p:sp>
        <p:nvSpPr>
          <p:cNvPr id="6" name="Flowchart: Alternate Process 5"/>
          <p:cNvSpPr/>
          <p:nvPr/>
        </p:nvSpPr>
        <p:spPr>
          <a:xfrm>
            <a:off x="1139483" y="4853354"/>
            <a:ext cx="3601329" cy="80185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امنیت و ثبات سیاسی</a:t>
            </a:r>
            <a:endParaRPr lang="fa-IR"/>
          </a:p>
        </p:txBody>
      </p:sp>
    </p:spTree>
    <p:extLst>
      <p:ext uri="{BB962C8B-B14F-4D97-AF65-F5344CB8AC3E}">
        <p14:creationId xmlns:p14="http://schemas.microsoft.com/office/powerpoint/2010/main" val="1054193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دو سال گذشته شماری از سرمایه گذاران خارجی در اقتصاد الجزایر و بازار مصرفی آن وارد شده اند. سرمایه گذاران واقعیو بالقوه- آمریکاییان، اروپاییان، کره ای هاف چینی ها، هندی ها، ژاپنی ها، عرب ها و سایرین – به سرمایه گذاری در صنایع هیدرو کربن، </a:t>
            </a:r>
            <a:r>
              <a:rPr lang="fa-IR" smtClean="0">
                <a:solidFill>
                  <a:srgbClr val="FF0000"/>
                </a:solidFill>
                <a:cs typeface="B Nazanin" panose="00000400000000000000" pitchFamily="2" charset="-78"/>
              </a:rPr>
              <a:t>خودرو سازی</a:t>
            </a:r>
            <a:r>
              <a:rPr lang="fa-IR" smtClean="0">
                <a:cs typeface="B Nazanin" panose="00000400000000000000" pitchFamily="2" charset="-78"/>
              </a:rPr>
              <a:t>، </a:t>
            </a:r>
            <a:r>
              <a:rPr lang="fa-IR" smtClean="0">
                <a:solidFill>
                  <a:srgbClr val="92D050"/>
                </a:solidFill>
                <a:cs typeface="B Nazanin" panose="00000400000000000000" pitchFamily="2" charset="-78"/>
              </a:rPr>
              <a:t>الکترونیک، </a:t>
            </a:r>
            <a:r>
              <a:rPr lang="fa-IR" smtClean="0">
                <a:solidFill>
                  <a:srgbClr val="00B0F0"/>
                </a:solidFill>
                <a:cs typeface="B Nazanin" panose="00000400000000000000" pitchFamily="2" charset="-78"/>
              </a:rPr>
              <a:t>داروسازی</a:t>
            </a:r>
            <a:r>
              <a:rPr lang="fa-IR" smtClean="0">
                <a:cs typeface="B Nazanin" panose="00000400000000000000" pitchFamily="2" charset="-78"/>
              </a:rPr>
              <a:t>، </a:t>
            </a:r>
            <a:r>
              <a:rPr lang="fa-IR" smtClean="0">
                <a:solidFill>
                  <a:srgbClr val="FF0000"/>
                </a:solidFill>
                <a:cs typeface="B Nazanin" panose="00000400000000000000" pitchFamily="2" charset="-78"/>
              </a:rPr>
              <a:t>ارتباطات راه دور</a:t>
            </a:r>
            <a:r>
              <a:rPr lang="fa-IR" smtClean="0">
                <a:cs typeface="B Nazanin" panose="00000400000000000000" pitchFamily="2" charset="-78"/>
              </a:rPr>
              <a:t>، </a:t>
            </a:r>
            <a:r>
              <a:rPr lang="fa-IR" smtClean="0">
                <a:solidFill>
                  <a:srgbClr val="00B0F0"/>
                </a:solidFill>
                <a:cs typeface="B Nazanin" panose="00000400000000000000" pitchFamily="2" charset="-78"/>
              </a:rPr>
              <a:t>جهانگردی</a:t>
            </a:r>
            <a:r>
              <a:rPr lang="fa-IR" smtClean="0">
                <a:cs typeface="B Nazanin" panose="00000400000000000000" pitchFamily="2" charset="-78"/>
              </a:rPr>
              <a:t>، </a:t>
            </a:r>
            <a:r>
              <a:rPr lang="fa-IR" smtClean="0">
                <a:solidFill>
                  <a:srgbClr val="FF0000"/>
                </a:solidFill>
                <a:cs typeface="B Nazanin" panose="00000400000000000000" pitchFamily="2" charset="-78"/>
              </a:rPr>
              <a:t>انرژی هسته ای </a:t>
            </a:r>
            <a:r>
              <a:rPr lang="fa-IR" smtClean="0">
                <a:cs typeface="B Nazanin" panose="00000400000000000000" pitchFamily="2" charset="-78"/>
              </a:rPr>
              <a:t>و</a:t>
            </a:r>
            <a:r>
              <a:rPr lang="fa-IR" smtClean="0">
                <a:solidFill>
                  <a:srgbClr val="92D050"/>
                </a:solidFill>
                <a:cs typeface="B Nazanin" panose="00000400000000000000" pitchFamily="2" charset="-78"/>
              </a:rPr>
              <a:t> بانکداری </a:t>
            </a:r>
            <a:r>
              <a:rPr lang="fa-IR" smtClean="0">
                <a:cs typeface="B Nazanin" panose="00000400000000000000" pitchFamily="2" charset="-78"/>
              </a:rPr>
              <a:t>علاقه مندند. با این همه سرمایه گذاری های خارجی در بخش های غیر از</a:t>
            </a:r>
            <a:r>
              <a:rPr lang="fa-IR" b="1" smtClean="0">
                <a:solidFill>
                  <a:srgbClr val="00B0F0"/>
                </a:solidFill>
                <a:cs typeface="B Nazanin" panose="00000400000000000000" pitchFamily="2" charset="-78"/>
              </a:rPr>
              <a:t> هیدروکربن </a:t>
            </a:r>
            <a:r>
              <a:rPr lang="fa-IR" smtClean="0">
                <a:cs typeface="B Nazanin" panose="00000400000000000000" pitchFamily="2" charset="-78"/>
              </a:rPr>
              <a:t>به دلیل نگرانی های امنیتی و ثبات سیاسی، به آهستگی صورت می گیرد. شورش اسلامگرایانه که از 1992 جریان دارد. به قتل ده ها خارجی، نابودی زیرساختارهای اقتصادی گوناگون و جابجایی هزاران روستایی منجر شده است و در این مناقشه، بیش از 100000 تن جان باخته اند. </a:t>
            </a:r>
            <a:endParaRPr lang="fa-IR">
              <a:cs typeface="B Nazanin" panose="00000400000000000000" pitchFamily="2" charset="-78"/>
            </a:endParaRPr>
          </a:p>
        </p:txBody>
      </p:sp>
    </p:spTree>
    <p:extLst>
      <p:ext uri="{BB962C8B-B14F-4D97-AF65-F5344CB8AC3E}">
        <p14:creationId xmlns:p14="http://schemas.microsoft.com/office/powerpoint/2010/main" val="2703442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از سال 1994، دولت الجزایر که مصمم بود تا ادامه حیات دهد، تلاش های خود را به حل بحران چند وجهی در سه زمینه به یک اندازه مهم: نظم و امنیت داخلی، بازسازی اقتصادی و آزادسازی نظام سیاسی معطوف داشته است. اولویت به اعاده نظام و امنیت از طریق مبارزه شدید با شورشیان و اجرای یک برنامه متعصبانه تثبیت اقتصادی داده شده است. گشایش نظام سیاسی، که به موفقیت در دو جبهه دیگر تکیه دارد، آخرین زمینه ایست که به اجرا در می آید. </a:t>
            </a:r>
          </a:p>
        </p:txBody>
      </p:sp>
      <p:sp>
        <p:nvSpPr>
          <p:cNvPr id="4" name="Flowchart: Alternate Process 3"/>
          <p:cNvSpPr/>
          <p:nvPr/>
        </p:nvSpPr>
        <p:spPr>
          <a:xfrm>
            <a:off x="838200" y="4192172"/>
            <a:ext cx="4614203" cy="1195754"/>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نظم و امنیت داخلی، بازسازی اقتصادی و آزادسازی نظام سیاسی</a:t>
            </a:r>
            <a:endParaRPr lang="fa-IR"/>
          </a:p>
        </p:txBody>
      </p:sp>
    </p:spTree>
    <p:extLst>
      <p:ext uri="{BB962C8B-B14F-4D97-AF65-F5344CB8AC3E}">
        <p14:creationId xmlns:p14="http://schemas.microsoft.com/office/powerpoint/2010/main" val="2849114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هر حال در 1999 سرانجام تشخیص داده شد که اجماع سیاسی بین همه نیروهای سیاسی احتمالا پیش شرطی پرهیز ناپذیر است. به کلامی دیگر، دولت نمی تواند بدون مصالحه سیاسی با مخالفان میانه رو و گروه های مسلح، اقتصاد را احیا و حفظ کند و سرمایه گذاران خارجی را جذب نماید. عبدالعزیز بوتفلیقه از زمان به قدرت رسیدنش در مارس 1999 طرح وفاق ملی سرلوحه کار خود قرار داد. مردم الجزایر در 16 سپتامبر 1999 با اکثریت چشمگیر به </a:t>
            </a:r>
            <a:r>
              <a:rPr lang="fa-IR" smtClean="0">
                <a:cs typeface="B Nazanin" panose="00000400000000000000" pitchFamily="2" charset="-78"/>
              </a:rPr>
              <a:t>پیشنهاد </a:t>
            </a:r>
            <a:r>
              <a:rPr lang="fa-IR" smtClean="0">
                <a:cs typeface="B Nazanin" panose="00000400000000000000" pitchFamily="2" charset="-78"/>
              </a:rPr>
              <a:t>او برای صلح با شورشیانی اسلام گرا رای دادند. اینک انتظار می رود که به چالش بزرگ دیر یعنی اقتصاد رو </a:t>
            </a:r>
            <a:r>
              <a:rPr lang="fa-IR" smtClean="0">
                <a:cs typeface="B Nazanin" panose="00000400000000000000" pitchFamily="2" charset="-78"/>
              </a:rPr>
              <a:t>کند </a:t>
            </a:r>
            <a:r>
              <a:rPr lang="fa-IR" smtClean="0">
                <a:cs typeface="B Nazanin" panose="00000400000000000000" pitchFamily="2" charset="-78"/>
              </a:rPr>
              <a:t>که وظیفه ای آسان نیست زیرا محدودیت ها و تنگناهای </a:t>
            </a:r>
            <a:r>
              <a:rPr lang="fa-IR" smtClean="0">
                <a:cs typeface="B Nazanin" panose="00000400000000000000" pitchFamily="2" charset="-78"/>
              </a:rPr>
              <a:t>شدید </a:t>
            </a:r>
            <a:r>
              <a:rPr lang="fa-IR" smtClean="0">
                <a:cs typeface="B Nazanin" panose="00000400000000000000" pitchFamily="2" charset="-78"/>
              </a:rPr>
              <a:t>داخلی و بین المللی و میراث مدیریت اشتباه اقتصادی گذشته وجود دارد. </a:t>
            </a:r>
          </a:p>
          <a:p>
            <a:pPr algn="just"/>
            <a:endParaRPr lang="fa-IR">
              <a:cs typeface="B Nazanin" panose="00000400000000000000" pitchFamily="2" charset="-78"/>
            </a:endParaRPr>
          </a:p>
        </p:txBody>
      </p:sp>
      <p:sp>
        <p:nvSpPr>
          <p:cNvPr id="4" name="Flowchart: Alternate Process 3"/>
          <p:cNvSpPr/>
          <p:nvPr/>
        </p:nvSpPr>
        <p:spPr>
          <a:xfrm>
            <a:off x="838200" y="4811150"/>
            <a:ext cx="2897945" cy="87219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smtClean="0">
                <a:solidFill>
                  <a:prstClr val="black"/>
                </a:solidFill>
                <a:cs typeface="B Nazanin" panose="00000400000000000000" pitchFamily="2" charset="-78"/>
              </a:rPr>
              <a:t>شورشیان </a:t>
            </a:r>
            <a:r>
              <a:rPr lang="fa-IR" sz="2800">
                <a:solidFill>
                  <a:prstClr val="black"/>
                </a:solidFill>
                <a:cs typeface="B Nazanin" panose="00000400000000000000" pitchFamily="2" charset="-78"/>
              </a:rPr>
              <a:t>اسلام گرا</a:t>
            </a:r>
            <a:endParaRPr lang="fa-IR"/>
          </a:p>
        </p:txBody>
      </p:sp>
    </p:spTree>
    <p:extLst>
      <p:ext uri="{BB962C8B-B14F-4D97-AF65-F5344CB8AC3E}">
        <p14:creationId xmlns:p14="http://schemas.microsoft.com/office/powerpoint/2010/main" val="1330084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بحران و اصلاحات اولیه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a:xfrm>
            <a:off x="4005330" y="1825625"/>
            <a:ext cx="7348470" cy="4351338"/>
          </a:xfrm>
        </p:spPr>
        <p:txBody>
          <a:bodyPr>
            <a:normAutofit/>
          </a:bodyPr>
          <a:lstStyle/>
          <a:p>
            <a:pPr algn="just"/>
            <a:r>
              <a:rPr lang="fa-IR" smtClean="0">
                <a:cs typeface="B Nazanin" panose="00000400000000000000" pitchFamily="2" charset="-78"/>
              </a:rPr>
              <a:t>در دو دهه گذشته، مشکلات اقتصادی الجزایر از سه علت اصلی، شکست راهکار توسعه که از 1965 به اجرا درآمد، نوسانات بازدارنده </a:t>
            </a:r>
            <a:r>
              <a:rPr lang="fa-IR" b="1" smtClean="0">
                <a:solidFill>
                  <a:srgbClr val="FF0000"/>
                </a:solidFill>
                <a:cs typeface="B Nazanin" panose="00000400000000000000" pitchFamily="2" charset="-78"/>
              </a:rPr>
              <a:t>قیمت های هیدروکربن ها </a:t>
            </a:r>
            <a:r>
              <a:rPr lang="fa-IR" smtClean="0">
                <a:cs typeface="B Nazanin" panose="00000400000000000000" pitchFamily="2" charset="-78"/>
              </a:rPr>
              <a:t>به عنوان منبع اصلی درآمد الجزایر و بدهی خفه کننده خارجی ناشی شده اند. </a:t>
            </a:r>
          </a:p>
          <a:p>
            <a:pPr algn="just"/>
            <a:r>
              <a:rPr lang="fa-IR" smtClean="0">
                <a:cs typeface="B Nazanin" panose="00000400000000000000" pitchFamily="2" charset="-78"/>
              </a:rPr>
              <a:t>در ده سال نخست زمام داری هواری بومدین (1965-1978)، الجزایر راهکار سوسیالیستی توسعه را در پیش گرفت که روی صنایع سنگین، به عنوان اساسی برای بخش جایگزین واردات تولیدی، متمرکز بود. دولت همه منابع طبیعی را کنترل و دارایی های خارجی را ملی کرد، تصمیم گیری اقتصادی نیز از طریق برنامه ریزی دولتی و بخش بزرگ دولتی مرکز گرا انجام می شد.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196260" y="1690688"/>
            <a:ext cx="2809070" cy="2809070"/>
          </a:xfrm>
          <a:prstGeom prst="rect">
            <a:avLst/>
          </a:prstGeom>
        </p:spPr>
      </p:pic>
      <p:sp>
        <p:nvSpPr>
          <p:cNvPr id="5" name="TextBox 4"/>
          <p:cNvSpPr txBox="1"/>
          <p:nvPr/>
        </p:nvSpPr>
        <p:spPr>
          <a:xfrm>
            <a:off x="1558344" y="4842456"/>
            <a:ext cx="1609859" cy="400110"/>
          </a:xfrm>
          <a:prstGeom prst="rect">
            <a:avLst/>
          </a:prstGeom>
          <a:noFill/>
        </p:spPr>
        <p:txBody>
          <a:bodyPr wrap="square" rtlCol="1">
            <a:spAutoFit/>
          </a:bodyPr>
          <a:lstStyle/>
          <a:p>
            <a:pPr algn="ctr"/>
            <a:r>
              <a:rPr lang="fa-IR" sz="2000" b="1">
                <a:solidFill>
                  <a:srgbClr val="FF0000"/>
                </a:solidFill>
                <a:cs typeface="B Nazanin" panose="00000400000000000000" pitchFamily="2" charset="-78"/>
              </a:rPr>
              <a:t>هواری بومدین</a:t>
            </a:r>
            <a:endParaRPr lang="fa-IR" sz="1400" b="1">
              <a:solidFill>
                <a:srgbClr val="FF0000"/>
              </a:solidFill>
            </a:endParaRPr>
          </a:p>
        </p:txBody>
      </p:sp>
    </p:spTree>
    <p:extLst>
      <p:ext uri="{BB962C8B-B14F-4D97-AF65-F5344CB8AC3E}">
        <p14:creationId xmlns:p14="http://schemas.microsoft.com/office/powerpoint/2010/main" val="2120186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قدرت اقتصادی به دست نهادهای دولتی، دیوانسالاران و مدیران شرکت های دولتی افتاد، نارضایتی سیاسی ممنوع شد و شهروندان در حالی که از دولت وحشت داشتند برای همه مایحتاج خود به آن وابسته شدند. راهکار اقتصادی بومدین در رشد اقتصادی، اشتغال، آموزش، بهداشت و دیگر خدمات نتایج مثبت به بار آورد ولی آثار دراز مدت منفی در اواخر دهه 1970 پدیدار شدند. این ها شامل </a:t>
            </a:r>
            <a:r>
              <a:rPr lang="fa-IR" b="1" smtClean="0">
                <a:solidFill>
                  <a:srgbClr val="FF0000"/>
                </a:solidFill>
                <a:cs typeface="B Nazanin" panose="00000400000000000000" pitchFamily="2" charset="-78"/>
              </a:rPr>
              <a:t>دیوان سالاری بادکرده و ناکارا</a:t>
            </a:r>
            <a:r>
              <a:rPr lang="fa-IR" b="1" smtClean="0">
                <a:cs typeface="B Nazanin" panose="00000400000000000000" pitchFamily="2" charset="-78"/>
              </a:rPr>
              <a:t>، </a:t>
            </a:r>
            <a:r>
              <a:rPr lang="fa-IR" b="1" smtClean="0">
                <a:solidFill>
                  <a:srgbClr val="00B050"/>
                </a:solidFill>
                <a:cs typeface="B Nazanin" panose="00000400000000000000" pitchFamily="2" charset="-78"/>
              </a:rPr>
              <a:t>تنگناهای توزیع</a:t>
            </a:r>
            <a:r>
              <a:rPr lang="fa-IR" b="1" smtClean="0">
                <a:cs typeface="B Nazanin" panose="00000400000000000000" pitchFamily="2" charset="-78"/>
              </a:rPr>
              <a:t>، </a:t>
            </a:r>
            <a:r>
              <a:rPr lang="fa-IR" b="1" smtClean="0">
                <a:solidFill>
                  <a:srgbClr val="FF0000"/>
                </a:solidFill>
                <a:cs typeface="B Nazanin" panose="00000400000000000000" pitchFamily="2" charset="-78"/>
              </a:rPr>
              <a:t>تورم شدید</a:t>
            </a:r>
            <a:r>
              <a:rPr lang="fa-IR" b="1" smtClean="0">
                <a:cs typeface="B Nazanin" panose="00000400000000000000" pitchFamily="2" charset="-78"/>
              </a:rPr>
              <a:t>، </a:t>
            </a:r>
            <a:r>
              <a:rPr lang="fa-IR" b="1" smtClean="0">
                <a:solidFill>
                  <a:srgbClr val="00B050"/>
                </a:solidFill>
                <a:cs typeface="B Nazanin" panose="00000400000000000000" pitchFamily="2" charset="-78"/>
              </a:rPr>
              <a:t>جا به </a:t>
            </a:r>
            <a:r>
              <a:rPr lang="fa-IR" b="1" smtClean="0">
                <a:solidFill>
                  <a:srgbClr val="00B050"/>
                </a:solidFill>
                <a:cs typeface="B Nazanin" panose="00000400000000000000" pitchFamily="2" charset="-78"/>
              </a:rPr>
              <a:t>جایی ساختاری</a:t>
            </a:r>
            <a:r>
              <a:rPr lang="fa-IR" b="1" smtClean="0">
                <a:cs typeface="B Nazanin" panose="00000400000000000000" pitchFamily="2" charset="-78"/>
              </a:rPr>
              <a:t>، </a:t>
            </a:r>
            <a:r>
              <a:rPr lang="fa-IR" b="1" smtClean="0">
                <a:solidFill>
                  <a:srgbClr val="FF0000"/>
                </a:solidFill>
                <a:cs typeface="B Nazanin" panose="00000400000000000000" pitchFamily="2" charset="-78"/>
              </a:rPr>
              <a:t>نابرابری فزاینده</a:t>
            </a:r>
            <a:r>
              <a:rPr lang="fa-IR" b="1" smtClean="0">
                <a:cs typeface="B Nazanin" panose="00000400000000000000" pitchFamily="2" charset="-78"/>
              </a:rPr>
              <a:t>، </a:t>
            </a:r>
            <a:r>
              <a:rPr lang="fa-IR" b="1" smtClean="0">
                <a:solidFill>
                  <a:srgbClr val="00B0F0"/>
                </a:solidFill>
                <a:cs typeface="B Nazanin" panose="00000400000000000000" pitchFamily="2" charset="-78"/>
              </a:rPr>
              <a:t>درآمد و عملکرد ضعیف کشاورزی </a:t>
            </a:r>
            <a:r>
              <a:rPr lang="fa-IR" smtClean="0">
                <a:cs typeface="B Nazanin" panose="00000400000000000000" pitchFamily="2" charset="-78"/>
              </a:rPr>
              <a:t>بودند. افزون بر آن، جامعه برای تقریبا همه نیازهای خود به دولت وابسته شد بدون آنکه در برابر کارایی و بازدهی خود را بالا ببرد. </a:t>
            </a:r>
            <a:endParaRPr lang="fa-IR">
              <a:cs typeface="B Nazanin" panose="00000400000000000000" pitchFamily="2" charset="-78"/>
            </a:endParaRPr>
          </a:p>
        </p:txBody>
      </p:sp>
    </p:spTree>
    <p:extLst>
      <p:ext uri="{BB962C8B-B14F-4D97-AF65-F5344CB8AC3E}">
        <p14:creationId xmlns:p14="http://schemas.microsoft.com/office/powerpoint/2010/main" val="2128129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دوران ریاست جمهوری شاذلی بن جدید(1978-1992)بحران های جدی اجتماعی و اقتصادی بیشتر با اقدامات موردی و ناهماهنگ همراه بود که بیشتر از الزام های سیاسی ناشی می شدند تا عقلانیت اقتصادی، اقدامات در برگیرنده، سیاست های مدیریتی، پولی و مالی بودند که نتایج ضعیفی به بار آوردند و با مقاومت شدید نیروهای اجتماعی و دیوانسالاران دولتی روبرو شدند. «آزاد سازی کنترل شده اقتصادی» بن جدید بر توسعه صنایع سبک، بازسازی شرکت های عمومی، آزاد سازی قیمت ها و بازرگانی و تشویق بخش خصوصی تاکید داشت. اصلاحات خواهان انضباط مالی، کنترل شدیدتر بر وام های خارجی و مقررات لیبرال سرمایه گذاری خارجی بود. </a:t>
            </a:r>
          </a:p>
          <a:p>
            <a:pPr algn="just"/>
            <a:endParaRPr lang="fa-IR">
              <a:cs typeface="B Nazanin" panose="00000400000000000000" pitchFamily="2" charset="-78"/>
            </a:endParaRPr>
          </a:p>
        </p:txBody>
      </p:sp>
    </p:spTree>
    <p:extLst>
      <p:ext uri="{BB962C8B-B14F-4D97-AF65-F5344CB8AC3E}">
        <p14:creationId xmlns:p14="http://schemas.microsoft.com/office/powerpoint/2010/main" val="35191678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TotalTime>
  <Words>3115</Words>
  <Application>Microsoft Office PowerPoint</Application>
  <PresentationFormat>Widescreen</PresentationFormat>
  <Paragraphs>54</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B Nazanin</vt:lpstr>
      <vt:lpstr>Calibri</vt:lpstr>
      <vt:lpstr>Calibri Light</vt:lpstr>
      <vt:lpstr>Times New Roman</vt:lpstr>
      <vt:lpstr>Office Theme</vt:lpstr>
      <vt:lpstr> عنوان مقاله: اقتصاد الجزایر پس از اصلاحات ساختاری نوشته: عزالدین لیاچی استاد سیاست دانشگاه سنت جانز، نیویورک</vt:lpstr>
      <vt:lpstr>PowerPoint Presentation</vt:lpstr>
      <vt:lpstr>PowerPoint Presentation</vt:lpstr>
      <vt:lpstr>PowerPoint Presentation</vt:lpstr>
      <vt:lpstr>PowerPoint Presentation</vt:lpstr>
      <vt:lpstr>PowerPoint Presentation</vt:lpstr>
      <vt:lpstr>بحران و اصلاحات اولیه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اصلاحات ساختاری</vt:lpstr>
      <vt:lpstr>PowerPoint Presentation</vt:lpstr>
      <vt:lpstr>اثر اقتصاد کلان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توان احیا و چشم اندازها</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اقتصاد الجزایر پس از اصلاحات ساختاری نوشته عزالدین لیاچیاستاد سیاست دانشگاه سنت جانز، نیویورک</dc:title>
  <dc:creator>MaZz!i</dc:creator>
  <cp:lastModifiedBy>MaZz!i</cp:lastModifiedBy>
  <cp:revision>39</cp:revision>
  <cp:lastPrinted>2026-02-12T15:47:35Z</cp:lastPrinted>
  <dcterms:created xsi:type="dcterms:W3CDTF">2026-02-07T17:40:34Z</dcterms:created>
  <dcterms:modified xsi:type="dcterms:W3CDTF">2026-02-12T15:47:49Z</dcterms:modified>
</cp:coreProperties>
</file>