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notesMasterIdLst>
    <p:notesMasterId r:id="rId102"/>
  </p:notesMasterIdLst>
  <p:sldIdLst>
    <p:sldId id="256" r:id="rId2"/>
    <p:sldId id="363" r:id="rId3"/>
    <p:sldId id="364" r:id="rId4"/>
    <p:sldId id="257" r:id="rId5"/>
    <p:sldId id="328" r:id="rId6"/>
    <p:sldId id="258" r:id="rId7"/>
    <p:sldId id="329" r:id="rId8"/>
    <p:sldId id="259" r:id="rId9"/>
    <p:sldId id="331" r:id="rId10"/>
    <p:sldId id="330" r:id="rId11"/>
    <p:sldId id="260" r:id="rId12"/>
    <p:sldId id="332" r:id="rId13"/>
    <p:sldId id="261" r:id="rId14"/>
    <p:sldId id="365" r:id="rId15"/>
    <p:sldId id="333" r:id="rId16"/>
    <p:sldId id="262" r:id="rId17"/>
    <p:sldId id="263" r:id="rId18"/>
    <p:sldId id="264" r:id="rId19"/>
    <p:sldId id="366" r:id="rId20"/>
    <p:sldId id="334" r:id="rId21"/>
    <p:sldId id="265" r:id="rId22"/>
    <p:sldId id="266" r:id="rId23"/>
    <p:sldId id="267" r:id="rId24"/>
    <p:sldId id="335" r:id="rId25"/>
    <p:sldId id="367" r:id="rId26"/>
    <p:sldId id="268" r:id="rId27"/>
    <p:sldId id="336" r:id="rId28"/>
    <p:sldId id="269" r:id="rId29"/>
    <p:sldId id="368" r:id="rId30"/>
    <p:sldId id="270" r:id="rId31"/>
    <p:sldId id="271" r:id="rId32"/>
    <p:sldId id="272" r:id="rId33"/>
    <p:sldId id="273" r:id="rId34"/>
    <p:sldId id="337" r:id="rId35"/>
    <p:sldId id="274" r:id="rId36"/>
    <p:sldId id="275" r:id="rId37"/>
    <p:sldId id="276" r:id="rId38"/>
    <p:sldId id="338" r:id="rId39"/>
    <p:sldId id="277" r:id="rId40"/>
    <p:sldId id="278" r:id="rId41"/>
    <p:sldId id="279" r:id="rId42"/>
    <p:sldId id="339" r:id="rId43"/>
    <p:sldId id="288" r:id="rId44"/>
    <p:sldId id="344" r:id="rId45"/>
    <p:sldId id="289" r:id="rId46"/>
    <p:sldId id="290" r:id="rId47"/>
    <p:sldId id="345" r:id="rId48"/>
    <p:sldId id="291" r:id="rId49"/>
    <p:sldId id="292" r:id="rId50"/>
    <p:sldId id="293" r:id="rId51"/>
    <p:sldId id="294" r:id="rId52"/>
    <p:sldId id="346" r:id="rId53"/>
    <p:sldId id="295" r:id="rId54"/>
    <p:sldId id="296" r:id="rId55"/>
    <p:sldId id="347" r:id="rId56"/>
    <p:sldId id="297" r:id="rId57"/>
    <p:sldId id="348" r:id="rId58"/>
    <p:sldId id="299" r:id="rId59"/>
    <p:sldId id="300" r:id="rId60"/>
    <p:sldId id="349" r:id="rId61"/>
    <p:sldId id="301" r:id="rId62"/>
    <p:sldId id="302" r:id="rId63"/>
    <p:sldId id="350" r:id="rId64"/>
    <p:sldId id="303" r:id="rId65"/>
    <p:sldId id="351" r:id="rId66"/>
    <p:sldId id="304" r:id="rId67"/>
    <p:sldId id="352" r:id="rId68"/>
    <p:sldId id="305" r:id="rId69"/>
    <p:sldId id="353" r:id="rId70"/>
    <p:sldId id="306" r:id="rId71"/>
    <p:sldId id="307" r:id="rId72"/>
    <p:sldId id="354" r:id="rId73"/>
    <p:sldId id="308" r:id="rId74"/>
    <p:sldId id="355" r:id="rId75"/>
    <p:sldId id="309" r:id="rId76"/>
    <p:sldId id="310" r:id="rId77"/>
    <p:sldId id="356" r:id="rId78"/>
    <p:sldId id="311" r:id="rId79"/>
    <p:sldId id="357" r:id="rId80"/>
    <p:sldId id="312" r:id="rId81"/>
    <p:sldId id="313" r:id="rId82"/>
    <p:sldId id="369" r:id="rId83"/>
    <p:sldId id="314" r:id="rId84"/>
    <p:sldId id="315" r:id="rId85"/>
    <p:sldId id="358" r:id="rId86"/>
    <p:sldId id="316" r:id="rId87"/>
    <p:sldId id="359" r:id="rId88"/>
    <p:sldId id="317" r:id="rId89"/>
    <p:sldId id="318" r:id="rId90"/>
    <p:sldId id="319" r:id="rId91"/>
    <p:sldId id="360" r:id="rId92"/>
    <p:sldId id="320" r:id="rId93"/>
    <p:sldId id="361" r:id="rId94"/>
    <p:sldId id="321" r:id="rId95"/>
    <p:sldId id="322" r:id="rId96"/>
    <p:sldId id="362" r:id="rId97"/>
    <p:sldId id="323" r:id="rId98"/>
    <p:sldId id="324" r:id="rId99"/>
    <p:sldId id="325" r:id="rId100"/>
    <p:sldId id="326" r:id="rId101"/>
  </p:sldIdLst>
  <p:sldSz cx="12192000" cy="6858000"/>
  <p:notesSz cx="7099300" cy="10234613"/>
  <p:defaultTextStyle>
    <a:defPPr>
      <a:defRPr lang="fa-IR"/>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65436" autoAdjust="0"/>
    <p:restoredTop sz="86355" autoAdjust="0"/>
  </p:normalViewPr>
  <p:slideViewPr>
    <p:cSldViewPr snapToGrid="0">
      <p:cViewPr varScale="1">
        <p:scale>
          <a:sx n="52" d="100"/>
          <a:sy n="52" d="100"/>
        </p:scale>
        <p:origin x="84" y="342"/>
      </p:cViewPr>
      <p:guideLst/>
    </p:cSldViewPr>
  </p:slideViewPr>
  <p:outlineViewPr>
    <p:cViewPr>
      <p:scale>
        <a:sx n="33" d="100"/>
        <a:sy n="33" d="100"/>
      </p:scale>
      <p:origin x="0" y="-2112"/>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16" Type="http://schemas.openxmlformats.org/officeDocument/2006/relationships/slide" Target="slides/slide15.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102" Type="http://schemas.openxmlformats.org/officeDocument/2006/relationships/notesMaster" Target="notesMasters/notesMaster1.xml"/><Relationship Id="rId5" Type="http://schemas.openxmlformats.org/officeDocument/2006/relationships/slide" Target="slides/slide4.xml"/><Relationship Id="rId90" Type="http://schemas.openxmlformats.org/officeDocument/2006/relationships/slide" Target="slides/slide89.xml"/><Relationship Id="rId95" Type="http://schemas.openxmlformats.org/officeDocument/2006/relationships/slide" Target="slides/slide94.xml"/><Relationship Id="rId22" Type="http://schemas.openxmlformats.org/officeDocument/2006/relationships/slide" Target="slides/slide21.xml"/><Relationship Id="rId27" Type="http://schemas.openxmlformats.org/officeDocument/2006/relationships/slide" Target="slides/slide26.xml"/><Relationship Id="rId43" Type="http://schemas.openxmlformats.org/officeDocument/2006/relationships/slide" Target="slides/slide42.xml"/><Relationship Id="rId48" Type="http://schemas.openxmlformats.org/officeDocument/2006/relationships/slide" Target="slides/slide47.xml"/><Relationship Id="rId64" Type="http://schemas.openxmlformats.org/officeDocument/2006/relationships/slide" Target="slides/slide63.xml"/><Relationship Id="rId69" Type="http://schemas.openxmlformats.org/officeDocument/2006/relationships/slide" Target="slides/slide68.xml"/><Relationship Id="rId80" Type="http://schemas.openxmlformats.org/officeDocument/2006/relationships/slide" Target="slides/slide79.xml"/><Relationship Id="rId85" Type="http://schemas.openxmlformats.org/officeDocument/2006/relationships/slide" Target="slides/slide84.xml"/><Relationship Id="rId12" Type="http://schemas.openxmlformats.org/officeDocument/2006/relationships/slide" Target="slides/slide11.xml"/><Relationship Id="rId17" Type="http://schemas.openxmlformats.org/officeDocument/2006/relationships/slide" Target="slides/slide16.xml"/><Relationship Id="rId33" Type="http://schemas.openxmlformats.org/officeDocument/2006/relationships/slide" Target="slides/slide32.xml"/><Relationship Id="rId38" Type="http://schemas.openxmlformats.org/officeDocument/2006/relationships/slide" Target="slides/slide37.xml"/><Relationship Id="rId59" Type="http://schemas.openxmlformats.org/officeDocument/2006/relationships/slide" Target="slides/slide58.xml"/><Relationship Id="rId103" Type="http://schemas.openxmlformats.org/officeDocument/2006/relationships/presProps" Target="presProp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slide" Target="slides/slide90.xml"/><Relationship Id="rId96" Type="http://schemas.openxmlformats.org/officeDocument/2006/relationships/slide" Target="slides/slide95.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6" Type="http://schemas.openxmlformats.org/officeDocument/2006/relationships/tableStyles" Target="tableStyles.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viewProps" Target="viewProps.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61" Type="http://schemas.openxmlformats.org/officeDocument/2006/relationships/slide" Target="slides/slide60.xml"/><Relationship Id="rId82" Type="http://schemas.openxmlformats.org/officeDocument/2006/relationships/slide" Target="slides/slide81.xml"/><Relationship Id="rId19" Type="http://schemas.openxmlformats.org/officeDocument/2006/relationships/slide" Target="slides/slide18.xml"/><Relationship Id="rId14" Type="http://schemas.openxmlformats.org/officeDocument/2006/relationships/slide" Target="slides/slide13.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theme" Target="theme/theme1.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93" Type="http://schemas.openxmlformats.org/officeDocument/2006/relationships/slide" Target="slides/slide92.xml"/><Relationship Id="rId98" Type="http://schemas.openxmlformats.org/officeDocument/2006/relationships/slide" Target="slides/slide97.xml"/><Relationship Id="rId3" Type="http://schemas.openxmlformats.org/officeDocument/2006/relationships/slide" Target="slides/slide2.xml"/><Relationship Id="rId25" Type="http://schemas.openxmlformats.org/officeDocument/2006/relationships/slide" Target="slides/slide24.xml"/><Relationship Id="rId46" Type="http://schemas.openxmlformats.org/officeDocument/2006/relationships/slide" Target="slides/slide45.xml"/><Relationship Id="rId67" Type="http://schemas.openxmlformats.org/officeDocument/2006/relationships/slide" Target="slides/slide66.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4022937" y="0"/>
            <a:ext cx="3076363" cy="513508"/>
          </a:xfrm>
          <a:prstGeom prst="rect">
            <a:avLst/>
          </a:prstGeom>
        </p:spPr>
        <p:txBody>
          <a:bodyPr vert="horz" lIns="99048" tIns="49524" rIns="99048" bIns="49524" rtlCol="1"/>
          <a:lstStyle>
            <a:lvl1pPr algn="r">
              <a:defRPr sz="1300"/>
            </a:lvl1pPr>
          </a:lstStyle>
          <a:p>
            <a:endParaRPr lang="fa-IR"/>
          </a:p>
        </p:txBody>
      </p:sp>
      <p:sp>
        <p:nvSpPr>
          <p:cNvPr id="3" name="Date Placeholder 2"/>
          <p:cNvSpPr>
            <a:spLocks noGrp="1"/>
          </p:cNvSpPr>
          <p:nvPr>
            <p:ph type="dt" idx="1"/>
          </p:nvPr>
        </p:nvSpPr>
        <p:spPr>
          <a:xfrm>
            <a:off x="1644" y="0"/>
            <a:ext cx="3076363" cy="513508"/>
          </a:xfrm>
          <a:prstGeom prst="rect">
            <a:avLst/>
          </a:prstGeom>
        </p:spPr>
        <p:txBody>
          <a:bodyPr vert="horz" lIns="99048" tIns="49524" rIns="99048" bIns="49524" rtlCol="1"/>
          <a:lstStyle>
            <a:lvl1pPr algn="l">
              <a:defRPr sz="1300"/>
            </a:lvl1pPr>
          </a:lstStyle>
          <a:p>
            <a:fld id="{C9E288CA-DBB9-4A46-8CFB-FA2B08B4B546}" type="datetimeFigureOut">
              <a:rPr lang="fa-IR" smtClean="0"/>
              <a:t>19/08/1447</a:t>
            </a:fld>
            <a:endParaRPr lang="fa-IR"/>
          </a:p>
        </p:txBody>
      </p:sp>
      <p:sp>
        <p:nvSpPr>
          <p:cNvPr id="4" name="Slide Image Placeholder 3"/>
          <p:cNvSpPr>
            <a:spLocks noGrp="1" noRot="1" noChangeAspect="1"/>
          </p:cNvSpPr>
          <p:nvPr>
            <p:ph type="sldImg" idx="2"/>
          </p:nvPr>
        </p:nvSpPr>
        <p:spPr>
          <a:xfrm>
            <a:off x="479425" y="1279525"/>
            <a:ext cx="6140450" cy="3454400"/>
          </a:xfrm>
          <a:prstGeom prst="rect">
            <a:avLst/>
          </a:prstGeom>
          <a:noFill/>
          <a:ln w="12700">
            <a:solidFill>
              <a:prstClr val="black"/>
            </a:solidFill>
          </a:ln>
        </p:spPr>
        <p:txBody>
          <a:bodyPr vert="horz" lIns="99048" tIns="49524" rIns="99048" bIns="49524" rtlCol="1" anchor="ctr"/>
          <a:lstStyle/>
          <a:p>
            <a:endParaRPr lang="fa-IR"/>
          </a:p>
        </p:txBody>
      </p:sp>
      <p:sp>
        <p:nvSpPr>
          <p:cNvPr id="5" name="Notes Placeholder 4"/>
          <p:cNvSpPr>
            <a:spLocks noGrp="1"/>
          </p:cNvSpPr>
          <p:nvPr>
            <p:ph type="body" sz="quarter" idx="3"/>
          </p:nvPr>
        </p:nvSpPr>
        <p:spPr>
          <a:xfrm>
            <a:off x="709930" y="4925407"/>
            <a:ext cx="5679440" cy="4029879"/>
          </a:xfrm>
          <a:prstGeom prst="rect">
            <a:avLst/>
          </a:prstGeom>
        </p:spPr>
        <p:txBody>
          <a:bodyPr vert="horz" lIns="99048" tIns="49524" rIns="99048" bIns="49524" rtlCol="1"/>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6" name="Footer Placeholder 5"/>
          <p:cNvSpPr>
            <a:spLocks noGrp="1"/>
          </p:cNvSpPr>
          <p:nvPr>
            <p:ph type="ftr" sz="quarter" idx="4"/>
          </p:nvPr>
        </p:nvSpPr>
        <p:spPr>
          <a:xfrm>
            <a:off x="4022937" y="9721107"/>
            <a:ext cx="3076363" cy="513507"/>
          </a:xfrm>
          <a:prstGeom prst="rect">
            <a:avLst/>
          </a:prstGeom>
        </p:spPr>
        <p:txBody>
          <a:bodyPr vert="horz" lIns="99048" tIns="49524" rIns="99048" bIns="49524" rtlCol="1" anchor="b"/>
          <a:lstStyle>
            <a:lvl1pPr algn="r">
              <a:defRPr sz="1300"/>
            </a:lvl1pPr>
          </a:lstStyle>
          <a:p>
            <a:endParaRPr lang="fa-IR"/>
          </a:p>
        </p:txBody>
      </p:sp>
      <p:sp>
        <p:nvSpPr>
          <p:cNvPr id="7" name="Slide Number Placeholder 6"/>
          <p:cNvSpPr>
            <a:spLocks noGrp="1"/>
          </p:cNvSpPr>
          <p:nvPr>
            <p:ph type="sldNum" sz="quarter" idx="5"/>
          </p:nvPr>
        </p:nvSpPr>
        <p:spPr>
          <a:xfrm>
            <a:off x="1644" y="9721107"/>
            <a:ext cx="3076363" cy="513507"/>
          </a:xfrm>
          <a:prstGeom prst="rect">
            <a:avLst/>
          </a:prstGeom>
        </p:spPr>
        <p:txBody>
          <a:bodyPr vert="horz" lIns="99048" tIns="49524" rIns="99048" bIns="49524" rtlCol="1" anchor="b"/>
          <a:lstStyle>
            <a:lvl1pPr algn="l">
              <a:defRPr sz="1300"/>
            </a:lvl1pPr>
          </a:lstStyle>
          <a:p>
            <a:fld id="{9418CB75-1C43-4344-A8BD-49BAC5E4EB13}" type="slidenum">
              <a:rPr lang="fa-IR" smtClean="0"/>
              <a:t>‹#›</a:t>
            </a:fld>
            <a:endParaRPr lang="fa-IR"/>
          </a:p>
        </p:txBody>
      </p:sp>
    </p:spTree>
    <p:extLst>
      <p:ext uri="{BB962C8B-B14F-4D97-AF65-F5344CB8AC3E}">
        <p14:creationId xmlns:p14="http://schemas.microsoft.com/office/powerpoint/2010/main" val="3195617535"/>
      </p:ext>
    </p:extLst>
  </p:cSld>
  <p:clrMap bg1="lt1" tx1="dk1" bg2="lt2" tx2="dk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a-IR"/>
          </a:p>
        </p:txBody>
      </p:sp>
      <p:sp>
        <p:nvSpPr>
          <p:cNvPr id="4" name="Slide Number Placeholder 3"/>
          <p:cNvSpPr>
            <a:spLocks noGrp="1"/>
          </p:cNvSpPr>
          <p:nvPr>
            <p:ph type="sldNum" sz="quarter" idx="10"/>
          </p:nvPr>
        </p:nvSpPr>
        <p:spPr/>
        <p:txBody>
          <a:bodyPr/>
          <a:lstStyle/>
          <a:p>
            <a:fld id="{9418CB75-1C43-4344-A8BD-49BAC5E4EB13}" type="slidenum">
              <a:rPr lang="fa-IR" smtClean="0"/>
              <a:t>64</a:t>
            </a:fld>
            <a:endParaRPr lang="fa-IR"/>
          </a:p>
        </p:txBody>
      </p:sp>
    </p:spTree>
    <p:extLst>
      <p:ext uri="{BB962C8B-B14F-4D97-AF65-F5344CB8AC3E}">
        <p14:creationId xmlns:p14="http://schemas.microsoft.com/office/powerpoint/2010/main" val="381668111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fa-I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fa-IR"/>
          </a:p>
        </p:txBody>
      </p:sp>
      <p:sp>
        <p:nvSpPr>
          <p:cNvPr id="4" name="Date Placeholder 3"/>
          <p:cNvSpPr>
            <a:spLocks noGrp="1"/>
          </p:cNvSpPr>
          <p:nvPr>
            <p:ph type="dt" sz="half" idx="10"/>
          </p:nvPr>
        </p:nvSpPr>
        <p:spPr/>
        <p:txBody>
          <a:bodyPr/>
          <a:lstStyle/>
          <a:p>
            <a:fld id="{FB141701-BE96-4111-B903-3394C23B5B4D}" type="datetimeFigureOut">
              <a:rPr lang="fa-IR" smtClean="0"/>
              <a:t>19/08/1447</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35B586C7-EBE7-4FCF-B69A-7395655D9115}" type="slidenum">
              <a:rPr lang="fa-IR" smtClean="0"/>
              <a:t>‹#›</a:t>
            </a:fld>
            <a:endParaRPr lang="fa-IR"/>
          </a:p>
        </p:txBody>
      </p:sp>
    </p:spTree>
    <p:extLst>
      <p:ext uri="{BB962C8B-B14F-4D97-AF65-F5344CB8AC3E}">
        <p14:creationId xmlns:p14="http://schemas.microsoft.com/office/powerpoint/2010/main" val="66916403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a-I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Date Placeholder 3"/>
          <p:cNvSpPr>
            <a:spLocks noGrp="1"/>
          </p:cNvSpPr>
          <p:nvPr>
            <p:ph type="dt" sz="half" idx="10"/>
          </p:nvPr>
        </p:nvSpPr>
        <p:spPr/>
        <p:txBody>
          <a:bodyPr/>
          <a:lstStyle/>
          <a:p>
            <a:fld id="{FB141701-BE96-4111-B903-3394C23B5B4D}" type="datetimeFigureOut">
              <a:rPr lang="fa-IR" smtClean="0"/>
              <a:t>19/08/1447</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35B586C7-EBE7-4FCF-B69A-7395655D9115}" type="slidenum">
              <a:rPr lang="fa-IR" smtClean="0"/>
              <a:t>‹#›</a:t>
            </a:fld>
            <a:endParaRPr lang="fa-IR"/>
          </a:p>
        </p:txBody>
      </p:sp>
    </p:spTree>
    <p:extLst>
      <p:ext uri="{BB962C8B-B14F-4D97-AF65-F5344CB8AC3E}">
        <p14:creationId xmlns:p14="http://schemas.microsoft.com/office/powerpoint/2010/main" val="38257616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fa-I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Date Placeholder 3"/>
          <p:cNvSpPr>
            <a:spLocks noGrp="1"/>
          </p:cNvSpPr>
          <p:nvPr>
            <p:ph type="dt" sz="half" idx="10"/>
          </p:nvPr>
        </p:nvSpPr>
        <p:spPr/>
        <p:txBody>
          <a:bodyPr/>
          <a:lstStyle/>
          <a:p>
            <a:fld id="{FB141701-BE96-4111-B903-3394C23B5B4D}" type="datetimeFigureOut">
              <a:rPr lang="fa-IR" smtClean="0"/>
              <a:t>19/08/1447</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35B586C7-EBE7-4FCF-B69A-7395655D9115}" type="slidenum">
              <a:rPr lang="fa-IR" smtClean="0"/>
              <a:t>‹#›</a:t>
            </a:fld>
            <a:endParaRPr lang="fa-IR"/>
          </a:p>
        </p:txBody>
      </p:sp>
    </p:spTree>
    <p:extLst>
      <p:ext uri="{BB962C8B-B14F-4D97-AF65-F5344CB8AC3E}">
        <p14:creationId xmlns:p14="http://schemas.microsoft.com/office/powerpoint/2010/main" val="6178849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a-I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Date Placeholder 3"/>
          <p:cNvSpPr>
            <a:spLocks noGrp="1"/>
          </p:cNvSpPr>
          <p:nvPr>
            <p:ph type="dt" sz="half" idx="10"/>
          </p:nvPr>
        </p:nvSpPr>
        <p:spPr/>
        <p:txBody>
          <a:bodyPr/>
          <a:lstStyle/>
          <a:p>
            <a:fld id="{FB141701-BE96-4111-B903-3394C23B5B4D}" type="datetimeFigureOut">
              <a:rPr lang="fa-IR" smtClean="0"/>
              <a:t>19/08/1447</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35B586C7-EBE7-4FCF-B69A-7395655D9115}" type="slidenum">
              <a:rPr lang="fa-IR" smtClean="0"/>
              <a:t>‹#›</a:t>
            </a:fld>
            <a:endParaRPr lang="fa-IR"/>
          </a:p>
        </p:txBody>
      </p:sp>
    </p:spTree>
    <p:extLst>
      <p:ext uri="{BB962C8B-B14F-4D97-AF65-F5344CB8AC3E}">
        <p14:creationId xmlns:p14="http://schemas.microsoft.com/office/powerpoint/2010/main" val="9516406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fa-I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B141701-BE96-4111-B903-3394C23B5B4D}" type="datetimeFigureOut">
              <a:rPr lang="fa-IR" smtClean="0"/>
              <a:t>19/08/1447</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35B586C7-EBE7-4FCF-B69A-7395655D9115}" type="slidenum">
              <a:rPr lang="fa-IR" smtClean="0"/>
              <a:t>‹#›</a:t>
            </a:fld>
            <a:endParaRPr lang="fa-IR"/>
          </a:p>
        </p:txBody>
      </p:sp>
    </p:spTree>
    <p:extLst>
      <p:ext uri="{BB962C8B-B14F-4D97-AF65-F5344CB8AC3E}">
        <p14:creationId xmlns:p14="http://schemas.microsoft.com/office/powerpoint/2010/main" val="201187314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a-IR"/>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5" name="Date Placeholder 4"/>
          <p:cNvSpPr>
            <a:spLocks noGrp="1"/>
          </p:cNvSpPr>
          <p:nvPr>
            <p:ph type="dt" sz="half" idx="10"/>
          </p:nvPr>
        </p:nvSpPr>
        <p:spPr/>
        <p:txBody>
          <a:bodyPr/>
          <a:lstStyle/>
          <a:p>
            <a:fld id="{FB141701-BE96-4111-B903-3394C23B5B4D}" type="datetimeFigureOut">
              <a:rPr lang="fa-IR" smtClean="0"/>
              <a:t>19/08/1447</a:t>
            </a:fld>
            <a:endParaRPr lang="fa-IR"/>
          </a:p>
        </p:txBody>
      </p:sp>
      <p:sp>
        <p:nvSpPr>
          <p:cNvPr id="6" name="Footer Placeholder 5"/>
          <p:cNvSpPr>
            <a:spLocks noGrp="1"/>
          </p:cNvSpPr>
          <p:nvPr>
            <p:ph type="ftr" sz="quarter" idx="11"/>
          </p:nvPr>
        </p:nvSpPr>
        <p:spPr/>
        <p:txBody>
          <a:bodyPr/>
          <a:lstStyle/>
          <a:p>
            <a:endParaRPr lang="fa-IR"/>
          </a:p>
        </p:txBody>
      </p:sp>
      <p:sp>
        <p:nvSpPr>
          <p:cNvPr id="7" name="Slide Number Placeholder 6"/>
          <p:cNvSpPr>
            <a:spLocks noGrp="1"/>
          </p:cNvSpPr>
          <p:nvPr>
            <p:ph type="sldNum" sz="quarter" idx="12"/>
          </p:nvPr>
        </p:nvSpPr>
        <p:spPr/>
        <p:txBody>
          <a:bodyPr/>
          <a:lstStyle/>
          <a:p>
            <a:fld id="{35B586C7-EBE7-4FCF-B69A-7395655D9115}" type="slidenum">
              <a:rPr lang="fa-IR" smtClean="0"/>
              <a:t>‹#›</a:t>
            </a:fld>
            <a:endParaRPr lang="fa-IR"/>
          </a:p>
        </p:txBody>
      </p:sp>
    </p:spTree>
    <p:extLst>
      <p:ext uri="{BB962C8B-B14F-4D97-AF65-F5344CB8AC3E}">
        <p14:creationId xmlns:p14="http://schemas.microsoft.com/office/powerpoint/2010/main" val="48637669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fa-I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7" name="Date Placeholder 6"/>
          <p:cNvSpPr>
            <a:spLocks noGrp="1"/>
          </p:cNvSpPr>
          <p:nvPr>
            <p:ph type="dt" sz="half" idx="10"/>
          </p:nvPr>
        </p:nvSpPr>
        <p:spPr/>
        <p:txBody>
          <a:bodyPr/>
          <a:lstStyle/>
          <a:p>
            <a:fld id="{FB141701-BE96-4111-B903-3394C23B5B4D}" type="datetimeFigureOut">
              <a:rPr lang="fa-IR" smtClean="0"/>
              <a:t>19/08/1447</a:t>
            </a:fld>
            <a:endParaRPr lang="fa-IR"/>
          </a:p>
        </p:txBody>
      </p:sp>
      <p:sp>
        <p:nvSpPr>
          <p:cNvPr id="8" name="Footer Placeholder 7"/>
          <p:cNvSpPr>
            <a:spLocks noGrp="1"/>
          </p:cNvSpPr>
          <p:nvPr>
            <p:ph type="ftr" sz="quarter" idx="11"/>
          </p:nvPr>
        </p:nvSpPr>
        <p:spPr/>
        <p:txBody>
          <a:bodyPr/>
          <a:lstStyle/>
          <a:p>
            <a:endParaRPr lang="fa-IR"/>
          </a:p>
        </p:txBody>
      </p:sp>
      <p:sp>
        <p:nvSpPr>
          <p:cNvPr id="9" name="Slide Number Placeholder 8"/>
          <p:cNvSpPr>
            <a:spLocks noGrp="1"/>
          </p:cNvSpPr>
          <p:nvPr>
            <p:ph type="sldNum" sz="quarter" idx="12"/>
          </p:nvPr>
        </p:nvSpPr>
        <p:spPr/>
        <p:txBody>
          <a:bodyPr/>
          <a:lstStyle/>
          <a:p>
            <a:fld id="{35B586C7-EBE7-4FCF-B69A-7395655D9115}" type="slidenum">
              <a:rPr lang="fa-IR" smtClean="0"/>
              <a:t>‹#›</a:t>
            </a:fld>
            <a:endParaRPr lang="fa-IR"/>
          </a:p>
        </p:txBody>
      </p:sp>
    </p:spTree>
    <p:extLst>
      <p:ext uri="{BB962C8B-B14F-4D97-AF65-F5344CB8AC3E}">
        <p14:creationId xmlns:p14="http://schemas.microsoft.com/office/powerpoint/2010/main" val="30233797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a-IR"/>
          </a:p>
        </p:txBody>
      </p:sp>
      <p:sp>
        <p:nvSpPr>
          <p:cNvPr id="3" name="Date Placeholder 2"/>
          <p:cNvSpPr>
            <a:spLocks noGrp="1"/>
          </p:cNvSpPr>
          <p:nvPr>
            <p:ph type="dt" sz="half" idx="10"/>
          </p:nvPr>
        </p:nvSpPr>
        <p:spPr/>
        <p:txBody>
          <a:bodyPr/>
          <a:lstStyle/>
          <a:p>
            <a:fld id="{FB141701-BE96-4111-B903-3394C23B5B4D}" type="datetimeFigureOut">
              <a:rPr lang="fa-IR" smtClean="0"/>
              <a:t>19/08/1447</a:t>
            </a:fld>
            <a:endParaRPr lang="fa-IR"/>
          </a:p>
        </p:txBody>
      </p:sp>
      <p:sp>
        <p:nvSpPr>
          <p:cNvPr id="4" name="Footer Placeholder 3"/>
          <p:cNvSpPr>
            <a:spLocks noGrp="1"/>
          </p:cNvSpPr>
          <p:nvPr>
            <p:ph type="ftr" sz="quarter" idx="11"/>
          </p:nvPr>
        </p:nvSpPr>
        <p:spPr/>
        <p:txBody>
          <a:bodyPr/>
          <a:lstStyle/>
          <a:p>
            <a:endParaRPr lang="fa-IR"/>
          </a:p>
        </p:txBody>
      </p:sp>
      <p:sp>
        <p:nvSpPr>
          <p:cNvPr id="5" name="Slide Number Placeholder 4"/>
          <p:cNvSpPr>
            <a:spLocks noGrp="1"/>
          </p:cNvSpPr>
          <p:nvPr>
            <p:ph type="sldNum" sz="quarter" idx="12"/>
          </p:nvPr>
        </p:nvSpPr>
        <p:spPr/>
        <p:txBody>
          <a:bodyPr/>
          <a:lstStyle/>
          <a:p>
            <a:fld id="{35B586C7-EBE7-4FCF-B69A-7395655D9115}" type="slidenum">
              <a:rPr lang="fa-IR" smtClean="0"/>
              <a:t>‹#›</a:t>
            </a:fld>
            <a:endParaRPr lang="fa-IR"/>
          </a:p>
        </p:txBody>
      </p:sp>
    </p:spTree>
    <p:extLst>
      <p:ext uri="{BB962C8B-B14F-4D97-AF65-F5344CB8AC3E}">
        <p14:creationId xmlns:p14="http://schemas.microsoft.com/office/powerpoint/2010/main" val="16554359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B141701-BE96-4111-B903-3394C23B5B4D}" type="datetimeFigureOut">
              <a:rPr lang="fa-IR" smtClean="0"/>
              <a:t>19/08/1447</a:t>
            </a:fld>
            <a:endParaRPr lang="fa-IR"/>
          </a:p>
        </p:txBody>
      </p:sp>
      <p:sp>
        <p:nvSpPr>
          <p:cNvPr id="3" name="Footer Placeholder 2"/>
          <p:cNvSpPr>
            <a:spLocks noGrp="1"/>
          </p:cNvSpPr>
          <p:nvPr>
            <p:ph type="ftr" sz="quarter" idx="11"/>
          </p:nvPr>
        </p:nvSpPr>
        <p:spPr/>
        <p:txBody>
          <a:bodyPr/>
          <a:lstStyle/>
          <a:p>
            <a:endParaRPr lang="fa-IR"/>
          </a:p>
        </p:txBody>
      </p:sp>
      <p:sp>
        <p:nvSpPr>
          <p:cNvPr id="4" name="Slide Number Placeholder 3"/>
          <p:cNvSpPr>
            <a:spLocks noGrp="1"/>
          </p:cNvSpPr>
          <p:nvPr>
            <p:ph type="sldNum" sz="quarter" idx="12"/>
          </p:nvPr>
        </p:nvSpPr>
        <p:spPr/>
        <p:txBody>
          <a:bodyPr/>
          <a:lstStyle/>
          <a:p>
            <a:fld id="{35B586C7-EBE7-4FCF-B69A-7395655D9115}" type="slidenum">
              <a:rPr lang="fa-IR" smtClean="0"/>
              <a:t>‹#›</a:t>
            </a:fld>
            <a:endParaRPr lang="fa-IR"/>
          </a:p>
        </p:txBody>
      </p:sp>
    </p:spTree>
    <p:extLst>
      <p:ext uri="{BB962C8B-B14F-4D97-AF65-F5344CB8AC3E}">
        <p14:creationId xmlns:p14="http://schemas.microsoft.com/office/powerpoint/2010/main" val="88622020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fa-I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B141701-BE96-4111-B903-3394C23B5B4D}" type="datetimeFigureOut">
              <a:rPr lang="fa-IR" smtClean="0"/>
              <a:t>19/08/1447</a:t>
            </a:fld>
            <a:endParaRPr lang="fa-IR"/>
          </a:p>
        </p:txBody>
      </p:sp>
      <p:sp>
        <p:nvSpPr>
          <p:cNvPr id="6" name="Footer Placeholder 5"/>
          <p:cNvSpPr>
            <a:spLocks noGrp="1"/>
          </p:cNvSpPr>
          <p:nvPr>
            <p:ph type="ftr" sz="quarter" idx="11"/>
          </p:nvPr>
        </p:nvSpPr>
        <p:spPr/>
        <p:txBody>
          <a:bodyPr/>
          <a:lstStyle/>
          <a:p>
            <a:endParaRPr lang="fa-IR"/>
          </a:p>
        </p:txBody>
      </p:sp>
      <p:sp>
        <p:nvSpPr>
          <p:cNvPr id="7" name="Slide Number Placeholder 6"/>
          <p:cNvSpPr>
            <a:spLocks noGrp="1"/>
          </p:cNvSpPr>
          <p:nvPr>
            <p:ph type="sldNum" sz="quarter" idx="12"/>
          </p:nvPr>
        </p:nvSpPr>
        <p:spPr/>
        <p:txBody>
          <a:bodyPr/>
          <a:lstStyle/>
          <a:p>
            <a:fld id="{35B586C7-EBE7-4FCF-B69A-7395655D9115}" type="slidenum">
              <a:rPr lang="fa-IR" smtClean="0"/>
              <a:t>‹#›</a:t>
            </a:fld>
            <a:endParaRPr lang="fa-IR"/>
          </a:p>
        </p:txBody>
      </p:sp>
    </p:spTree>
    <p:extLst>
      <p:ext uri="{BB962C8B-B14F-4D97-AF65-F5344CB8AC3E}">
        <p14:creationId xmlns:p14="http://schemas.microsoft.com/office/powerpoint/2010/main" val="206714173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fa-I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a-I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B141701-BE96-4111-B903-3394C23B5B4D}" type="datetimeFigureOut">
              <a:rPr lang="fa-IR" smtClean="0"/>
              <a:t>19/08/1447</a:t>
            </a:fld>
            <a:endParaRPr lang="fa-IR"/>
          </a:p>
        </p:txBody>
      </p:sp>
      <p:sp>
        <p:nvSpPr>
          <p:cNvPr id="6" name="Footer Placeholder 5"/>
          <p:cNvSpPr>
            <a:spLocks noGrp="1"/>
          </p:cNvSpPr>
          <p:nvPr>
            <p:ph type="ftr" sz="quarter" idx="11"/>
          </p:nvPr>
        </p:nvSpPr>
        <p:spPr/>
        <p:txBody>
          <a:bodyPr/>
          <a:lstStyle/>
          <a:p>
            <a:endParaRPr lang="fa-IR"/>
          </a:p>
        </p:txBody>
      </p:sp>
      <p:sp>
        <p:nvSpPr>
          <p:cNvPr id="7" name="Slide Number Placeholder 6"/>
          <p:cNvSpPr>
            <a:spLocks noGrp="1"/>
          </p:cNvSpPr>
          <p:nvPr>
            <p:ph type="sldNum" sz="quarter" idx="12"/>
          </p:nvPr>
        </p:nvSpPr>
        <p:spPr/>
        <p:txBody>
          <a:bodyPr/>
          <a:lstStyle/>
          <a:p>
            <a:fld id="{35B586C7-EBE7-4FCF-B69A-7395655D9115}" type="slidenum">
              <a:rPr lang="fa-IR" smtClean="0"/>
              <a:t>‹#›</a:t>
            </a:fld>
            <a:endParaRPr lang="fa-IR"/>
          </a:p>
        </p:txBody>
      </p:sp>
    </p:spTree>
    <p:extLst>
      <p:ext uri="{BB962C8B-B14F-4D97-AF65-F5344CB8AC3E}">
        <p14:creationId xmlns:p14="http://schemas.microsoft.com/office/powerpoint/2010/main" val="25605695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1" anchor="ctr">
            <a:normAutofit/>
          </a:bodyPr>
          <a:lstStyle/>
          <a:p>
            <a:r>
              <a:rPr lang="en-US" smtClean="0"/>
              <a:t>Click to edit Master title style</a:t>
            </a:r>
            <a:endParaRPr lang="fa-I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1">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Date Placeholder 3"/>
          <p:cNvSpPr>
            <a:spLocks noGrp="1"/>
          </p:cNvSpPr>
          <p:nvPr>
            <p:ph type="dt" sz="half" idx="2"/>
          </p:nvPr>
        </p:nvSpPr>
        <p:spPr>
          <a:xfrm>
            <a:off x="8610600" y="6356350"/>
            <a:ext cx="27432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FB141701-BE96-4111-B903-3394C23B5B4D}" type="datetimeFigureOut">
              <a:rPr lang="fa-IR" smtClean="0"/>
              <a:t>19/08/1447</a:t>
            </a:fld>
            <a:endParaRPr lang="fa-IR"/>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fa-IR"/>
          </a:p>
        </p:txBody>
      </p:sp>
      <p:sp>
        <p:nvSpPr>
          <p:cNvPr id="6" name="Slide Number Placeholder 5"/>
          <p:cNvSpPr>
            <a:spLocks noGrp="1"/>
          </p:cNvSpPr>
          <p:nvPr>
            <p:ph type="sldNum" sz="quarter" idx="4"/>
          </p:nvPr>
        </p:nvSpPr>
        <p:spPr>
          <a:xfrm>
            <a:off x="838200" y="6356350"/>
            <a:ext cx="27432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35B586C7-EBE7-4FCF-B69A-7395655D9115}" type="slidenum">
              <a:rPr lang="fa-IR" smtClean="0"/>
              <a:t>‹#›</a:t>
            </a:fld>
            <a:endParaRPr lang="fa-IR"/>
          </a:p>
        </p:txBody>
      </p:sp>
    </p:spTree>
    <p:extLst>
      <p:ext uri="{BB962C8B-B14F-4D97-AF65-F5344CB8AC3E}">
        <p14:creationId xmlns:p14="http://schemas.microsoft.com/office/powerpoint/2010/main" val="88353884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r" defTabSz="914400" rtl="1"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r" defTabSz="914400" rtl="1"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r" defTabSz="914400" rtl="1"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r" defTabSz="914400" rtl="1"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a-IR"/>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0.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9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fa-IR" sz="3600" b="1" smtClean="0">
                <a:solidFill>
                  <a:srgbClr val="FF0000"/>
                </a:solidFill>
                <a:cs typeface="B Nazanin" panose="00000400000000000000" pitchFamily="2" charset="-78"/>
              </a:rPr>
              <a:t>عنوان مقاله: </a:t>
            </a:r>
            <a:r>
              <a:rPr lang="fa-IR" sz="3600" b="1" smtClean="0">
                <a:cs typeface="B Nazanin" panose="00000400000000000000" pitchFamily="2" charset="-78"/>
              </a:rPr>
              <a:t>واکاوی </a:t>
            </a:r>
            <a:r>
              <a:rPr lang="fa-IR" sz="3600" b="1">
                <a:cs typeface="B Nazanin" panose="00000400000000000000" pitchFamily="2" charset="-78"/>
              </a:rPr>
              <a:t>نحوه مواجهه قبیله کلب با اسلام براساس تعلقات ژئوپلیتیکی</a:t>
            </a:r>
            <a:r>
              <a:rPr lang="fa-IR" sz="3600">
                <a:cs typeface="B Nazanin" panose="00000400000000000000" pitchFamily="2" charset="-78"/>
              </a:rPr>
              <a:t> </a:t>
            </a:r>
          </a:p>
        </p:txBody>
      </p:sp>
      <p:sp>
        <p:nvSpPr>
          <p:cNvPr id="3" name="Subtitle 2"/>
          <p:cNvSpPr>
            <a:spLocks noGrp="1"/>
          </p:cNvSpPr>
          <p:nvPr>
            <p:ph type="subTitle" idx="1"/>
          </p:nvPr>
        </p:nvSpPr>
        <p:spPr/>
        <p:txBody>
          <a:bodyPr>
            <a:normAutofit fontScale="47500" lnSpcReduction="20000"/>
          </a:bodyPr>
          <a:lstStyle/>
          <a:p>
            <a:r>
              <a:rPr lang="fa-IR" sz="3600" b="1" smtClean="0">
                <a:solidFill>
                  <a:srgbClr val="FF0000"/>
                </a:solidFill>
                <a:cs typeface="B Nazanin" panose="00000400000000000000" pitchFamily="2" charset="-78"/>
              </a:rPr>
              <a:t>نویسندگان</a:t>
            </a:r>
            <a:r>
              <a:rPr lang="fa-IR" sz="3600" b="1" smtClean="0">
                <a:cs typeface="B Nazanin" panose="00000400000000000000" pitchFamily="2" charset="-78"/>
              </a:rPr>
              <a:t>: میثم حبیبی کیان، مهران اسماعیلی، </a:t>
            </a:r>
            <a:r>
              <a:rPr lang="fa-IR" sz="3600" b="1">
                <a:cs typeface="B Nazanin" panose="00000400000000000000" pitchFamily="2" charset="-78"/>
              </a:rPr>
              <a:t>س</a:t>
            </a:r>
            <a:r>
              <a:rPr lang="fa-IR" sz="3600" b="1" smtClean="0">
                <a:cs typeface="B Nazanin" panose="00000400000000000000" pitchFamily="2" charset="-78"/>
              </a:rPr>
              <a:t>تار </a:t>
            </a:r>
            <a:r>
              <a:rPr lang="fa-IR" sz="3600" b="1">
                <a:cs typeface="B Nazanin" panose="00000400000000000000" pitchFamily="2" charset="-78"/>
              </a:rPr>
              <a:t>عودی</a:t>
            </a:r>
            <a:r>
              <a:rPr lang="fa-IR" sz="3600">
                <a:cs typeface="B Nazanin" panose="00000400000000000000" pitchFamily="2" charset="-78"/>
              </a:rPr>
              <a:t> </a:t>
            </a:r>
            <a:endParaRPr lang="fa-IR" sz="3600" smtClean="0">
              <a:cs typeface="B Nazanin" panose="00000400000000000000" pitchFamily="2" charset="-78"/>
            </a:endParaRPr>
          </a:p>
          <a:p>
            <a:r>
              <a:rPr lang="fa-IR" sz="3600" smtClean="0">
                <a:solidFill>
                  <a:srgbClr val="FF0000"/>
                </a:solidFill>
                <a:cs typeface="B Nazanin" panose="00000400000000000000" pitchFamily="2" charset="-78"/>
              </a:rPr>
              <a:t>منبع</a:t>
            </a:r>
            <a:r>
              <a:rPr lang="fa-IR" sz="3600" smtClean="0">
                <a:cs typeface="B Nazanin" panose="00000400000000000000" pitchFamily="2" charset="-78"/>
              </a:rPr>
              <a:t>: پژوهش های تاریخی ایران و اسلام. </a:t>
            </a:r>
          </a:p>
          <a:p>
            <a:r>
              <a:rPr lang="fa-IR" sz="3600" smtClean="0">
                <a:cs typeface="B Nazanin" panose="00000400000000000000" pitchFamily="2" charset="-78"/>
              </a:rPr>
              <a:t>بهار و تابستان 1402 دوره 17 شماره 1 شماره پیاپی 32</a:t>
            </a:r>
          </a:p>
          <a:p>
            <a:r>
              <a:rPr lang="fa-IR" sz="3600" smtClean="0">
                <a:cs typeface="B Nazanin" panose="00000400000000000000" pitchFamily="2" charset="-78"/>
              </a:rPr>
              <a:t>صص 152-180</a:t>
            </a:r>
          </a:p>
          <a:p>
            <a:r>
              <a:rPr lang="fa-IR"/>
              <a:t/>
            </a:r>
            <a:br>
              <a:rPr lang="fa-IR"/>
            </a:br>
            <a:endParaRPr lang="fa-IR"/>
          </a:p>
        </p:txBody>
      </p:sp>
    </p:spTree>
    <p:extLst>
      <p:ext uri="{BB962C8B-B14F-4D97-AF65-F5344CB8AC3E}">
        <p14:creationId xmlns:p14="http://schemas.microsoft.com/office/powerpoint/2010/main" val="16584818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cs typeface="B Nazanin" panose="00000400000000000000" pitchFamily="2" charset="-78"/>
            </a:endParaRPr>
          </a:p>
        </p:txBody>
      </p:sp>
      <p:sp>
        <p:nvSpPr>
          <p:cNvPr id="3" name="Content Placeholder 2"/>
          <p:cNvSpPr>
            <a:spLocks noGrp="1"/>
          </p:cNvSpPr>
          <p:nvPr>
            <p:ph idx="1"/>
          </p:nvPr>
        </p:nvSpPr>
        <p:spPr/>
        <p:txBody>
          <a:bodyPr>
            <a:normAutofit/>
          </a:bodyPr>
          <a:lstStyle/>
          <a:p>
            <a:pPr marL="0" indent="0" algn="just">
              <a:buNone/>
            </a:pPr>
            <a:r>
              <a:rPr lang="fa-IR">
                <a:cs typeface="B Nazanin" panose="00000400000000000000" pitchFamily="2" charset="-78"/>
              </a:rPr>
              <a:t>گذشته از این </a:t>
            </a:r>
            <a:r>
              <a:rPr lang="fa-IR" smtClean="0">
                <a:cs typeface="B Nazanin" panose="00000400000000000000" pitchFamily="2" charset="-78"/>
              </a:rPr>
              <a:t>که تمرکز </a:t>
            </a:r>
            <a:r>
              <a:rPr lang="fa-IR">
                <a:cs typeface="B Nazanin" panose="00000400000000000000" pitchFamily="2" charset="-78"/>
              </a:rPr>
              <a:t>پژوهش مذکور بر </a:t>
            </a:r>
            <a:r>
              <a:rPr lang="fa-IR" smtClean="0">
                <a:cs typeface="B Nazanin" panose="00000400000000000000" pitchFamily="2" charset="-78"/>
              </a:rPr>
              <a:t>دوره ی </a:t>
            </a:r>
            <a:r>
              <a:rPr lang="fa-IR">
                <a:cs typeface="B Nazanin" panose="00000400000000000000" pitchFamily="2" charset="-78"/>
              </a:rPr>
              <a:t>اموی است. </a:t>
            </a:r>
            <a:r>
              <a:rPr lang="fa-IR" smtClean="0">
                <a:cs typeface="B Nazanin" panose="00000400000000000000" pitchFamily="2" charset="-78"/>
              </a:rPr>
              <a:t>مقاله ی«</a:t>
            </a:r>
            <a:r>
              <a:rPr lang="fa-IR" smtClean="0">
                <a:solidFill>
                  <a:srgbClr val="FF0000"/>
                </a:solidFill>
                <a:cs typeface="B Nazanin" panose="00000400000000000000" pitchFamily="2" charset="-78"/>
              </a:rPr>
              <a:t>القبائل </a:t>
            </a:r>
            <a:r>
              <a:rPr lang="fa-IR">
                <a:solidFill>
                  <a:srgbClr val="FF0000"/>
                </a:solidFill>
                <a:cs typeface="B Nazanin" panose="00000400000000000000" pitchFamily="2" charset="-78"/>
              </a:rPr>
              <a:t>العربیة فی </a:t>
            </a:r>
            <a:r>
              <a:rPr lang="fa-IR" smtClean="0">
                <a:solidFill>
                  <a:srgbClr val="FF0000"/>
                </a:solidFill>
                <a:cs typeface="B Nazanin" panose="00000400000000000000" pitchFamily="2" charset="-78"/>
              </a:rPr>
              <a:t>بلاد </a:t>
            </a:r>
            <a:r>
              <a:rPr lang="fa-IR">
                <a:solidFill>
                  <a:srgbClr val="FF0000"/>
                </a:solidFill>
                <a:cs typeface="B Nazanin" panose="00000400000000000000" pitchFamily="2" charset="-78"/>
              </a:rPr>
              <a:t>الشام و موقفها </a:t>
            </a:r>
            <a:r>
              <a:rPr lang="fa-IR" smtClean="0">
                <a:solidFill>
                  <a:srgbClr val="FF0000"/>
                </a:solidFill>
                <a:cs typeface="B Nazanin" panose="00000400000000000000" pitchFamily="2" charset="-78"/>
              </a:rPr>
              <a:t>من حرکه </a:t>
            </a:r>
            <a:r>
              <a:rPr lang="fa-IR">
                <a:solidFill>
                  <a:srgbClr val="FF0000"/>
                </a:solidFill>
                <a:cs typeface="B Nazanin" panose="00000400000000000000" pitchFamily="2" charset="-78"/>
              </a:rPr>
              <a:t>الفتح اإلسالمی»</a:t>
            </a:r>
            <a:r>
              <a:rPr lang="fa-IR">
                <a:cs typeface="B Nazanin" panose="00000400000000000000" pitchFamily="2" charset="-78"/>
              </a:rPr>
              <a:t>از</a:t>
            </a:r>
            <a:r>
              <a:rPr lang="fa-IR">
                <a:solidFill>
                  <a:srgbClr val="FF0000"/>
                </a:solidFill>
                <a:cs typeface="B Nazanin" panose="00000400000000000000" pitchFamily="2" charset="-78"/>
              </a:rPr>
              <a:t> محمد </a:t>
            </a:r>
            <a:r>
              <a:rPr lang="fa-IR" smtClean="0">
                <a:solidFill>
                  <a:srgbClr val="FF0000"/>
                </a:solidFill>
                <a:cs typeface="B Nazanin" panose="00000400000000000000" pitchFamily="2" charset="-78"/>
              </a:rPr>
              <a:t>ضیف الهلال بطاینة</a:t>
            </a:r>
            <a:r>
              <a:rPr lang="fa-IR" smtClean="0">
                <a:cs typeface="B Nazanin" panose="00000400000000000000" pitchFamily="2" charset="-78"/>
              </a:rPr>
              <a:t>،1985م</a:t>
            </a:r>
            <a:r>
              <a:rPr lang="fa-IR">
                <a:cs typeface="B Nazanin" panose="00000400000000000000" pitchFamily="2" charset="-78"/>
              </a:rPr>
              <a:t>، نیز دیگر تحقیقی است که در آن </a:t>
            </a:r>
            <a:r>
              <a:rPr lang="fa-IR" smtClean="0">
                <a:cs typeface="B Nazanin" panose="00000400000000000000" pitchFamily="2" charset="-78"/>
              </a:rPr>
              <a:t>به مسائل </a:t>
            </a:r>
            <a:r>
              <a:rPr lang="fa-IR">
                <a:cs typeface="B Nazanin" panose="00000400000000000000" pitchFamily="2" charset="-78"/>
              </a:rPr>
              <a:t>کلی مانند سرزمینها و اولین مسلمانان این قبیله اشاراتی شده است. باتوجه به این </a:t>
            </a:r>
            <a:r>
              <a:rPr lang="fa-IR" smtClean="0">
                <a:cs typeface="B Nazanin" panose="00000400000000000000" pitchFamily="2" charset="-78"/>
              </a:rPr>
              <a:t>که درباره </a:t>
            </a:r>
            <a:r>
              <a:rPr lang="fa-IR">
                <a:cs typeface="B Nazanin" panose="00000400000000000000" pitchFamily="2" charset="-78"/>
              </a:rPr>
              <a:t>این قبیله </a:t>
            </a:r>
            <a:r>
              <a:rPr lang="fa-IR" smtClean="0">
                <a:cs typeface="B Nazanin" panose="00000400000000000000" pitchFamily="2" charset="-78"/>
              </a:rPr>
              <a:t>رساله ای </a:t>
            </a:r>
            <a:r>
              <a:rPr lang="fa-IR">
                <a:cs typeface="B Nazanin" panose="00000400000000000000" pitchFamily="2" charset="-78"/>
              </a:rPr>
              <a:t>در سال1400در دانشگاه شهید بهشتی دفاع شده است، </a:t>
            </a:r>
            <a:r>
              <a:rPr lang="fa-IR" smtClean="0">
                <a:cs typeface="B Nazanin" panose="00000400000000000000" pitchFamily="2" charset="-78"/>
              </a:rPr>
              <a:t>مقاله ی حاضر، می کوشد </a:t>
            </a:r>
            <a:r>
              <a:rPr lang="fa-IR">
                <a:cs typeface="B Nazanin" panose="00000400000000000000" pitchFamily="2" charset="-78"/>
              </a:rPr>
              <a:t>تا زوایایی از </a:t>
            </a:r>
            <a:r>
              <a:rPr lang="fa-IR" smtClean="0">
                <a:cs typeface="B Nazanin" panose="00000400000000000000" pitchFamily="2" charset="-78"/>
              </a:rPr>
              <a:t> نحوه ی مواجهه قبیله ی </a:t>
            </a:r>
            <a:r>
              <a:rPr lang="fa-IR">
                <a:cs typeface="B Nazanin" panose="00000400000000000000" pitchFamily="2" charset="-78"/>
              </a:rPr>
              <a:t>کلب با </a:t>
            </a:r>
            <a:r>
              <a:rPr lang="fa-IR" smtClean="0">
                <a:cs typeface="B Nazanin" panose="00000400000000000000" pitchFamily="2" charset="-78"/>
              </a:rPr>
              <a:t>اسلام </a:t>
            </a:r>
            <a:r>
              <a:rPr lang="fa-IR">
                <a:cs typeface="B Nazanin" panose="00000400000000000000" pitchFamily="2" charset="-78"/>
              </a:rPr>
              <a:t>و عوامل موثر در آن را مورد </a:t>
            </a:r>
            <a:r>
              <a:rPr lang="fa-IR" smtClean="0">
                <a:cs typeface="B Nazanin" panose="00000400000000000000" pitchFamily="2" charset="-78"/>
              </a:rPr>
              <a:t>پژوهش قرار </a:t>
            </a:r>
            <a:r>
              <a:rPr lang="fa-IR">
                <a:cs typeface="B Nazanin" panose="00000400000000000000" pitchFamily="2" charset="-78"/>
              </a:rPr>
              <a:t>دهد. ویژگی این مقاله نسبت به پژوهشهای نامبرده، ارائه و تطبیق شـواهدی با تکیه به </a:t>
            </a:r>
            <a:r>
              <a:rPr lang="fa-IR" smtClean="0">
                <a:cs typeface="B Nazanin" panose="00000400000000000000" pitchFamily="2" charset="-78"/>
              </a:rPr>
              <a:t>تاریخ قبیله </a:t>
            </a:r>
            <a:r>
              <a:rPr lang="fa-IR">
                <a:cs typeface="B Nazanin" panose="00000400000000000000" pitchFamily="2" charset="-78"/>
              </a:rPr>
              <a:t>و ژئوپلیتیک آن در </a:t>
            </a:r>
            <a:r>
              <a:rPr lang="fa-IR" smtClean="0">
                <a:cs typeface="B Nazanin" panose="00000400000000000000" pitchFamily="2" charset="-78"/>
              </a:rPr>
              <a:t>دوره ی پیشا اسلامی </a:t>
            </a:r>
            <a:r>
              <a:rPr lang="fa-IR">
                <a:cs typeface="B Nazanin" panose="00000400000000000000" pitchFamily="2" charset="-78"/>
              </a:rPr>
              <a:t>و صدر </a:t>
            </a:r>
            <a:r>
              <a:rPr lang="fa-IR" smtClean="0">
                <a:cs typeface="B Nazanin" panose="00000400000000000000" pitchFamily="2" charset="-78"/>
              </a:rPr>
              <a:t>اسلام </a:t>
            </a:r>
            <a:r>
              <a:rPr lang="fa-IR">
                <a:cs typeface="B Nazanin" panose="00000400000000000000" pitchFamily="2" charset="-78"/>
              </a:rPr>
              <a:t>است که بیانگر تأثیر عوامل محیطی </a:t>
            </a:r>
            <a:r>
              <a:rPr lang="fa-IR" smtClean="0">
                <a:cs typeface="B Nazanin" panose="00000400000000000000" pitchFamily="2" charset="-78"/>
              </a:rPr>
              <a:t>بر اسالم </a:t>
            </a:r>
            <a:r>
              <a:rPr lang="fa-IR">
                <a:cs typeface="B Nazanin" panose="00000400000000000000" pitchFamily="2" charset="-78"/>
              </a:rPr>
              <a:t>پذیری قبیله و چگونگی راهبرد پیامبر(ص) در قبال آن خواهد </a:t>
            </a:r>
            <a:r>
              <a:rPr lang="fa-IR" smtClean="0">
                <a:cs typeface="B Nazanin" panose="00000400000000000000" pitchFamily="2" charset="-78"/>
              </a:rPr>
              <a:t>بود</a:t>
            </a:r>
            <a:endParaRPr lang="fa-IR">
              <a:cs typeface="B Nazanin" panose="00000400000000000000" pitchFamily="2" charset="-78"/>
            </a:endParaRPr>
          </a:p>
          <a:p>
            <a:endParaRPr lang="fa-IR">
              <a:cs typeface="B Nazanin" panose="00000400000000000000" pitchFamily="2" charset="-78"/>
            </a:endParaRPr>
          </a:p>
        </p:txBody>
      </p:sp>
    </p:spTree>
    <p:extLst>
      <p:ext uri="{BB962C8B-B14F-4D97-AF65-F5344CB8AC3E}">
        <p14:creationId xmlns:p14="http://schemas.microsoft.com/office/powerpoint/2010/main" val="2775537656"/>
      </p:ext>
    </p:extLst>
  </p:cSld>
  <p:clrMapOvr>
    <a:masterClrMapping/>
  </p:clrMapOvr>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cs typeface="B Nazanin" panose="00000400000000000000" pitchFamily="2" charset="-78"/>
            </a:endParaRPr>
          </a:p>
        </p:txBody>
      </p:sp>
      <p:pic>
        <p:nvPicPr>
          <p:cNvPr id="4" name="Content Placeholder 3"/>
          <p:cNvPicPr>
            <a:picLocks noGrp="1" noChangeAspect="1"/>
          </p:cNvPicPr>
          <p:nvPr>
            <p:ph idx="1"/>
          </p:nvPr>
        </p:nvPicPr>
        <p:blipFill>
          <a:blip r:embed="rId2"/>
          <a:stretch>
            <a:fillRect/>
          </a:stretch>
        </p:blipFill>
        <p:spPr>
          <a:xfrm>
            <a:off x="970384" y="567966"/>
            <a:ext cx="9797143" cy="5595550"/>
          </a:xfrm>
          <a:prstGeom prst="rect">
            <a:avLst/>
          </a:prstGeom>
        </p:spPr>
      </p:pic>
    </p:spTree>
    <p:extLst>
      <p:ext uri="{BB962C8B-B14F-4D97-AF65-F5344CB8AC3E}">
        <p14:creationId xmlns:p14="http://schemas.microsoft.com/office/powerpoint/2010/main" val="266024100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b="1" smtClean="0">
                <a:solidFill>
                  <a:srgbClr val="FF0000"/>
                </a:solidFill>
                <a:cs typeface="B Nazanin" panose="00000400000000000000" pitchFamily="2" charset="-78"/>
              </a:rPr>
              <a:t>1-علایق </a:t>
            </a:r>
            <a:r>
              <a:rPr lang="fa-IR" b="1">
                <a:solidFill>
                  <a:srgbClr val="FF0000"/>
                </a:solidFill>
                <a:cs typeface="B Nazanin" panose="00000400000000000000" pitchFamily="2" charset="-78"/>
              </a:rPr>
              <a:t>ژئوپلیتیکی قبیله کلب مقارن با ظهور اسلام </a:t>
            </a:r>
            <a:endParaRPr lang="fa-IR" b="1">
              <a:solidFill>
                <a:srgbClr val="FF0000"/>
              </a:solidFill>
              <a:cs typeface="B Nazanin" panose="00000400000000000000" pitchFamily="2" charset="-78"/>
            </a:endParaRPr>
          </a:p>
        </p:txBody>
      </p:sp>
      <p:sp>
        <p:nvSpPr>
          <p:cNvPr id="3" name="Content Placeholder 2"/>
          <p:cNvSpPr>
            <a:spLocks noGrp="1"/>
          </p:cNvSpPr>
          <p:nvPr>
            <p:ph idx="1"/>
          </p:nvPr>
        </p:nvSpPr>
        <p:spPr/>
        <p:txBody>
          <a:bodyPr>
            <a:normAutofit/>
          </a:bodyPr>
          <a:lstStyle/>
          <a:p>
            <a:pPr algn="just"/>
            <a:r>
              <a:rPr lang="fa-IR" smtClean="0">
                <a:cs typeface="B Nazanin" panose="00000400000000000000" pitchFamily="2" charset="-78"/>
              </a:rPr>
              <a:t>بررسی </a:t>
            </a:r>
            <a:r>
              <a:rPr lang="fa-IR" smtClean="0">
                <a:cs typeface="B Nazanin" panose="00000400000000000000" pitchFamily="2" charset="-78"/>
              </a:rPr>
              <a:t>تاریخ، جغرافیا و حیات سیاسی و اجتماعی قبیله کلب را میتوان با ژئوپلیتیک آنها در ارتباط دانست. در واقع ژئوپلیتیک مفهومی شناور دارد و به دلیل تعاریف مختلف آن، از شفافیت و ثبات نسبی برخوردار نیست. </a:t>
            </a:r>
            <a:endParaRPr lang="fa-IR">
              <a:cs typeface="B Nazanin" panose="00000400000000000000" pitchFamily="2" charset="-78"/>
            </a:endParaRPr>
          </a:p>
        </p:txBody>
      </p:sp>
      <p:sp>
        <p:nvSpPr>
          <p:cNvPr id="4" name="Flowchart: Alternate Process 3"/>
          <p:cNvSpPr/>
          <p:nvPr/>
        </p:nvSpPr>
        <p:spPr>
          <a:xfrm>
            <a:off x="838200" y="3862874"/>
            <a:ext cx="3750906" cy="1343608"/>
          </a:xfrm>
          <a:prstGeom prst="flowChartAlternateProcess">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شفافیت و ثبات نسبی برخوردار</a:t>
            </a:r>
            <a:endParaRPr lang="fa-IR"/>
          </a:p>
        </p:txBody>
      </p:sp>
    </p:spTree>
    <p:extLst>
      <p:ext uri="{BB962C8B-B14F-4D97-AF65-F5344CB8AC3E}">
        <p14:creationId xmlns:p14="http://schemas.microsoft.com/office/powerpoint/2010/main" val="63174201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cs typeface="B Nazanin" panose="00000400000000000000" pitchFamily="2" charset="-78"/>
            </a:endParaRPr>
          </a:p>
        </p:txBody>
      </p:sp>
      <p:sp>
        <p:nvSpPr>
          <p:cNvPr id="3" name="Content Placeholder 2"/>
          <p:cNvSpPr>
            <a:spLocks noGrp="1"/>
          </p:cNvSpPr>
          <p:nvPr>
            <p:ph idx="1"/>
          </p:nvPr>
        </p:nvSpPr>
        <p:spPr/>
        <p:txBody>
          <a:bodyPr>
            <a:normAutofit/>
          </a:bodyPr>
          <a:lstStyle/>
          <a:p>
            <a:pPr algn="just"/>
            <a:r>
              <a:rPr lang="fa-IR">
                <a:cs typeface="B Nazanin" panose="00000400000000000000" pitchFamily="2" charset="-78"/>
              </a:rPr>
              <a:t>آنچه که از میان تعاریف ژئوپلتیک با مفهوم مدنظر در این پژوهش </a:t>
            </a:r>
            <a:r>
              <a:rPr lang="fa-IR" smtClean="0">
                <a:cs typeface="B Nazanin" panose="00000400000000000000" pitchFamily="2" charset="-78"/>
              </a:rPr>
              <a:t>سازگارتر است</a:t>
            </a:r>
            <a:r>
              <a:rPr lang="fa-IR">
                <a:cs typeface="B Nazanin" panose="00000400000000000000" pitchFamily="2" charset="-78"/>
              </a:rPr>
              <a:t>؛ مطالعه روابط متقابل قدرت، جغرافیا و سیاست است که در حوزههای نفوذ، عوامل </a:t>
            </a:r>
            <a:r>
              <a:rPr lang="fa-IR" smtClean="0">
                <a:cs typeface="B Nazanin" panose="00000400000000000000" pitchFamily="2" charset="-78"/>
              </a:rPr>
              <a:t>طبیعی، خصلتها</a:t>
            </a:r>
            <a:r>
              <a:rPr lang="fa-IR">
                <a:cs typeface="B Nazanin" panose="00000400000000000000" pitchFamily="2" charset="-78"/>
              </a:rPr>
              <a:t>، باورها و کارکردهای گروهی و ترکیبهای اجتماعی و بومی مورد توجه قرار </a:t>
            </a:r>
            <a:r>
              <a:rPr lang="fa-IR" smtClean="0">
                <a:cs typeface="B Nazanin" panose="00000400000000000000" pitchFamily="2" charset="-78"/>
              </a:rPr>
              <a:t>می- گیرد</a:t>
            </a:r>
            <a:r>
              <a:rPr lang="fa-IR">
                <a:cs typeface="B Nazanin" panose="00000400000000000000" pitchFamily="2" charset="-78"/>
              </a:rPr>
              <a:t>.(حافظ نیا،1379،85</a:t>
            </a:r>
            <a:r>
              <a:rPr lang="fa-IR" smtClean="0">
                <a:cs typeface="B Nazanin" panose="00000400000000000000" pitchFamily="2" charset="-78"/>
              </a:rPr>
              <a:t>)</a:t>
            </a:r>
            <a:endParaRPr lang="fa-IR">
              <a:cs typeface="B Nazanin" panose="00000400000000000000" pitchFamily="2" charset="-78"/>
            </a:endParaRPr>
          </a:p>
        </p:txBody>
      </p:sp>
      <p:sp>
        <p:nvSpPr>
          <p:cNvPr id="4" name="Flowchart: Alternate Process 3"/>
          <p:cNvSpPr/>
          <p:nvPr/>
        </p:nvSpPr>
        <p:spPr>
          <a:xfrm>
            <a:off x="838200" y="3844213"/>
            <a:ext cx="6531428" cy="1455575"/>
          </a:xfrm>
          <a:prstGeom prst="flowChartAlternateProcess">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smtClean="0">
                <a:solidFill>
                  <a:prstClr val="black"/>
                </a:solidFill>
                <a:cs typeface="B Nazanin" panose="00000400000000000000" pitchFamily="2" charset="-78"/>
              </a:rPr>
              <a:t>حوزه های </a:t>
            </a:r>
            <a:r>
              <a:rPr lang="fa-IR" sz="2800">
                <a:solidFill>
                  <a:prstClr val="black"/>
                </a:solidFill>
                <a:cs typeface="B Nazanin" panose="00000400000000000000" pitchFamily="2" charset="-78"/>
              </a:rPr>
              <a:t>نفوذ، عوامل طبیعی، خصلتها، باورها و کارکردهای گروهی و ترکیبهای اجتماعی و بومی</a:t>
            </a:r>
            <a:endParaRPr lang="fa-IR"/>
          </a:p>
        </p:txBody>
      </p:sp>
    </p:spTree>
    <p:extLst>
      <p:ext uri="{BB962C8B-B14F-4D97-AF65-F5344CB8AC3E}">
        <p14:creationId xmlns:p14="http://schemas.microsoft.com/office/powerpoint/2010/main" val="375810600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cs typeface="B Nazanin" panose="00000400000000000000" pitchFamily="2" charset="-78"/>
            </a:endParaRPr>
          </a:p>
        </p:txBody>
      </p:sp>
      <p:sp>
        <p:nvSpPr>
          <p:cNvPr id="3" name="Content Placeholder 2"/>
          <p:cNvSpPr>
            <a:spLocks noGrp="1"/>
          </p:cNvSpPr>
          <p:nvPr>
            <p:ph idx="1"/>
          </p:nvPr>
        </p:nvSpPr>
        <p:spPr/>
        <p:txBody>
          <a:bodyPr>
            <a:normAutofit/>
          </a:bodyPr>
          <a:lstStyle/>
          <a:p>
            <a:pPr algn="just"/>
            <a:r>
              <a:rPr lang="fa-IR">
                <a:cs typeface="B Nazanin" panose="00000400000000000000" pitchFamily="2" charset="-78"/>
              </a:rPr>
              <a:t>. این واژه که از نظر بسیاری همان جغرافیای سیاسی است چون دربردارنده ی تأثیر جبری جغرافیا بر امور نظامی و راهبردی، سیاست و ساختار قدرت و اندیشه و باور عمومی </a:t>
            </a:r>
            <a:r>
              <a:rPr lang="fa-IR" smtClean="0">
                <a:cs typeface="B Nazanin" panose="00000400000000000000" pitchFamily="2" charset="-78"/>
              </a:rPr>
              <a:t>است برای </a:t>
            </a:r>
            <a:r>
              <a:rPr lang="fa-IR">
                <a:cs typeface="B Nazanin" panose="00000400000000000000" pitchFamily="2" charset="-78"/>
              </a:rPr>
              <a:t>پژوهش حاضر انتخاب </a:t>
            </a:r>
            <a:r>
              <a:rPr lang="fa-IR" smtClean="0">
                <a:cs typeface="B Nazanin" panose="00000400000000000000" pitchFamily="2" charset="-78"/>
              </a:rPr>
              <a:t>گردید. </a:t>
            </a:r>
            <a:endParaRPr lang="fa-IR">
              <a:cs typeface="B Nazanin" panose="00000400000000000000" pitchFamily="2" charset="-78"/>
            </a:endParaRPr>
          </a:p>
        </p:txBody>
      </p:sp>
      <p:sp>
        <p:nvSpPr>
          <p:cNvPr id="4" name="Flowchart: Connector 3"/>
          <p:cNvSpPr/>
          <p:nvPr/>
        </p:nvSpPr>
        <p:spPr>
          <a:xfrm>
            <a:off x="1250302" y="3769567"/>
            <a:ext cx="2388637" cy="1511560"/>
          </a:xfrm>
          <a:prstGeom prst="flowChartConnector">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schemeClr val="tx1"/>
                </a:solidFill>
                <a:cs typeface="B Nazanin" panose="00000400000000000000" pitchFamily="2" charset="-78"/>
              </a:rPr>
              <a:t>تأثیر جبری</a:t>
            </a:r>
            <a:endParaRPr lang="fa-IR" sz="2800">
              <a:solidFill>
                <a:schemeClr val="tx1"/>
              </a:solidFill>
            </a:endParaRPr>
          </a:p>
        </p:txBody>
      </p:sp>
    </p:spTree>
    <p:extLst>
      <p:ext uri="{BB962C8B-B14F-4D97-AF65-F5344CB8AC3E}">
        <p14:creationId xmlns:p14="http://schemas.microsoft.com/office/powerpoint/2010/main" val="413801099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lstStyle/>
          <a:p>
            <a:pPr algn="just"/>
            <a:r>
              <a:rPr lang="fa-IR">
                <a:cs typeface="B Nazanin" panose="00000400000000000000" pitchFamily="2" charset="-78"/>
              </a:rPr>
              <a:t>البته یکی </a:t>
            </a:r>
            <a:r>
              <a:rPr lang="fa-IR" smtClean="0">
                <a:cs typeface="B Nazanin" panose="00000400000000000000" pitchFamily="2" charset="-78"/>
              </a:rPr>
              <a:t>از عرصه </a:t>
            </a:r>
            <a:r>
              <a:rPr lang="fa-IR">
                <a:cs typeface="B Nazanin" panose="00000400000000000000" pitchFamily="2" charset="-78"/>
              </a:rPr>
              <a:t>های جدید پژوهشی در حوزه تاریخ و جغرافیای سیاسی، ژئوپلیتیک سازه های انسانی است که بر </a:t>
            </a:r>
            <a:r>
              <a:rPr lang="fa-IR" smtClean="0">
                <a:cs typeface="B Nazanin" panose="00000400000000000000" pitchFamily="2" charset="-78"/>
              </a:rPr>
              <a:t>پایه ی </a:t>
            </a:r>
            <a:r>
              <a:rPr lang="fa-IR">
                <a:cs typeface="B Nazanin" panose="00000400000000000000" pitchFamily="2" charset="-78"/>
              </a:rPr>
              <a:t>جایگاه و اثرگذار مذاهب، نژادها، فرهنگها، اقوام، سیاستها، طبقات، فضاها، مکانها و... بنا </a:t>
            </a:r>
            <a:r>
              <a:rPr lang="fa-IR" smtClean="0">
                <a:cs typeface="B Nazanin" panose="00000400000000000000" pitchFamily="2" charset="-78"/>
              </a:rPr>
              <a:t>می شود </a:t>
            </a:r>
            <a:r>
              <a:rPr lang="fa-IR">
                <a:cs typeface="B Nazanin" panose="00000400000000000000" pitchFamily="2" charset="-78"/>
              </a:rPr>
              <a:t>و تکامل می- یابد.(</a:t>
            </a:r>
            <a:r>
              <a:rPr lang="en-US">
                <a:cs typeface="B Nazanin" panose="00000400000000000000" pitchFamily="2" charset="-78"/>
              </a:rPr>
              <a:t>Hafeznia, 2015, 9 </a:t>
            </a:r>
            <a:r>
              <a:rPr lang="fa-IR">
                <a:cs typeface="B Nazanin" panose="00000400000000000000" pitchFamily="2" charset="-78"/>
              </a:rPr>
              <a:t>)در این که تا به حال از این عنوان برای بررسی قبایل استفاده شده است، </a:t>
            </a:r>
            <a:r>
              <a:rPr lang="fa-IR" smtClean="0">
                <a:cs typeface="B Nazanin" panose="00000400000000000000" pitchFamily="2" charset="-78"/>
              </a:rPr>
              <a:t>سابقه ای </a:t>
            </a:r>
            <a:r>
              <a:rPr lang="fa-IR">
                <a:cs typeface="B Nazanin" panose="00000400000000000000" pitchFamily="2" charset="-78"/>
              </a:rPr>
              <a:t>در دست نیست هرچند در مورد گروههای انسانی مثل شیعیان و سایر اجتماعات بشری در قالب کشورها، کاربرد آن رواج دارد. </a:t>
            </a:r>
          </a:p>
          <a:p>
            <a:endParaRPr lang="fa-IR"/>
          </a:p>
        </p:txBody>
      </p:sp>
    </p:spTree>
    <p:extLst>
      <p:ext uri="{BB962C8B-B14F-4D97-AF65-F5344CB8AC3E}">
        <p14:creationId xmlns:p14="http://schemas.microsoft.com/office/powerpoint/2010/main" val="77858690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cs typeface="B Nazanin" panose="00000400000000000000" pitchFamily="2" charset="-78"/>
            </a:endParaRPr>
          </a:p>
        </p:txBody>
      </p:sp>
      <p:sp>
        <p:nvSpPr>
          <p:cNvPr id="3" name="Content Placeholder 2"/>
          <p:cNvSpPr>
            <a:spLocks noGrp="1"/>
          </p:cNvSpPr>
          <p:nvPr>
            <p:ph idx="1"/>
          </p:nvPr>
        </p:nvSpPr>
        <p:spPr/>
        <p:txBody>
          <a:bodyPr>
            <a:normAutofit/>
          </a:bodyPr>
          <a:lstStyle/>
          <a:p>
            <a:pPr algn="just"/>
            <a:r>
              <a:rPr lang="fa-IR">
                <a:cs typeface="B Nazanin" panose="00000400000000000000" pitchFamily="2" charset="-78"/>
              </a:rPr>
              <a:t>حال از آنجا که یکی از </a:t>
            </a:r>
            <a:r>
              <a:rPr lang="fa-IR" smtClean="0">
                <a:cs typeface="B Nazanin" panose="00000400000000000000" pitchFamily="2" charset="-78"/>
              </a:rPr>
              <a:t>سازه های </a:t>
            </a:r>
            <a:r>
              <a:rPr lang="fa-IR">
                <a:cs typeface="B Nazanin" panose="00000400000000000000" pitchFamily="2" charset="-78"/>
              </a:rPr>
              <a:t>انسانی بشر </a:t>
            </a:r>
            <a:r>
              <a:rPr lang="fa-IR" smtClean="0">
                <a:cs typeface="B Nazanin" panose="00000400000000000000" pitchFamily="2" charset="-78"/>
              </a:rPr>
              <a:t>از گذشته </a:t>
            </a:r>
            <a:r>
              <a:rPr lang="fa-IR">
                <a:cs typeface="B Nazanin" panose="00000400000000000000" pitchFamily="2" charset="-78"/>
              </a:rPr>
              <a:t>تا به امروز قبیله است پس در مورد </a:t>
            </a:r>
            <a:r>
              <a:rPr lang="fa-IR" smtClean="0">
                <a:cs typeface="B Nazanin" panose="00000400000000000000" pitchFamily="2" charset="-78"/>
              </a:rPr>
              <a:t>ژئوپلیتیک قبایل </a:t>
            </a:r>
            <a:r>
              <a:rPr lang="fa-IR">
                <a:cs typeface="B Nazanin" panose="00000400000000000000" pitchFamily="2" charset="-78"/>
              </a:rPr>
              <a:t>و اثرپذیری آن از عوامل پیرامونی </a:t>
            </a:r>
            <a:r>
              <a:rPr lang="fa-IR" smtClean="0">
                <a:cs typeface="B Nazanin" panose="00000400000000000000" pitchFamily="2" charset="-78"/>
              </a:rPr>
              <a:t>مانند </a:t>
            </a:r>
            <a:r>
              <a:rPr lang="fa-IR" smtClean="0">
                <a:solidFill>
                  <a:srgbClr val="FF0000"/>
                </a:solidFill>
                <a:cs typeface="B Nazanin" panose="00000400000000000000" pitchFamily="2" charset="-78"/>
              </a:rPr>
              <a:t>نژاد </a:t>
            </a:r>
            <a:r>
              <a:rPr lang="fa-IR">
                <a:solidFill>
                  <a:srgbClr val="FF0000"/>
                </a:solidFill>
                <a:cs typeface="B Nazanin" panose="00000400000000000000" pitchFamily="2" charset="-78"/>
              </a:rPr>
              <a:t>و اصالت</a:t>
            </a:r>
            <a:r>
              <a:rPr lang="fa-IR">
                <a:cs typeface="B Nazanin" panose="00000400000000000000" pitchFamily="2" charset="-78"/>
              </a:rPr>
              <a:t>، </a:t>
            </a:r>
            <a:r>
              <a:rPr lang="fa-IR">
                <a:solidFill>
                  <a:srgbClr val="00B050"/>
                </a:solidFill>
                <a:cs typeface="B Nazanin" panose="00000400000000000000" pitchFamily="2" charset="-78"/>
              </a:rPr>
              <a:t>عصبیّت قبیلگی</a:t>
            </a:r>
            <a:r>
              <a:rPr lang="fa-IR">
                <a:solidFill>
                  <a:srgbClr val="FF0000"/>
                </a:solidFill>
                <a:cs typeface="B Nazanin" panose="00000400000000000000" pitchFamily="2" charset="-78"/>
              </a:rPr>
              <a:t>، پیشه و جغرافیای محل زندگی</a:t>
            </a:r>
            <a:r>
              <a:rPr lang="fa-IR">
                <a:cs typeface="B Nazanin" panose="00000400000000000000" pitchFamily="2" charset="-78"/>
              </a:rPr>
              <a:t>، </a:t>
            </a:r>
            <a:r>
              <a:rPr lang="fa-IR">
                <a:solidFill>
                  <a:srgbClr val="00B0F0"/>
                </a:solidFill>
                <a:cs typeface="B Nazanin" panose="00000400000000000000" pitchFamily="2" charset="-78"/>
              </a:rPr>
              <a:t>فرهنگ و رسوم و جایگاه </a:t>
            </a:r>
            <a:r>
              <a:rPr lang="fa-IR" smtClean="0">
                <a:solidFill>
                  <a:srgbClr val="00B0F0"/>
                </a:solidFill>
                <a:cs typeface="B Nazanin" panose="00000400000000000000" pitchFamily="2" charset="-78"/>
              </a:rPr>
              <a:t>رهبری و </a:t>
            </a:r>
            <a:r>
              <a:rPr lang="fa-IR">
                <a:solidFill>
                  <a:srgbClr val="00B0F0"/>
                </a:solidFill>
                <a:cs typeface="B Nazanin" panose="00000400000000000000" pitchFamily="2" charset="-78"/>
              </a:rPr>
              <a:t>زعامت قبیله</a:t>
            </a:r>
            <a:r>
              <a:rPr lang="fa-IR">
                <a:cs typeface="B Nazanin" panose="00000400000000000000" pitchFamily="2" charset="-78"/>
              </a:rPr>
              <a:t>، میتوان سخن راند. بنابراین هر آنچه که مربوط به هویت جمعی وپایبندی به </a:t>
            </a:r>
            <a:r>
              <a:rPr lang="fa-IR" smtClean="0">
                <a:cs typeface="B Nazanin" panose="00000400000000000000" pitchFamily="2" charset="-78"/>
              </a:rPr>
              <a:t>راهبرد قبیله </a:t>
            </a:r>
            <a:r>
              <a:rPr lang="fa-IR">
                <a:cs typeface="B Nazanin" panose="00000400000000000000" pitchFamily="2" charset="-78"/>
              </a:rPr>
              <a:t>در طول زمان است را میتوان جزءژئوپلتیک </a:t>
            </a:r>
            <a:r>
              <a:rPr lang="fa-IR" smtClean="0">
                <a:cs typeface="B Nazanin" panose="00000400000000000000" pitchFamily="2" charset="-78"/>
              </a:rPr>
              <a:t>سازه ی </a:t>
            </a:r>
            <a:r>
              <a:rPr lang="fa-IR">
                <a:cs typeface="B Nazanin" panose="00000400000000000000" pitchFamily="2" charset="-78"/>
              </a:rPr>
              <a:t>انسانی قبیله گنجاند که </a:t>
            </a:r>
            <a:r>
              <a:rPr lang="fa-IR" smtClean="0">
                <a:cs typeface="B Nazanin" panose="00000400000000000000" pitchFamily="2" charset="-78"/>
              </a:rPr>
              <a:t>نتیجه ی آن ایجاد قدرت </a:t>
            </a:r>
            <a:r>
              <a:rPr lang="fa-IR">
                <a:cs typeface="B Nazanin" panose="00000400000000000000" pitchFamily="2" charset="-78"/>
              </a:rPr>
              <a:t>و نفوذ جمعی قبیله و وابستگی </a:t>
            </a:r>
            <a:r>
              <a:rPr lang="fa-IR" smtClean="0">
                <a:cs typeface="B Nazanin" panose="00000400000000000000" pitchFamily="2" charset="-78"/>
              </a:rPr>
              <a:t>طایفه ها </a:t>
            </a:r>
            <a:r>
              <a:rPr lang="fa-IR">
                <a:cs typeface="B Nazanin" panose="00000400000000000000" pitchFamily="2" charset="-78"/>
              </a:rPr>
              <a:t>به آن است</a:t>
            </a:r>
          </a:p>
        </p:txBody>
      </p:sp>
      <p:sp>
        <p:nvSpPr>
          <p:cNvPr id="4" name="Flowchart: Alternate Process 3"/>
          <p:cNvSpPr/>
          <p:nvPr/>
        </p:nvSpPr>
        <p:spPr>
          <a:xfrm>
            <a:off x="1101011" y="4609322"/>
            <a:ext cx="4180115" cy="1212980"/>
          </a:xfrm>
          <a:prstGeom prst="flowChartAlternateProcess">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یکی از سازه های انسانی بشر</a:t>
            </a:r>
            <a:endParaRPr lang="fa-IR"/>
          </a:p>
        </p:txBody>
      </p:sp>
    </p:spTree>
    <p:extLst>
      <p:ext uri="{BB962C8B-B14F-4D97-AF65-F5344CB8AC3E}">
        <p14:creationId xmlns:p14="http://schemas.microsoft.com/office/powerpoint/2010/main" val="86940055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cs typeface="B Nazanin" panose="00000400000000000000" pitchFamily="2" charset="-78"/>
            </a:endParaRPr>
          </a:p>
        </p:txBody>
      </p:sp>
      <p:sp>
        <p:nvSpPr>
          <p:cNvPr id="3" name="Content Placeholder 2"/>
          <p:cNvSpPr>
            <a:spLocks noGrp="1"/>
          </p:cNvSpPr>
          <p:nvPr>
            <p:ph idx="1"/>
          </p:nvPr>
        </p:nvSpPr>
        <p:spPr/>
        <p:txBody>
          <a:bodyPr>
            <a:normAutofit/>
          </a:bodyPr>
          <a:lstStyle/>
          <a:p>
            <a:pPr algn="just"/>
            <a:r>
              <a:rPr lang="fa-IR" smtClean="0">
                <a:cs typeface="B Nazanin" panose="00000400000000000000" pitchFamily="2" charset="-78"/>
              </a:rPr>
              <a:t>با این مقدمه به نظر میرسد لازمه ی شناخت رفتار و نقش سیاسی اجتماعی قبایل در مواجهه با اسلام، آگاهی از علایق ژئوپلیتیکی آنهاست. چراکه زیربنای منافع هر جمع، وابسته به تعلقات ژئوپلیتیک آنهاست که ناظر بر ویژگیهای طبیعی و انسانی است و تأمین کننده احتیاجات آن جمع در ابعاد مختلف(نظامی، سیاسی، تجاری، ارتباطی، فرهنگی، دینی، علمی و...) است.(رک: حافظنیا، 1385،120) بنابراین مطالعه ی کنشها و واکنشهای اجتماعات بشری بدون درنظر گرفتن علایق ژئوپلیتیکی سازه های انسانی آنها، دقیق نیست و باید در پژوههای مربوط به قبایل هم این نگرش کاربردی گردد.</a:t>
            </a:r>
            <a:endParaRPr lang="fa-IR">
              <a:cs typeface="B Nazanin" panose="00000400000000000000" pitchFamily="2" charset="-78"/>
            </a:endParaRPr>
          </a:p>
        </p:txBody>
      </p:sp>
      <p:sp>
        <p:nvSpPr>
          <p:cNvPr id="4" name="Flowchart: Alternate Process 3"/>
          <p:cNvSpPr/>
          <p:nvPr/>
        </p:nvSpPr>
        <p:spPr>
          <a:xfrm>
            <a:off x="838200" y="4460032"/>
            <a:ext cx="4704184" cy="1418253"/>
          </a:xfrm>
          <a:prstGeom prst="flowChartAlternateProcess">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علایق ژئوپلیتیکی سازه های انسانی آنها</a:t>
            </a:r>
            <a:endParaRPr lang="fa-IR"/>
          </a:p>
        </p:txBody>
      </p:sp>
    </p:spTree>
    <p:extLst>
      <p:ext uri="{BB962C8B-B14F-4D97-AF65-F5344CB8AC3E}">
        <p14:creationId xmlns:p14="http://schemas.microsoft.com/office/powerpoint/2010/main" val="311988576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از دیگر سو پژوهش تاریخ صدر اسلام، بدون واکاوی رفتار و شناخت قبایل عرب امکانپذیر نیست، از اینرو بازخوانی عملکرد قبیله ی کلب بعنوان یکی از قبایل تأثیرگذار در مواجهه با اسلام و راهبرد پیامبر(ص) در قبال آن نیز مورد توجه است. در این راستا حیات قبیله کلب در دوره ی جاهلیت، گویای چگونگی شکل گیری علایق ژئوپلیتیکی این قبیله براساس</a:t>
            </a:r>
            <a:r>
              <a:rPr lang="fa-IR" smtClean="0">
                <a:solidFill>
                  <a:srgbClr val="00B0F0"/>
                </a:solidFill>
                <a:cs typeface="B Nazanin" panose="00000400000000000000" pitchFamily="2" charset="-78"/>
              </a:rPr>
              <a:t> نسب</a:t>
            </a:r>
            <a:r>
              <a:rPr lang="fa-IR" smtClean="0">
                <a:cs typeface="B Nazanin" panose="00000400000000000000" pitchFamily="2" charset="-78"/>
              </a:rPr>
              <a:t>، </a:t>
            </a:r>
            <a:r>
              <a:rPr lang="fa-IR" smtClean="0">
                <a:solidFill>
                  <a:srgbClr val="FF0000"/>
                </a:solidFill>
                <a:cs typeface="B Nazanin" panose="00000400000000000000" pitchFamily="2" charset="-78"/>
              </a:rPr>
              <a:t>دین</a:t>
            </a:r>
            <a:r>
              <a:rPr lang="fa-IR" smtClean="0">
                <a:cs typeface="B Nazanin" panose="00000400000000000000" pitchFamily="2" charset="-78"/>
              </a:rPr>
              <a:t>، </a:t>
            </a:r>
            <a:r>
              <a:rPr lang="fa-IR" smtClean="0">
                <a:solidFill>
                  <a:srgbClr val="FF0000"/>
                </a:solidFill>
                <a:cs typeface="B Nazanin" panose="00000400000000000000" pitchFamily="2" charset="-78"/>
              </a:rPr>
              <a:t>جغرافیا</a:t>
            </a:r>
            <a:r>
              <a:rPr lang="fa-IR" smtClean="0">
                <a:cs typeface="B Nazanin" panose="00000400000000000000" pitchFamily="2" charset="-78"/>
              </a:rPr>
              <a:t>، </a:t>
            </a:r>
            <a:r>
              <a:rPr lang="fa-IR" smtClean="0">
                <a:solidFill>
                  <a:srgbClr val="00B0F0"/>
                </a:solidFill>
                <a:cs typeface="B Nazanin" panose="00000400000000000000" pitchFamily="2" charset="-78"/>
              </a:rPr>
              <a:t>زعامت</a:t>
            </a:r>
            <a:r>
              <a:rPr lang="fa-IR" smtClean="0">
                <a:cs typeface="B Nazanin" panose="00000400000000000000" pitchFamily="2" charset="-78"/>
              </a:rPr>
              <a:t>، و سایر مناسبات در طول زمان است که در ادامه به اشاره خواهد شد</a:t>
            </a:r>
            <a:endParaRPr lang="fa-IR">
              <a:cs typeface="B Nazanin" panose="00000400000000000000" pitchFamily="2" charset="-78"/>
            </a:endParaRPr>
          </a:p>
        </p:txBody>
      </p:sp>
    </p:spTree>
    <p:extLst>
      <p:ext uri="{BB962C8B-B14F-4D97-AF65-F5344CB8AC3E}">
        <p14:creationId xmlns:p14="http://schemas.microsoft.com/office/powerpoint/2010/main" val="83503379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a-IR" smtClean="0">
                <a:solidFill>
                  <a:srgbClr val="FF0000"/>
                </a:solidFill>
                <a:cs typeface="B Nazanin" panose="00000400000000000000" pitchFamily="2" charset="-78"/>
              </a:rPr>
              <a:t>1ـ1 </a:t>
            </a:r>
            <a:r>
              <a:rPr lang="fa-IR">
                <a:solidFill>
                  <a:srgbClr val="FF0000"/>
                </a:solidFill>
                <a:cs typeface="B Nazanin" panose="00000400000000000000" pitchFamily="2" charset="-78"/>
              </a:rPr>
              <a:t>نسب و </a:t>
            </a:r>
            <a:r>
              <a:rPr lang="fa-IR" smtClean="0">
                <a:solidFill>
                  <a:srgbClr val="FF0000"/>
                </a:solidFill>
                <a:cs typeface="B Nazanin" panose="00000400000000000000" pitchFamily="2" charset="-78"/>
              </a:rPr>
              <a:t>اصالت</a:t>
            </a:r>
            <a:endParaRPr lang="fa-IR">
              <a:solidFill>
                <a:srgbClr val="FF0000"/>
              </a:solidFill>
              <a:cs typeface="B Nazanin" panose="00000400000000000000" pitchFamily="2" charset="-78"/>
            </a:endParaRPr>
          </a:p>
        </p:txBody>
      </p:sp>
      <p:sp>
        <p:nvSpPr>
          <p:cNvPr id="3" name="Content Placeholder 2"/>
          <p:cNvSpPr>
            <a:spLocks noGrp="1"/>
          </p:cNvSpPr>
          <p:nvPr>
            <p:ph idx="1"/>
          </p:nvPr>
        </p:nvSpPr>
        <p:spPr/>
        <p:txBody>
          <a:bodyPr>
            <a:normAutofit/>
          </a:bodyPr>
          <a:lstStyle/>
          <a:p>
            <a:pPr marL="0" indent="0" algn="just">
              <a:buNone/>
            </a:pPr>
            <a:r>
              <a:rPr lang="fa-IR" smtClean="0">
                <a:cs typeface="B Nazanin" panose="00000400000000000000" pitchFamily="2" charset="-78"/>
              </a:rPr>
              <a:t>در این که قبیله ی کلب تیره ای از قضاعه است کسی تردیدی نکرده است.(یعقوبی، بیتا، ج1:203) و ازآنجا که خاستگاه قضاعیان جنوب شبه جزیره است، مورخانی چون ابنکلبی، ابن اسحاق، ابن حزم و فاکهی، قضاعه را در کنار مذحجبه عنوان یکی از قبایل قحطانی، جزء ِ جماجم عرب(4)بیان کرده اند.(ابن خلدون،1988، ج2:515)</a:t>
            </a:r>
          </a:p>
        </p:txBody>
      </p:sp>
    </p:spTree>
    <p:extLst>
      <p:ext uri="{BB962C8B-B14F-4D97-AF65-F5344CB8AC3E}">
        <p14:creationId xmlns:p14="http://schemas.microsoft.com/office/powerpoint/2010/main" val="387777156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lstStyle/>
          <a:p>
            <a:pPr algn="just"/>
            <a:r>
              <a:rPr lang="fa-IR">
                <a:cs typeface="B Nazanin" panose="00000400000000000000" pitchFamily="2" charset="-78"/>
              </a:rPr>
              <a:t>علاوه بر این وجود عمرو بن مالک بن مرة بن یزید بن مالک بن حمیر بن سباء در شجره ی قضاعه که صاحب منطقه ای در«</a:t>
            </a:r>
            <a:r>
              <a:rPr lang="fa-IR" b="1">
                <a:solidFill>
                  <a:srgbClr val="FF0000"/>
                </a:solidFill>
                <a:cs typeface="B Nazanin" panose="00000400000000000000" pitchFamily="2" charset="-78"/>
              </a:rPr>
              <a:t>شحر</a:t>
            </a:r>
            <a:r>
              <a:rPr lang="fa-IR">
                <a:cs typeface="B Nazanin" panose="00000400000000000000" pitchFamily="2" charset="-78"/>
              </a:rPr>
              <a:t>»بود و اشاره برخی از گزارشها بر حکومت شخص قضاعه بر شِحر و خاکسپاری او در کنار کوه شِحر(اصطخری،2004، ج1:200)  بیانگر آن است که اولین منازل و منشاء قضاعیان </a:t>
            </a:r>
            <a:r>
              <a:rPr lang="fa-IR" b="1">
                <a:solidFill>
                  <a:srgbClr val="FF0000"/>
                </a:solidFill>
                <a:cs typeface="B Nazanin" panose="00000400000000000000" pitchFamily="2" charset="-78"/>
              </a:rPr>
              <a:t>سرزمین یمن </a:t>
            </a:r>
            <a:r>
              <a:rPr lang="fa-IR">
                <a:cs typeface="B Nazanin" panose="00000400000000000000" pitchFamily="2" charset="-78"/>
              </a:rPr>
              <a:t>بوده و حتی آنها در سرزمینهای«</a:t>
            </a:r>
            <a:r>
              <a:rPr lang="fa-IR">
                <a:solidFill>
                  <a:srgbClr val="FF0000"/>
                </a:solidFill>
                <a:cs typeface="B Nazanin" panose="00000400000000000000" pitchFamily="2" charset="-78"/>
              </a:rPr>
              <a:t>شحر</a:t>
            </a:r>
            <a:r>
              <a:rPr lang="fa-IR">
                <a:cs typeface="B Nazanin" panose="00000400000000000000" pitchFamily="2" charset="-78"/>
              </a:rPr>
              <a:t>»و«</a:t>
            </a:r>
            <a:r>
              <a:rPr lang="fa-IR">
                <a:solidFill>
                  <a:srgbClr val="FF0000"/>
                </a:solidFill>
                <a:cs typeface="B Nazanin" panose="00000400000000000000" pitchFamily="2" charset="-78"/>
              </a:rPr>
              <a:t>مهرة</a:t>
            </a:r>
            <a:r>
              <a:rPr lang="fa-IR">
                <a:cs typeface="B Nazanin" panose="00000400000000000000" pitchFamily="2" charset="-78"/>
              </a:rPr>
              <a:t>»، از مکانهای اصلی </a:t>
            </a:r>
            <a:r>
              <a:rPr lang="fa-IR" smtClean="0">
                <a:cs typeface="B Nazanin" panose="00000400000000000000" pitchFamily="2" charset="-78"/>
              </a:rPr>
              <a:t>قحطانی ها</a:t>
            </a:r>
            <a:r>
              <a:rPr lang="fa-IR">
                <a:cs typeface="B Nazanin" panose="00000400000000000000" pitchFamily="2" charset="-78"/>
              </a:rPr>
              <a:t>، حکومت داشتند که نجران در شمال را هم دربرمیگرفت. </a:t>
            </a:r>
          </a:p>
          <a:p>
            <a:endParaRPr lang="fa-IR"/>
          </a:p>
        </p:txBody>
      </p:sp>
      <p:sp>
        <p:nvSpPr>
          <p:cNvPr id="4" name="Flowchart: Alternate Process 3"/>
          <p:cNvSpPr/>
          <p:nvPr/>
        </p:nvSpPr>
        <p:spPr>
          <a:xfrm>
            <a:off x="1101012" y="4422710"/>
            <a:ext cx="4366727" cy="1418253"/>
          </a:xfrm>
          <a:prstGeom prst="flowChartAlternateProcess">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حکومت شخص قضاعه بر شِحر</a:t>
            </a:r>
            <a:endParaRPr lang="fa-IR"/>
          </a:p>
        </p:txBody>
      </p:sp>
    </p:spTree>
    <p:extLst>
      <p:ext uri="{BB962C8B-B14F-4D97-AF65-F5344CB8AC3E}">
        <p14:creationId xmlns:p14="http://schemas.microsoft.com/office/powerpoint/2010/main" val="219550757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b="1" smtClean="0">
                <a:solidFill>
                  <a:srgbClr val="FF0000"/>
                </a:solidFill>
                <a:cs typeface="B Nazanin" panose="00000400000000000000" pitchFamily="2" charset="-78"/>
              </a:rPr>
              <a:t>چکیده</a:t>
            </a:r>
            <a:endParaRPr lang="fa-IR" b="1">
              <a:solidFill>
                <a:srgbClr val="FF0000"/>
              </a:solidFill>
              <a:cs typeface="B Nazanin" panose="00000400000000000000" pitchFamily="2" charset="-78"/>
            </a:endParaRPr>
          </a:p>
        </p:txBody>
      </p:sp>
      <p:sp>
        <p:nvSpPr>
          <p:cNvPr id="3" name="Content Placeholder 2"/>
          <p:cNvSpPr>
            <a:spLocks noGrp="1"/>
          </p:cNvSpPr>
          <p:nvPr>
            <p:ph idx="1"/>
          </p:nvPr>
        </p:nvSpPr>
        <p:spPr/>
        <p:txBody>
          <a:bodyPr>
            <a:normAutofit/>
          </a:bodyPr>
          <a:lstStyle/>
          <a:p>
            <a:pPr algn="just"/>
            <a:r>
              <a:rPr lang="fa-IR">
                <a:cs typeface="B Nazanin" panose="00000400000000000000" pitchFamily="2" charset="-78"/>
              </a:rPr>
              <a:t>بررسی حیات سیاسی ـ اجتماعی قبایل عرب و واکنش آنها در مواجهه با </a:t>
            </a:r>
            <a:r>
              <a:rPr lang="fa-IR" smtClean="0">
                <a:cs typeface="B Nazanin" panose="00000400000000000000" pitchFamily="2" charset="-78"/>
              </a:rPr>
              <a:t>اسلام، برای </a:t>
            </a:r>
            <a:r>
              <a:rPr lang="fa-IR">
                <a:cs typeface="B Nazanin" panose="00000400000000000000" pitchFamily="2" charset="-78"/>
              </a:rPr>
              <a:t>شناخت تاریخ صدر اسلام ضروری است. از جمله قبایل قدرتمند </a:t>
            </a:r>
            <a:r>
              <a:rPr lang="fa-IR" smtClean="0">
                <a:cs typeface="B Nazanin" panose="00000400000000000000" pitchFamily="2" charset="-78"/>
              </a:rPr>
              <a:t>شمال جزیرةالعرب</a:t>
            </a:r>
            <a:r>
              <a:rPr lang="fa-IR">
                <a:cs typeface="B Nazanin" panose="00000400000000000000" pitchFamily="2" charset="-78"/>
              </a:rPr>
              <a:t>، </a:t>
            </a:r>
            <a:r>
              <a:rPr lang="fa-IR" smtClean="0">
                <a:cs typeface="B Nazanin" panose="00000400000000000000" pitchFamily="2" charset="-78"/>
              </a:rPr>
              <a:t>بنی کلب </a:t>
            </a:r>
            <a:r>
              <a:rPr lang="fa-IR">
                <a:cs typeface="B Nazanin" panose="00000400000000000000" pitchFamily="2" charset="-78"/>
              </a:rPr>
              <a:t>بن وبرة بود که با تکیه بر علایق ژئوپلیتیکی، تا </a:t>
            </a:r>
            <a:r>
              <a:rPr lang="fa-IR" smtClean="0">
                <a:cs typeface="B Nazanin" panose="00000400000000000000" pitchFamily="2" charset="-78"/>
              </a:rPr>
              <a:t>آخرین سالهای </a:t>
            </a:r>
            <a:r>
              <a:rPr lang="fa-IR">
                <a:cs typeface="B Nazanin" panose="00000400000000000000" pitchFamily="2" charset="-78"/>
              </a:rPr>
              <a:t>حیات پیامبر(ص) در قبال پذیرش اسلام مقاومت کرد. در واقع </a:t>
            </a:r>
            <a:r>
              <a:rPr lang="fa-IR" smtClean="0">
                <a:cs typeface="B Nazanin" panose="00000400000000000000" pitchFamily="2" charset="-78"/>
              </a:rPr>
              <a:t>انتساب به </a:t>
            </a:r>
            <a:r>
              <a:rPr lang="fa-IR">
                <a:cs typeface="B Nazanin" panose="00000400000000000000" pitchFamily="2" charset="-78"/>
              </a:rPr>
              <a:t>یمن، جغرافیای گسترده، زعامت و رهبری قضاعیان و رویکرد اعتقادی </a:t>
            </a:r>
            <a:r>
              <a:rPr lang="fa-IR" smtClean="0">
                <a:cs typeface="B Nazanin" panose="00000400000000000000" pitchFamily="2" charset="-78"/>
              </a:rPr>
              <a:t>عامل همبستگی </a:t>
            </a:r>
            <a:r>
              <a:rPr lang="fa-IR">
                <a:cs typeface="B Nazanin" panose="00000400000000000000" pitchFamily="2" charset="-78"/>
              </a:rPr>
              <a:t>کلبیان بود که برای حفظ آن تلاش میکردند. </a:t>
            </a:r>
          </a:p>
        </p:txBody>
      </p:sp>
      <p:sp>
        <p:nvSpPr>
          <p:cNvPr id="6" name="Flowchart: Alternate Process 5"/>
          <p:cNvSpPr/>
          <p:nvPr/>
        </p:nvSpPr>
        <p:spPr>
          <a:xfrm>
            <a:off x="1109272" y="4317167"/>
            <a:ext cx="3642610" cy="944381"/>
          </a:xfrm>
          <a:prstGeom prst="flowChartAlternateProcess">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smtClean="0">
                <a:solidFill>
                  <a:prstClr val="black"/>
                </a:solidFill>
                <a:cs typeface="B Nazanin" panose="00000400000000000000" pitchFamily="2" charset="-78"/>
              </a:rPr>
              <a:t>قبیله </a:t>
            </a:r>
            <a:r>
              <a:rPr lang="fa-IR" sz="2800">
                <a:solidFill>
                  <a:prstClr val="black"/>
                </a:solidFill>
                <a:cs typeface="B Nazanin" panose="00000400000000000000" pitchFamily="2" charset="-78"/>
              </a:rPr>
              <a:t>قدرتمند شمال جزیرةالعرب</a:t>
            </a:r>
            <a:endParaRPr lang="fa-IR"/>
          </a:p>
        </p:txBody>
      </p:sp>
      <p:sp>
        <p:nvSpPr>
          <p:cNvPr id="7" name="Flowchart: Alternate Process 6"/>
          <p:cNvSpPr/>
          <p:nvPr/>
        </p:nvSpPr>
        <p:spPr>
          <a:xfrm>
            <a:off x="6464559" y="4037699"/>
            <a:ext cx="4889241" cy="1716833"/>
          </a:xfrm>
          <a:prstGeom prst="flowChartAlternateProcess">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400">
                <a:solidFill>
                  <a:schemeClr val="tx1"/>
                </a:solidFill>
                <a:cs typeface="B Nazanin" panose="00000400000000000000" pitchFamily="2" charset="-78"/>
              </a:rPr>
              <a:t>انتساب به یمن، </a:t>
            </a:r>
            <a:endParaRPr lang="fa-IR" sz="2400" smtClean="0">
              <a:solidFill>
                <a:schemeClr val="tx1"/>
              </a:solidFill>
              <a:cs typeface="B Nazanin" panose="00000400000000000000" pitchFamily="2" charset="-78"/>
            </a:endParaRPr>
          </a:p>
          <a:p>
            <a:pPr algn="ctr"/>
            <a:r>
              <a:rPr lang="fa-IR" sz="2400" smtClean="0">
                <a:solidFill>
                  <a:schemeClr val="tx1"/>
                </a:solidFill>
                <a:cs typeface="B Nazanin" panose="00000400000000000000" pitchFamily="2" charset="-78"/>
              </a:rPr>
              <a:t>جغرافیای </a:t>
            </a:r>
            <a:r>
              <a:rPr lang="fa-IR" sz="2400">
                <a:solidFill>
                  <a:schemeClr val="tx1"/>
                </a:solidFill>
                <a:cs typeface="B Nazanin" panose="00000400000000000000" pitchFamily="2" charset="-78"/>
              </a:rPr>
              <a:t>گسترده</a:t>
            </a:r>
            <a:r>
              <a:rPr lang="fa-IR" sz="2400" smtClean="0">
                <a:solidFill>
                  <a:schemeClr val="tx1"/>
                </a:solidFill>
                <a:cs typeface="B Nazanin" panose="00000400000000000000" pitchFamily="2" charset="-78"/>
              </a:rPr>
              <a:t>،</a:t>
            </a:r>
          </a:p>
          <a:p>
            <a:pPr algn="ctr"/>
            <a:r>
              <a:rPr lang="fa-IR" sz="2400" smtClean="0">
                <a:solidFill>
                  <a:schemeClr val="tx1"/>
                </a:solidFill>
                <a:cs typeface="B Nazanin" panose="00000400000000000000" pitchFamily="2" charset="-78"/>
              </a:rPr>
              <a:t> </a:t>
            </a:r>
            <a:r>
              <a:rPr lang="fa-IR" sz="2400">
                <a:solidFill>
                  <a:schemeClr val="tx1"/>
                </a:solidFill>
                <a:cs typeface="B Nazanin" panose="00000400000000000000" pitchFamily="2" charset="-78"/>
              </a:rPr>
              <a:t>زعامت و رهبری قضاعیان </a:t>
            </a:r>
            <a:endParaRPr lang="fa-IR" sz="2400" smtClean="0">
              <a:solidFill>
                <a:schemeClr val="tx1"/>
              </a:solidFill>
              <a:cs typeface="B Nazanin" panose="00000400000000000000" pitchFamily="2" charset="-78"/>
            </a:endParaRPr>
          </a:p>
          <a:p>
            <a:pPr algn="ctr"/>
            <a:r>
              <a:rPr lang="fa-IR" sz="2400" smtClean="0">
                <a:solidFill>
                  <a:schemeClr val="tx1"/>
                </a:solidFill>
                <a:cs typeface="B Nazanin" panose="00000400000000000000" pitchFamily="2" charset="-78"/>
              </a:rPr>
              <a:t> </a:t>
            </a:r>
            <a:r>
              <a:rPr lang="fa-IR" sz="2400">
                <a:solidFill>
                  <a:schemeClr val="tx1"/>
                </a:solidFill>
                <a:cs typeface="B Nazanin" panose="00000400000000000000" pitchFamily="2" charset="-78"/>
              </a:rPr>
              <a:t>رویکرد اعتقادی</a:t>
            </a:r>
            <a:endParaRPr lang="fa-IR" sz="2400">
              <a:solidFill>
                <a:schemeClr val="tx1"/>
              </a:solidFill>
            </a:endParaRPr>
          </a:p>
        </p:txBody>
      </p:sp>
    </p:spTree>
    <p:extLst>
      <p:ext uri="{BB962C8B-B14F-4D97-AF65-F5344CB8AC3E}">
        <p14:creationId xmlns:p14="http://schemas.microsoft.com/office/powerpoint/2010/main" val="20367427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a-IR" b="1" smtClean="0">
                <a:solidFill>
                  <a:srgbClr val="FF0000"/>
                </a:solidFill>
                <a:cs typeface="B Nazanin" panose="00000400000000000000" pitchFamily="2" charset="-78"/>
              </a:rPr>
              <a:t>1-2 جغرافیای زندگی </a:t>
            </a:r>
            <a:endParaRPr lang="fa-IR" b="1">
              <a:solidFill>
                <a:srgbClr val="FF0000"/>
              </a:solidFill>
              <a:cs typeface="B Nazanin" panose="00000400000000000000" pitchFamily="2" charset="-78"/>
            </a:endParaRPr>
          </a:p>
        </p:txBody>
      </p:sp>
      <p:sp>
        <p:nvSpPr>
          <p:cNvPr id="3" name="Content Placeholder 2"/>
          <p:cNvSpPr>
            <a:spLocks noGrp="1"/>
          </p:cNvSpPr>
          <p:nvPr>
            <p:ph idx="1"/>
          </p:nvPr>
        </p:nvSpPr>
        <p:spPr/>
        <p:txBody>
          <a:bodyPr>
            <a:normAutofit/>
          </a:bodyPr>
          <a:lstStyle/>
          <a:p>
            <a:pPr marL="0" indent="0" algn="just">
              <a:buNone/>
            </a:pPr>
            <a:r>
              <a:rPr lang="fa-IR" smtClean="0">
                <a:cs typeface="B Nazanin" panose="00000400000000000000" pitchFamily="2" charset="-78"/>
              </a:rPr>
              <a:t>کوچ آنان از </a:t>
            </a:r>
            <a:r>
              <a:rPr lang="fa-IR">
                <a:cs typeface="B Nazanin" panose="00000400000000000000" pitchFamily="2" charset="-78"/>
              </a:rPr>
              <a:t>نجران به حجاز سبب شد که در میان قبایل عدنانی </a:t>
            </a:r>
            <a:r>
              <a:rPr lang="fa-IR" smtClean="0">
                <a:cs typeface="B Nazanin" panose="00000400000000000000" pitchFamily="2" charset="-78"/>
              </a:rPr>
              <a:t>قرار گرفته </a:t>
            </a:r>
            <a:r>
              <a:rPr lang="fa-IR">
                <a:cs typeface="B Nazanin" panose="00000400000000000000" pitchFamily="2" charset="-78"/>
              </a:rPr>
              <a:t>و با آنها ممزوج شوند و از این روست که برخی از نسابان آنها را از عدنانیها </a:t>
            </a:r>
            <a:r>
              <a:rPr lang="fa-IR" smtClean="0">
                <a:cs typeface="B Nazanin" panose="00000400000000000000" pitchFamily="2" charset="-78"/>
              </a:rPr>
              <a:t>برمی شمارند</a:t>
            </a:r>
            <a:r>
              <a:rPr lang="fa-IR">
                <a:cs typeface="B Nazanin" panose="00000400000000000000" pitchFamily="2" charset="-78"/>
              </a:rPr>
              <a:t>.(زیدان،1922، ج1:169) لکن با توجه به </a:t>
            </a:r>
            <a:r>
              <a:rPr lang="fa-IR" smtClean="0">
                <a:cs typeface="B Nazanin" panose="00000400000000000000" pitchFamily="2" charset="-78"/>
              </a:rPr>
              <a:t>دلایل پیش گفته </a:t>
            </a:r>
            <a:r>
              <a:rPr lang="fa-IR">
                <a:cs typeface="B Nazanin" panose="00000400000000000000" pitchFamily="2" charset="-78"/>
              </a:rPr>
              <a:t>به نظر میرسد قول به </a:t>
            </a:r>
            <a:r>
              <a:rPr lang="fa-IR" smtClean="0">
                <a:cs typeface="B Nazanin" panose="00000400000000000000" pitchFamily="2" charset="-78"/>
              </a:rPr>
              <a:t>جنوبی بودن </a:t>
            </a:r>
            <a:r>
              <a:rPr lang="fa-IR">
                <a:cs typeface="B Nazanin" panose="00000400000000000000" pitchFamily="2" charset="-78"/>
              </a:rPr>
              <a:t>قضاعه و به تبع آن کلب، ارجح باشد و تواتر اهل یمن در </a:t>
            </a:r>
            <a:r>
              <a:rPr lang="fa-IR" smtClean="0">
                <a:cs typeface="B Nazanin" panose="00000400000000000000" pitchFamily="2" charset="-78"/>
              </a:rPr>
              <a:t>قحطانی دانستن </a:t>
            </a:r>
            <a:r>
              <a:rPr lang="fa-IR">
                <a:cs typeface="B Nazanin" panose="00000400000000000000" pitchFamily="2" charset="-78"/>
              </a:rPr>
              <a:t>قضاعیان </a:t>
            </a:r>
            <a:r>
              <a:rPr lang="fa-IR" smtClean="0">
                <a:cs typeface="B Nazanin" panose="00000400000000000000" pitchFamily="2" charset="-78"/>
              </a:rPr>
              <a:t>مویدی بر </a:t>
            </a:r>
            <a:r>
              <a:rPr lang="fa-IR">
                <a:cs typeface="B Nazanin" panose="00000400000000000000" pitchFamily="2" charset="-78"/>
              </a:rPr>
              <a:t>آن است.(</a:t>
            </a:r>
            <a:r>
              <a:rPr lang="fa-IR" smtClean="0">
                <a:cs typeface="B Nazanin" panose="00000400000000000000" pitchFamily="2" charset="-78"/>
              </a:rPr>
              <a:t>باشمیل،1973:151</a:t>
            </a:r>
            <a:endParaRPr lang="fa-IR">
              <a:cs typeface="B Nazanin" panose="00000400000000000000" pitchFamily="2" charset="-78"/>
            </a:endParaRPr>
          </a:p>
          <a:p>
            <a:endParaRPr lang="fa-IR">
              <a:cs typeface="B Nazanin" panose="00000400000000000000" pitchFamily="2" charset="-78"/>
            </a:endParaRPr>
          </a:p>
        </p:txBody>
      </p:sp>
      <p:sp>
        <p:nvSpPr>
          <p:cNvPr id="4" name="Flowchart: Alternate Process 3"/>
          <p:cNvSpPr/>
          <p:nvPr/>
        </p:nvSpPr>
        <p:spPr>
          <a:xfrm>
            <a:off x="1399592" y="4254759"/>
            <a:ext cx="2705877" cy="1119674"/>
          </a:xfrm>
          <a:prstGeom prst="flowChartAlternateProcess">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قحطانی دانستن قضاعیان</a:t>
            </a:r>
            <a:endParaRPr lang="fa-IR"/>
          </a:p>
        </p:txBody>
      </p:sp>
    </p:spTree>
    <p:extLst>
      <p:ext uri="{BB962C8B-B14F-4D97-AF65-F5344CB8AC3E}">
        <p14:creationId xmlns:p14="http://schemas.microsoft.com/office/powerpoint/2010/main" val="191885686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cs typeface="B Nazanin" panose="00000400000000000000" pitchFamily="2" charset="-78"/>
            </a:endParaRPr>
          </a:p>
        </p:txBody>
      </p:sp>
      <p:sp>
        <p:nvSpPr>
          <p:cNvPr id="3" name="Content Placeholder 2"/>
          <p:cNvSpPr>
            <a:spLocks noGrp="1"/>
          </p:cNvSpPr>
          <p:nvPr>
            <p:ph idx="1"/>
          </p:nvPr>
        </p:nvSpPr>
        <p:spPr/>
        <p:txBody>
          <a:bodyPr/>
          <a:lstStyle/>
          <a:p>
            <a:pPr marL="0" indent="0" algn="just">
              <a:buNone/>
            </a:pPr>
            <a:r>
              <a:rPr lang="fa-IR" smtClean="0">
                <a:cs typeface="B Nazanin" panose="00000400000000000000" pitchFamily="2" charset="-78"/>
              </a:rPr>
              <a:t>در این راستا </a:t>
            </a:r>
            <a:r>
              <a:rPr lang="fa-IR" b="1" smtClean="0">
                <a:solidFill>
                  <a:srgbClr val="FF0000"/>
                </a:solidFill>
                <a:cs typeface="B Nazanin" panose="00000400000000000000" pitchFamily="2" charset="-78"/>
              </a:rPr>
              <a:t>تلاش کلبیها پیش و پس از اسلام برای یمنی- دانستن خود قابل توجه است</a:t>
            </a:r>
            <a:r>
              <a:rPr lang="fa-IR" smtClean="0">
                <a:cs typeface="B Nazanin" panose="00000400000000000000" pitchFamily="2" charset="-78"/>
              </a:rPr>
              <a:t>، چراکه باور به برتری عرب جنوب موقعیت آنها را نسبت به قبایل شمالی حفظ میکرد و به آنها در کنار یمانیها، هویتی مبتنی بر ژئوپلیتیک انسانی متأثر از نسب و اصالت میبخشید. این تأکید بر نسب، آنچنان تعلقی ژئوپلیتیک در قبیله ی کلب ایجاد کرد که منشأ رقابت و درگیریهای خانمان سوز با دیگر قبایل از دوره ی جاهلیت تا یک قرن پس از اسلام شد.</a:t>
            </a:r>
            <a:endParaRPr lang="fa-IR">
              <a:cs typeface="B Nazanin" panose="00000400000000000000" pitchFamily="2" charset="-78"/>
            </a:endParaRPr>
          </a:p>
        </p:txBody>
      </p:sp>
      <p:sp>
        <p:nvSpPr>
          <p:cNvPr id="4" name="Flowchart: Process 3"/>
          <p:cNvSpPr/>
          <p:nvPr/>
        </p:nvSpPr>
        <p:spPr>
          <a:xfrm>
            <a:off x="1082351" y="4450701"/>
            <a:ext cx="5169159" cy="1045029"/>
          </a:xfrm>
          <a:prstGeom prst="flowChartProcess">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باور به برتری عرب جنوب</a:t>
            </a:r>
            <a:endParaRPr lang="fa-IR"/>
          </a:p>
        </p:txBody>
      </p:sp>
      <p:sp>
        <p:nvSpPr>
          <p:cNvPr id="5" name="Flowchart: Alternate Process 4"/>
          <p:cNvSpPr/>
          <p:nvPr/>
        </p:nvSpPr>
        <p:spPr>
          <a:xfrm>
            <a:off x="7464490" y="4236098"/>
            <a:ext cx="3321698" cy="1474237"/>
          </a:xfrm>
          <a:prstGeom prst="flowChartAlternateProcess">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تا یک قرن پس از اسلام</a:t>
            </a:r>
            <a:endParaRPr lang="fa-IR"/>
          </a:p>
        </p:txBody>
      </p:sp>
    </p:spTree>
    <p:extLst>
      <p:ext uri="{BB962C8B-B14F-4D97-AF65-F5344CB8AC3E}">
        <p14:creationId xmlns:p14="http://schemas.microsoft.com/office/powerpoint/2010/main" val="192657213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b="1">
              <a:solidFill>
                <a:srgbClr val="FF0000"/>
              </a:solidFill>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ـ قضاعه و زیرمجموعهی آن پس از ویرانی سدّمأرب، با مهاجرت به مناطق شمالی شبهجزیره </a:t>
            </a:r>
            <a:r>
              <a:rPr lang="fa-IR" smtClean="0">
                <a:cs typeface="B Nazanin" panose="00000400000000000000" pitchFamily="2" charset="-78"/>
              </a:rPr>
              <a:t>در سیاری </a:t>
            </a:r>
            <a:r>
              <a:rPr lang="fa-IR" smtClean="0">
                <a:cs typeface="B Nazanin" panose="00000400000000000000" pitchFamily="2" charset="-78"/>
              </a:rPr>
              <a:t>از نقاط آن دیده شدهاند. با افزایش جمعیت، قبایل زیرمجموعهی قضاعه با تکیه بر دامداری و پرورش شتر و زندگی کوچروی، در پی دستیابی به چراگاههای بیشتری بودند.(6)بدینترتیب با حرکت و استقرار در مناطق مختلف شبهجزیره، قلمروی وسیعی را به خود اختصاص دادند که </a:t>
            </a:r>
            <a:r>
              <a:rPr lang="fa-IR">
                <a:cs typeface="B Nazanin" panose="00000400000000000000" pitchFamily="2" charset="-78"/>
              </a:rPr>
              <a:t>ازنظر راهبردی قابل توجه و در روند تاریخ عرب، نقش آفرین بود.(</a:t>
            </a:r>
            <a:r>
              <a:rPr lang="en-US">
                <a:cs typeface="B Nazanin" panose="00000400000000000000" pitchFamily="2" charset="-78"/>
              </a:rPr>
              <a:t>492</a:t>
            </a:r>
            <a:r>
              <a:rPr lang="fa-IR">
                <a:cs typeface="B Nazanin" panose="00000400000000000000" pitchFamily="2" charset="-78"/>
              </a:rPr>
              <a:t>:</a:t>
            </a:r>
            <a:r>
              <a:rPr lang="en-US">
                <a:cs typeface="B Nazanin" panose="00000400000000000000" pitchFamily="2" charset="-78"/>
              </a:rPr>
              <a:t>Webb, 2020, 3 </a:t>
            </a:r>
            <a:r>
              <a:rPr lang="fa-IR">
                <a:cs typeface="B Nazanin" panose="00000400000000000000" pitchFamily="2" charset="-78"/>
              </a:rPr>
              <a:t>) کلب بن وبرة پس از مهاجرت پدرانش از جنوب با برادرانش در وادی سباع(7)زندگی می کرد.(حموی،1995، ج5:344)</a:t>
            </a:r>
            <a:endParaRPr lang="fa-IR" smtClean="0">
              <a:cs typeface="B Nazanin" panose="00000400000000000000" pitchFamily="2" charset="-78"/>
            </a:endParaRPr>
          </a:p>
          <a:p>
            <a:endParaRPr lang="fa-IR">
              <a:cs typeface="B Nazanin" panose="00000400000000000000" pitchFamily="2" charset="-78"/>
            </a:endParaRPr>
          </a:p>
        </p:txBody>
      </p:sp>
      <p:sp>
        <p:nvSpPr>
          <p:cNvPr id="4" name="Flowchart: Alternate Process 3"/>
          <p:cNvSpPr/>
          <p:nvPr/>
        </p:nvSpPr>
        <p:spPr>
          <a:xfrm>
            <a:off x="838200" y="4646646"/>
            <a:ext cx="4068147" cy="1082351"/>
          </a:xfrm>
          <a:prstGeom prst="flowChartAlternateProcess">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پس از ویرانی سدّمأرب</a:t>
            </a:r>
            <a:endParaRPr lang="fa-IR"/>
          </a:p>
        </p:txBody>
      </p:sp>
    </p:spTree>
    <p:extLst>
      <p:ext uri="{BB962C8B-B14F-4D97-AF65-F5344CB8AC3E}">
        <p14:creationId xmlns:p14="http://schemas.microsoft.com/office/powerpoint/2010/main" val="136796047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cs typeface="B Nazanin" panose="00000400000000000000" pitchFamily="2" charset="-78"/>
            </a:endParaRPr>
          </a:p>
        </p:txBody>
      </p:sp>
      <p:sp>
        <p:nvSpPr>
          <p:cNvPr id="3" name="Content Placeholder 2"/>
          <p:cNvSpPr>
            <a:spLocks noGrp="1"/>
          </p:cNvSpPr>
          <p:nvPr>
            <p:ph idx="1"/>
          </p:nvPr>
        </p:nvSpPr>
        <p:spPr/>
        <p:txBody>
          <a:bodyPr>
            <a:normAutofit/>
          </a:bodyPr>
          <a:lstStyle/>
          <a:p>
            <a:pPr algn="just"/>
            <a:r>
              <a:rPr lang="fa-IR" smtClean="0">
                <a:cs typeface="B Nazanin" panose="00000400000000000000" pitchFamily="2" charset="-78"/>
              </a:rPr>
              <a:t>البته </a:t>
            </a:r>
            <a:r>
              <a:rPr lang="fa-IR" smtClean="0">
                <a:cs typeface="B Nazanin" panose="00000400000000000000" pitchFamily="2" charset="-78"/>
              </a:rPr>
              <a:t>گزارشهایی از او و قبیلهاش در دیگر مناطق شبه جزیره موجود است چنانکه منابع تاریخی از برخی طوایف کلب نام برده اند که به نجد نقل مکان  کردند.(حموی،1995،2:271) وجود برکه ی«ح</a:t>
            </a:r>
            <a:r>
              <a:rPr lang="fa-IR" smtClean="0">
                <a:solidFill>
                  <a:srgbClr val="FF0000"/>
                </a:solidFill>
                <a:cs typeface="B Nazanin" panose="00000400000000000000" pitchFamily="2" charset="-78"/>
              </a:rPr>
              <a:t>ُوأب</a:t>
            </a:r>
            <a:r>
              <a:rPr lang="fa-IR" smtClean="0">
                <a:cs typeface="B Nazanin" panose="00000400000000000000" pitchFamily="2" charset="-78"/>
              </a:rPr>
              <a:t>»در شمال نجد که به دختر کلب بن وبرة منسوب است براین جابجایی دلالت دارد.(بالذری،1998،2:458)</a:t>
            </a:r>
            <a:endParaRPr lang="fa-IR">
              <a:cs typeface="B Nazanin" panose="00000400000000000000" pitchFamily="2" charset="-78"/>
            </a:endParaRPr>
          </a:p>
        </p:txBody>
      </p:sp>
      <p:sp>
        <p:nvSpPr>
          <p:cNvPr id="4" name="Flowchart: Alternate Process 3"/>
          <p:cNvSpPr/>
          <p:nvPr/>
        </p:nvSpPr>
        <p:spPr>
          <a:xfrm>
            <a:off x="1175657" y="4683967"/>
            <a:ext cx="3284376" cy="877078"/>
          </a:xfrm>
          <a:prstGeom prst="flowChartAlternateProcess">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وادی </a:t>
            </a:r>
            <a:r>
              <a:rPr lang="fa-IR" sz="2800" smtClean="0">
                <a:solidFill>
                  <a:prstClr val="black"/>
                </a:solidFill>
                <a:cs typeface="B Nazanin" panose="00000400000000000000" pitchFamily="2" charset="-78"/>
              </a:rPr>
              <a:t>سباع</a:t>
            </a:r>
            <a:endParaRPr lang="fa-IR"/>
          </a:p>
        </p:txBody>
      </p:sp>
      <p:sp>
        <p:nvSpPr>
          <p:cNvPr id="5" name="Flowchart: Alternate Process 4"/>
          <p:cNvSpPr/>
          <p:nvPr/>
        </p:nvSpPr>
        <p:spPr>
          <a:xfrm>
            <a:off x="6326155" y="4590661"/>
            <a:ext cx="3825551" cy="1063690"/>
          </a:xfrm>
          <a:prstGeom prst="flowChartAlternateProcess">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srgbClr val="FF0000"/>
                </a:solidFill>
                <a:cs typeface="B Nazanin" panose="00000400000000000000" pitchFamily="2" charset="-78"/>
              </a:rPr>
              <a:t>کلب بن وبرة</a:t>
            </a:r>
            <a:endParaRPr lang="fa-IR" sz="2800">
              <a:solidFill>
                <a:srgbClr val="FF0000"/>
              </a:solidFill>
            </a:endParaRPr>
          </a:p>
        </p:txBody>
      </p:sp>
    </p:spTree>
    <p:extLst>
      <p:ext uri="{BB962C8B-B14F-4D97-AF65-F5344CB8AC3E}">
        <p14:creationId xmlns:p14="http://schemas.microsoft.com/office/powerpoint/2010/main" val="370685292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cs typeface="B Nazanin" panose="00000400000000000000" pitchFamily="2" charset="-78"/>
            </a:endParaRPr>
          </a:p>
        </p:txBody>
      </p:sp>
      <p:sp>
        <p:nvSpPr>
          <p:cNvPr id="3" name="Content Placeholder 2"/>
          <p:cNvSpPr>
            <a:spLocks noGrp="1"/>
          </p:cNvSpPr>
          <p:nvPr>
            <p:ph idx="1"/>
          </p:nvPr>
        </p:nvSpPr>
        <p:spPr/>
        <p:txBody>
          <a:bodyPr>
            <a:normAutofit/>
          </a:bodyPr>
          <a:lstStyle/>
          <a:p>
            <a:pPr algn="just"/>
            <a:r>
              <a:rPr lang="fa-IR">
                <a:cs typeface="B Nazanin" panose="00000400000000000000" pitchFamily="2" charset="-78"/>
              </a:rPr>
              <a:t>با افزایش جمعیت </a:t>
            </a:r>
            <a:r>
              <a:rPr lang="fa-IR" smtClean="0">
                <a:cs typeface="B Nazanin" panose="00000400000000000000" pitchFamily="2" charset="-78"/>
              </a:rPr>
              <a:t>فرزندان کلب</a:t>
            </a:r>
            <a:r>
              <a:rPr lang="fa-IR">
                <a:cs typeface="B Nazanin" panose="00000400000000000000" pitchFamily="2" charset="-78"/>
              </a:rPr>
              <a:t>، </a:t>
            </a:r>
            <a:r>
              <a:rPr lang="fa-IR" b="1">
                <a:solidFill>
                  <a:srgbClr val="FF0000"/>
                </a:solidFill>
                <a:cs typeface="B Nazanin" panose="00000400000000000000" pitchFamily="2" charset="-78"/>
              </a:rPr>
              <a:t>اطراف </a:t>
            </a:r>
            <a:r>
              <a:rPr lang="fa-IR" b="1" smtClean="0">
                <a:solidFill>
                  <a:srgbClr val="FF0000"/>
                </a:solidFill>
                <a:cs typeface="B Nazanin" panose="00000400000000000000" pitchFamily="2" charset="-78"/>
              </a:rPr>
              <a:t>نجد </a:t>
            </a:r>
            <a:r>
              <a:rPr lang="fa-IR" b="1">
                <a:solidFill>
                  <a:srgbClr val="FF0000"/>
                </a:solidFill>
                <a:cs typeface="B Nazanin" panose="00000400000000000000" pitchFamily="2" charset="-78"/>
              </a:rPr>
              <a:t>از جمله </a:t>
            </a:r>
            <a:r>
              <a:rPr lang="fa-IR" b="1" smtClean="0">
                <a:solidFill>
                  <a:srgbClr val="FF0000"/>
                </a:solidFill>
                <a:cs typeface="B Nazanin" panose="00000400000000000000" pitchFamily="2" charset="-78"/>
              </a:rPr>
              <a:t>حِضن</a:t>
            </a:r>
            <a:r>
              <a:rPr lang="fa-IR" smtClean="0">
                <a:cs typeface="B Nazanin" panose="00000400000000000000" pitchFamily="2" charset="-78"/>
              </a:rPr>
              <a:t>(حمیدالله،101</a:t>
            </a:r>
            <a:r>
              <a:rPr lang="fa-IR">
                <a:cs typeface="B Nazanin" panose="00000400000000000000" pitchFamily="2" charset="-78"/>
              </a:rPr>
              <a:t>) </a:t>
            </a:r>
            <a:r>
              <a:rPr lang="fa-IR" b="1">
                <a:solidFill>
                  <a:srgbClr val="00B0F0"/>
                </a:solidFill>
                <a:cs typeface="B Nazanin" panose="00000400000000000000" pitchFamily="2" charset="-78"/>
              </a:rPr>
              <a:t>و«رَبَذه»در جنوب</a:t>
            </a:r>
            <a:r>
              <a:rPr lang="fa-IR">
                <a:cs typeface="B Nazanin" panose="00000400000000000000" pitchFamily="2" charset="-78"/>
              </a:rPr>
              <a:t> و </a:t>
            </a:r>
            <a:r>
              <a:rPr lang="fa-IR" b="1">
                <a:solidFill>
                  <a:srgbClr val="00B050"/>
                </a:solidFill>
                <a:cs typeface="B Nazanin" panose="00000400000000000000" pitchFamily="2" charset="-78"/>
              </a:rPr>
              <a:t>کویر الدَهناء </a:t>
            </a:r>
            <a:r>
              <a:rPr lang="fa-IR">
                <a:cs typeface="B Nazanin" panose="00000400000000000000" pitchFamily="2" charset="-78"/>
              </a:rPr>
              <a:t>در </a:t>
            </a:r>
            <a:r>
              <a:rPr lang="fa-IR" smtClean="0">
                <a:cs typeface="B Nazanin" panose="00000400000000000000" pitchFamily="2" charset="-78"/>
              </a:rPr>
              <a:t>شرق نجد(بکری،1983،3:914و4:1236</a:t>
            </a:r>
            <a:r>
              <a:rPr lang="fa-IR">
                <a:cs typeface="B Nazanin" panose="00000400000000000000" pitchFamily="2" charset="-78"/>
              </a:rPr>
              <a:t>) جزء مناطق آنان شد که حتی برخی از آنها مثل زهیر </a:t>
            </a:r>
            <a:r>
              <a:rPr lang="fa-IR" smtClean="0">
                <a:cs typeface="B Nazanin" panose="00000400000000000000" pitchFamily="2" charset="-78"/>
              </a:rPr>
              <a:t>بن جناب </a:t>
            </a:r>
            <a:r>
              <a:rPr lang="fa-IR">
                <a:cs typeface="B Nazanin" panose="00000400000000000000" pitchFamily="2" charset="-78"/>
              </a:rPr>
              <a:t>در اواخر قرن پنجم </a:t>
            </a:r>
            <a:r>
              <a:rPr lang="fa-IR" smtClean="0">
                <a:cs typeface="B Nazanin" panose="00000400000000000000" pitchFamily="2" charset="-78"/>
              </a:rPr>
              <a:t>میلادی </a:t>
            </a:r>
            <a:r>
              <a:rPr lang="fa-IR">
                <a:cs typeface="B Nazanin" panose="00000400000000000000" pitchFamily="2" charset="-78"/>
              </a:rPr>
              <a:t>در آنجا دیده </a:t>
            </a:r>
            <a:r>
              <a:rPr lang="fa-IR" smtClean="0">
                <a:cs typeface="B Nazanin" panose="00000400000000000000" pitchFamily="2" charset="-78"/>
              </a:rPr>
              <a:t>شده اند</a:t>
            </a:r>
            <a:r>
              <a:rPr lang="fa-IR">
                <a:cs typeface="B Nazanin" panose="00000400000000000000" pitchFamily="2" charset="-78"/>
              </a:rPr>
              <a:t>.(فریجات،1414،136</a:t>
            </a:r>
            <a:r>
              <a:rPr lang="fa-IR" smtClean="0">
                <a:cs typeface="B Nazanin" panose="00000400000000000000" pitchFamily="2" charset="-78"/>
              </a:rPr>
              <a:t>)</a:t>
            </a:r>
            <a:endParaRPr lang="fa-IR">
              <a:cs typeface="B Nazanin" panose="00000400000000000000" pitchFamily="2" charset="-78"/>
            </a:endParaRPr>
          </a:p>
        </p:txBody>
      </p:sp>
      <p:sp>
        <p:nvSpPr>
          <p:cNvPr id="4" name="Flowchart: Alternate Process 3"/>
          <p:cNvSpPr/>
          <p:nvPr/>
        </p:nvSpPr>
        <p:spPr>
          <a:xfrm>
            <a:off x="838200" y="4001294"/>
            <a:ext cx="5505062" cy="1343608"/>
          </a:xfrm>
          <a:prstGeom prst="flowChartAlternateProcess">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زهیر بن جناب در اواخر قرن پنجم میلادی</a:t>
            </a:r>
            <a:endParaRPr lang="fa-IR"/>
          </a:p>
        </p:txBody>
      </p:sp>
    </p:spTree>
    <p:extLst>
      <p:ext uri="{BB962C8B-B14F-4D97-AF65-F5344CB8AC3E}">
        <p14:creationId xmlns:p14="http://schemas.microsoft.com/office/powerpoint/2010/main" val="109462408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lstStyle/>
          <a:p>
            <a:pPr algn="just"/>
            <a:r>
              <a:rPr lang="fa-IR">
                <a:cs typeface="B Nazanin" panose="00000400000000000000" pitchFamily="2" charset="-78"/>
              </a:rPr>
              <a:t>باتوجه به شعر </a:t>
            </a:r>
            <a:r>
              <a:rPr lang="fa-IR" smtClean="0">
                <a:cs typeface="B Nazanin" panose="00000400000000000000" pitchFamily="2" charset="-78"/>
              </a:rPr>
              <a:t>أخنس بن </a:t>
            </a:r>
            <a:r>
              <a:rPr lang="fa-IR">
                <a:cs typeface="B Nazanin" panose="00000400000000000000" pitchFamily="2" charset="-78"/>
              </a:rPr>
              <a:t>شهاب،(8)حضور کلبیان در رملعالج (کویر نَفود) تا اندکی قبل از ظهور </a:t>
            </a:r>
            <a:r>
              <a:rPr lang="fa-IR" smtClean="0">
                <a:cs typeface="B Nazanin" panose="00000400000000000000" pitchFamily="2" charset="-78"/>
              </a:rPr>
              <a:t>اسلام</a:t>
            </a:r>
            <a:r>
              <a:rPr lang="fa-IR">
                <a:cs typeface="B Nazanin" panose="00000400000000000000" pitchFamily="2" charset="-78"/>
              </a:rPr>
              <a:t>، </a:t>
            </a:r>
            <a:r>
              <a:rPr lang="fa-IR" smtClean="0">
                <a:cs typeface="B Nazanin" panose="00000400000000000000" pitchFamily="2" charset="-78"/>
              </a:rPr>
              <a:t>ثابت شده </a:t>
            </a:r>
            <a:r>
              <a:rPr lang="fa-IR">
                <a:cs typeface="B Nazanin" panose="00000400000000000000" pitchFamily="2" charset="-78"/>
              </a:rPr>
              <a:t>است لکن با ورود فرزندان نزار به نجد، قبائل کلبی مجبور به کوچ از مناطق مرکزی شدند. </a:t>
            </a:r>
            <a:r>
              <a:rPr lang="fa-IR" smtClean="0">
                <a:cs typeface="B Nazanin" panose="00000400000000000000" pitchFamily="2" charset="-78"/>
              </a:rPr>
              <a:t>بنی عبدالله </a:t>
            </a:r>
            <a:r>
              <a:rPr lang="fa-IR">
                <a:cs typeface="B Nazanin" panose="00000400000000000000" pitchFamily="2" charset="-78"/>
              </a:rPr>
              <a:t>پس از شکست از </a:t>
            </a:r>
            <a:r>
              <a:rPr lang="fa-IR" smtClean="0">
                <a:cs typeface="B Nazanin" panose="00000400000000000000" pitchFamily="2" charset="-78"/>
              </a:rPr>
              <a:t>بنی کنانة </a:t>
            </a:r>
            <a:r>
              <a:rPr lang="fa-IR">
                <a:cs typeface="B Nazanin" panose="00000400000000000000" pitchFamily="2" charset="-78"/>
              </a:rPr>
              <a:t>در یوم النهادة به </a:t>
            </a:r>
            <a:r>
              <a:rPr lang="fa-IR" b="1">
                <a:solidFill>
                  <a:srgbClr val="FF0000"/>
                </a:solidFill>
                <a:cs typeface="B Nazanin" panose="00000400000000000000" pitchFamily="2" charset="-78"/>
              </a:rPr>
              <a:t>عُسفان در هشتاد کیلومتری شمال مکه رفتن</a:t>
            </a:r>
            <a:r>
              <a:rPr lang="fa-IR">
                <a:cs typeface="B Nazanin" panose="00000400000000000000" pitchFamily="2" charset="-78"/>
              </a:rPr>
              <a:t>د(حموی،1995،4:121و122) و تا صدر </a:t>
            </a:r>
            <a:r>
              <a:rPr lang="fa-IR" smtClean="0">
                <a:cs typeface="B Nazanin" panose="00000400000000000000" pitchFamily="2" charset="-78"/>
              </a:rPr>
              <a:t>اسلام که پیامبرخدا(ص</a:t>
            </a:r>
            <a:r>
              <a:rPr lang="fa-IR">
                <a:cs typeface="B Nazanin" panose="00000400000000000000" pitchFamily="2" charset="-78"/>
              </a:rPr>
              <a:t>) آنها را به </a:t>
            </a:r>
            <a:r>
              <a:rPr lang="fa-IR" smtClean="0">
                <a:cs typeface="B Nazanin" panose="00000400000000000000" pitchFamily="2" charset="-78"/>
              </a:rPr>
              <a:t>اسلام </a:t>
            </a:r>
            <a:r>
              <a:rPr lang="fa-IR">
                <a:cs typeface="B Nazanin" panose="00000400000000000000" pitchFamily="2" charset="-78"/>
              </a:rPr>
              <a:t>فراخواند، بودند. درآنجا بودند (طبری،1976،2:34) </a:t>
            </a:r>
          </a:p>
          <a:p>
            <a:endParaRPr lang="fa-IR"/>
          </a:p>
        </p:txBody>
      </p:sp>
      <p:sp>
        <p:nvSpPr>
          <p:cNvPr id="4" name="Flowchart: Connector 3"/>
          <p:cNvSpPr/>
          <p:nvPr/>
        </p:nvSpPr>
        <p:spPr>
          <a:xfrm>
            <a:off x="838200" y="4310743"/>
            <a:ext cx="2593911" cy="1306285"/>
          </a:xfrm>
          <a:prstGeom prst="flowChartConnector">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یوم النهادة</a:t>
            </a:r>
            <a:endParaRPr lang="fa-IR"/>
          </a:p>
        </p:txBody>
      </p:sp>
    </p:spTree>
    <p:extLst>
      <p:ext uri="{BB962C8B-B14F-4D97-AF65-F5344CB8AC3E}">
        <p14:creationId xmlns:p14="http://schemas.microsoft.com/office/powerpoint/2010/main" val="9255922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cs typeface="B Nazanin" panose="00000400000000000000" pitchFamily="2" charset="-78"/>
            </a:endParaRPr>
          </a:p>
        </p:txBody>
      </p:sp>
      <p:sp>
        <p:nvSpPr>
          <p:cNvPr id="3" name="Content Placeholder 2"/>
          <p:cNvSpPr>
            <a:spLocks noGrp="1"/>
          </p:cNvSpPr>
          <p:nvPr>
            <p:ph idx="1"/>
          </p:nvPr>
        </p:nvSpPr>
        <p:spPr/>
        <p:txBody>
          <a:bodyPr>
            <a:normAutofit/>
          </a:bodyPr>
          <a:lstStyle/>
          <a:p>
            <a:pPr algn="just"/>
            <a:r>
              <a:rPr lang="fa-IR" smtClean="0">
                <a:cs typeface="B Nazanin" panose="00000400000000000000" pitchFamily="2" charset="-78"/>
              </a:rPr>
              <a:t>برخی دیگر نیز در «جَدیر» نزدیک جدّه  جای گرفتند(بکری،1983،1:17و2:370) و بنی عامر درکنار چشمه های أسیاح که به آنها نباج بنی عامر میگفتند، پراکنده بودند.(ابن حائک، بیتا،135) بنابراین مرزهای سرزمین کلب در دوره ی سکونت در مرکز شبه جزیره را می توان به نواحی نجد و بالای آن در رمل عالج، محدود دانست.(کحالة،1994، 5:362) عده ی دیگری از فرزندان کلب که در شمال شرق جزیره العرب مستقر بودند، در وادی سماوة کسی را با خود شریک نکردند (ابنحائک، بیتا،272)</a:t>
            </a:r>
            <a:endParaRPr lang="fa-IR">
              <a:cs typeface="B Nazanin" panose="00000400000000000000" pitchFamily="2" charset="-78"/>
            </a:endParaRPr>
          </a:p>
        </p:txBody>
      </p:sp>
      <p:sp>
        <p:nvSpPr>
          <p:cNvPr id="4" name="Flowchart: Alternate Process 3"/>
          <p:cNvSpPr/>
          <p:nvPr/>
        </p:nvSpPr>
        <p:spPr>
          <a:xfrm>
            <a:off x="838200" y="4665305"/>
            <a:ext cx="5691674" cy="1138335"/>
          </a:xfrm>
          <a:prstGeom prst="flowChartAlternateProcess">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در وادی سماوة کسی را با خود شریک نکردند</a:t>
            </a:r>
            <a:endParaRPr lang="fa-IR"/>
          </a:p>
        </p:txBody>
      </p:sp>
    </p:spTree>
    <p:extLst>
      <p:ext uri="{BB962C8B-B14F-4D97-AF65-F5344CB8AC3E}">
        <p14:creationId xmlns:p14="http://schemas.microsoft.com/office/powerpoint/2010/main" val="21814113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a:cs typeface="B Nazanin" panose="00000400000000000000" pitchFamily="2" charset="-78"/>
              </a:rPr>
              <a:t>و برخی مناطق آن </a:t>
            </a:r>
            <a:r>
              <a:rPr lang="fa-IR" smtClean="0">
                <a:cs typeface="B Nazanin" panose="00000400000000000000" pitchFamily="2" charset="-78"/>
              </a:rPr>
              <a:t>مانند«جَناب»را به </a:t>
            </a:r>
            <a:r>
              <a:rPr lang="fa-IR">
                <a:cs typeface="B Nazanin" panose="00000400000000000000" pitchFamily="2" charset="-78"/>
              </a:rPr>
              <a:t>اسم بزرگان قبیله نامیدند.(حموی،1995،2:164) جغرافیدانان در کنار سماوه از سرزمینی </a:t>
            </a:r>
            <a:r>
              <a:rPr lang="fa-IR" smtClean="0">
                <a:cs typeface="B Nazanin" panose="00000400000000000000" pitchFamily="2" charset="-78"/>
              </a:rPr>
              <a:t>به نام «</a:t>
            </a:r>
            <a:r>
              <a:rPr lang="fa-IR" smtClean="0">
                <a:solidFill>
                  <a:srgbClr val="FF0000"/>
                </a:solidFill>
                <a:cs typeface="B Nazanin" panose="00000400000000000000" pitchFamily="2" charset="-78"/>
              </a:rPr>
              <a:t>دیار بنی کلب</a:t>
            </a:r>
            <a:r>
              <a:rPr lang="fa-IR" smtClean="0">
                <a:cs typeface="B Nazanin" panose="00000400000000000000" pitchFamily="2" charset="-78"/>
              </a:rPr>
              <a:t>»در </a:t>
            </a:r>
            <a:r>
              <a:rPr lang="fa-IR">
                <a:cs typeface="B Nazanin" panose="00000400000000000000" pitchFamily="2" charset="-78"/>
              </a:rPr>
              <a:t>شمال دومةالجندل و جنوب صحرای سوریه(بُخیت،1987،3:159) و </a:t>
            </a:r>
            <a:r>
              <a:rPr lang="fa-IR" smtClean="0">
                <a:cs typeface="B Nazanin" panose="00000400000000000000" pitchFamily="2" charset="-78"/>
              </a:rPr>
              <a:t>صحرای عرعر </a:t>
            </a:r>
            <a:r>
              <a:rPr lang="fa-IR">
                <a:cs typeface="B Nazanin" panose="00000400000000000000" pitchFamily="2" charset="-78"/>
              </a:rPr>
              <a:t>نام میبرند که </a:t>
            </a:r>
            <a:r>
              <a:rPr lang="fa-IR" b="1">
                <a:solidFill>
                  <a:srgbClr val="FF0000"/>
                </a:solidFill>
                <a:cs typeface="B Nazanin" panose="00000400000000000000" pitchFamily="2" charset="-78"/>
              </a:rPr>
              <a:t>کمتر </a:t>
            </a:r>
            <a:r>
              <a:rPr lang="fa-IR" b="1" smtClean="0">
                <a:solidFill>
                  <a:srgbClr val="FF0000"/>
                </a:solidFill>
                <a:cs typeface="B Nazanin" panose="00000400000000000000" pitchFamily="2" charset="-78"/>
              </a:rPr>
              <a:t>قبیله ای </a:t>
            </a:r>
            <a:r>
              <a:rPr lang="fa-IR" b="1">
                <a:solidFill>
                  <a:srgbClr val="FF0000"/>
                </a:solidFill>
                <a:cs typeface="B Nazanin" panose="00000400000000000000" pitchFamily="2" charset="-78"/>
              </a:rPr>
              <a:t>حاضر بود در آنجا مستقر شود </a:t>
            </a:r>
            <a:r>
              <a:rPr lang="fa-IR">
                <a:cs typeface="B Nazanin" panose="00000400000000000000" pitchFamily="2" charset="-78"/>
              </a:rPr>
              <a:t>و </a:t>
            </a:r>
            <a:r>
              <a:rPr lang="fa-IR" smtClean="0">
                <a:cs typeface="B Nazanin" panose="00000400000000000000" pitchFamily="2" charset="-78"/>
              </a:rPr>
              <a:t>برای آن </a:t>
            </a:r>
            <a:r>
              <a:rPr lang="fa-IR">
                <a:cs typeface="B Nazanin" panose="00000400000000000000" pitchFamily="2" charset="-78"/>
              </a:rPr>
              <a:t>با دیگر قبایل </a:t>
            </a:r>
            <a:r>
              <a:rPr lang="fa-IR" smtClean="0">
                <a:cs typeface="B Nazanin" panose="00000400000000000000" pitchFamily="2" charset="-78"/>
              </a:rPr>
              <a:t>ستیز کند</a:t>
            </a:r>
            <a:r>
              <a:rPr lang="fa-IR">
                <a:cs typeface="B Nazanin" panose="00000400000000000000" pitchFamily="2" charset="-78"/>
              </a:rPr>
              <a:t>.(جاسر،1980،3:898) تسلط </a:t>
            </a:r>
            <a:r>
              <a:rPr lang="fa-IR" smtClean="0">
                <a:cs typeface="B Nazanin" panose="00000400000000000000" pitchFamily="2" charset="-78"/>
              </a:rPr>
              <a:t>طایفه های </a:t>
            </a:r>
            <a:r>
              <a:rPr lang="fa-IR">
                <a:cs typeface="B Nazanin" panose="00000400000000000000" pitchFamily="2" charset="-78"/>
              </a:rPr>
              <a:t>کلبی بر آبها، دشتها، مراتع و بستانهای سماوه به گونهای بود که تا دوره ی اسلامی به«</a:t>
            </a:r>
            <a:r>
              <a:rPr lang="fa-IR">
                <a:solidFill>
                  <a:srgbClr val="FF0000"/>
                </a:solidFill>
                <a:cs typeface="B Nazanin" panose="00000400000000000000" pitchFamily="2" charset="-78"/>
              </a:rPr>
              <a:t>سماوه کلب</a:t>
            </a:r>
            <a:r>
              <a:rPr lang="fa-IR">
                <a:cs typeface="B Nazanin" panose="00000400000000000000" pitchFamily="2" charset="-78"/>
              </a:rPr>
              <a:t>»شناخته میشد(شیخو،1989،1؛ عباس، 1968،144) و حتی اشعاری در این خصوص باقیمانده است.(9)</a:t>
            </a:r>
          </a:p>
          <a:p>
            <a:endParaRPr lang="fa-IR">
              <a:cs typeface="B Nazanin" panose="00000400000000000000" pitchFamily="2" charset="-78"/>
            </a:endParaRPr>
          </a:p>
        </p:txBody>
      </p:sp>
      <p:sp>
        <p:nvSpPr>
          <p:cNvPr id="4" name="Flowchart: Alternate Process 3"/>
          <p:cNvSpPr/>
          <p:nvPr/>
        </p:nvSpPr>
        <p:spPr>
          <a:xfrm>
            <a:off x="838200" y="4627984"/>
            <a:ext cx="3806889" cy="1007707"/>
          </a:xfrm>
          <a:prstGeom prst="flowChartAlternateProcess">
            <a:avLst/>
          </a:prstGeom>
          <a:solidFill>
            <a:schemeClr val="bg1">
              <a:lumMod val="95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در کنار سماوه</a:t>
            </a:r>
            <a:endParaRPr lang="fa-IR"/>
          </a:p>
        </p:txBody>
      </p:sp>
    </p:spTree>
    <p:extLst>
      <p:ext uri="{BB962C8B-B14F-4D97-AF65-F5344CB8AC3E}">
        <p14:creationId xmlns:p14="http://schemas.microsoft.com/office/powerpoint/2010/main" val="415352733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cs typeface="B Nazanin" panose="00000400000000000000" pitchFamily="2" charset="-78"/>
            </a:endParaRPr>
          </a:p>
        </p:txBody>
      </p:sp>
      <p:sp>
        <p:nvSpPr>
          <p:cNvPr id="3" name="Content Placeholder 2"/>
          <p:cNvSpPr>
            <a:spLocks noGrp="1"/>
          </p:cNvSpPr>
          <p:nvPr>
            <p:ph idx="1"/>
          </p:nvPr>
        </p:nvSpPr>
        <p:spPr/>
        <p:txBody>
          <a:bodyPr>
            <a:normAutofit/>
          </a:bodyPr>
          <a:lstStyle/>
          <a:p>
            <a:pPr algn="just"/>
            <a:r>
              <a:rPr lang="fa-IR" smtClean="0">
                <a:cs typeface="B Nazanin" panose="00000400000000000000" pitchFamily="2" charset="-78"/>
              </a:rPr>
              <a:t>وجود فرزندان عوف بن أبی- سلمی(ابنکلبی،1988،2:611) و بنوعمار بن عبدالمسیح از طایفه ی بنی عامراالکبر(حموی،1995، 4:360) و برخی تیره های منتسب به کلب مثل عدسیون(غنیمة،1936،26) و زبید در«حیره»، این منطقه را به قلمرو دیگر قضاعیان بدل کرده بود(عامری،1992،1:18).</a:t>
            </a:r>
            <a:endParaRPr lang="fa-IR">
              <a:cs typeface="B Nazanin" panose="00000400000000000000" pitchFamily="2" charset="-78"/>
            </a:endParaRPr>
          </a:p>
        </p:txBody>
      </p:sp>
      <p:sp>
        <p:nvSpPr>
          <p:cNvPr id="4" name="Flowchart: Alternate Process 3"/>
          <p:cNvSpPr/>
          <p:nvPr/>
        </p:nvSpPr>
        <p:spPr>
          <a:xfrm>
            <a:off x="1259174" y="4182256"/>
            <a:ext cx="4047344" cy="1154242"/>
          </a:xfrm>
          <a:prstGeom prst="flowChartAlternateProcess">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b="1" smtClean="0">
                <a:solidFill>
                  <a:schemeClr val="tx1"/>
                </a:solidFill>
                <a:cs typeface="B Nazanin" panose="00000400000000000000" pitchFamily="2" charset="-78"/>
              </a:rPr>
              <a:t>عدسیون و زبید</a:t>
            </a:r>
            <a:endParaRPr lang="fa-IR" sz="2800" b="1">
              <a:solidFill>
                <a:schemeClr val="tx1"/>
              </a:solidFill>
            </a:endParaRPr>
          </a:p>
        </p:txBody>
      </p:sp>
    </p:spTree>
    <p:extLst>
      <p:ext uri="{BB962C8B-B14F-4D97-AF65-F5344CB8AC3E}">
        <p14:creationId xmlns:p14="http://schemas.microsoft.com/office/powerpoint/2010/main" val="315498964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lstStyle/>
          <a:p>
            <a:pPr algn="just"/>
            <a:r>
              <a:rPr lang="fa-IR">
                <a:cs typeface="B Nazanin" panose="00000400000000000000" pitchFamily="2" charset="-78"/>
              </a:rPr>
              <a:t>حضور آنها در حیره روابط دوستانه بزرگان کلب با پادشاهان لخمی(268ـ632م) را به همراه داشت.(طبری،1976،2:213؛ غنیمة،1936،201) </a:t>
            </a:r>
            <a:r>
              <a:rPr lang="fa-IR" smtClean="0">
                <a:cs typeface="B Nazanin" panose="00000400000000000000" pitchFamily="2" charset="-78"/>
              </a:rPr>
              <a:t>ابن خلدون </a:t>
            </a:r>
            <a:r>
              <a:rPr lang="fa-IR">
                <a:cs typeface="B Nazanin" panose="00000400000000000000" pitchFamily="2" charset="-78"/>
              </a:rPr>
              <a:t>نیز اماکن پیش گفته را تأیید </a:t>
            </a:r>
            <a:r>
              <a:rPr lang="fa-IR" smtClean="0">
                <a:cs typeface="B Nazanin" panose="00000400000000000000" pitchFamily="2" charset="-78"/>
              </a:rPr>
              <a:t>می کند </a:t>
            </a:r>
            <a:r>
              <a:rPr lang="fa-IR">
                <a:cs typeface="B Nazanin" panose="00000400000000000000" pitchFamily="2" charset="-78"/>
              </a:rPr>
              <a:t>چرا که وی در ذکر طبقه سوم از عرب، کلبیها را چادرنشینهایی خوانده که در یمن، حجاز، عراق و شام پراکنده بودند(ابن- خلدون،1988،2:241)با </a:t>
            </a:r>
            <a:r>
              <a:rPr lang="fa-IR" smtClean="0">
                <a:cs typeface="B Nazanin" panose="00000400000000000000" pitchFamily="2" charset="-78"/>
              </a:rPr>
              <a:t>همه ی </a:t>
            </a:r>
            <a:r>
              <a:rPr lang="fa-IR">
                <a:cs typeface="B Nazanin" panose="00000400000000000000" pitchFamily="2" charset="-78"/>
              </a:rPr>
              <a:t>پراکندگی </a:t>
            </a:r>
            <a:r>
              <a:rPr lang="fa-IR" smtClean="0">
                <a:cs typeface="B Nazanin" panose="00000400000000000000" pitchFamily="2" charset="-78"/>
              </a:rPr>
              <a:t>جمعیتی گزارشهای </a:t>
            </a:r>
            <a:r>
              <a:rPr lang="fa-IR">
                <a:cs typeface="B Nazanin" panose="00000400000000000000" pitchFamily="2" charset="-78"/>
              </a:rPr>
              <a:t>تاریخی گویای آن است که </a:t>
            </a:r>
            <a:r>
              <a:rPr lang="fa-IR" smtClean="0">
                <a:cs typeface="B Nazanin" panose="00000400000000000000" pitchFamily="2" charset="-78"/>
              </a:rPr>
              <a:t>بنی کلب </a:t>
            </a:r>
            <a:r>
              <a:rPr lang="fa-IR">
                <a:cs typeface="B Nazanin" panose="00000400000000000000" pitchFamily="2" charset="-78"/>
              </a:rPr>
              <a:t>ـ اصلیترین </a:t>
            </a:r>
            <a:r>
              <a:rPr lang="fa-IR" smtClean="0">
                <a:cs typeface="B Nazanin" panose="00000400000000000000" pitchFamily="2" charset="-78"/>
              </a:rPr>
              <a:t>نماینده ی </a:t>
            </a:r>
            <a:r>
              <a:rPr lang="fa-IR">
                <a:cs typeface="B Nazanin" panose="00000400000000000000" pitchFamily="2" charset="-78"/>
              </a:rPr>
              <a:t>قضاعیان در ابتدای ظهور </a:t>
            </a:r>
            <a:r>
              <a:rPr lang="fa-IR" smtClean="0">
                <a:cs typeface="B Nazanin" panose="00000400000000000000" pitchFamily="2" charset="-78"/>
              </a:rPr>
              <a:t>اسلام </a:t>
            </a:r>
            <a:r>
              <a:rPr lang="fa-IR">
                <a:cs typeface="B Nazanin" panose="00000400000000000000" pitchFamily="2" charset="-78"/>
              </a:rPr>
              <a:t>در </a:t>
            </a:r>
            <a:r>
              <a:rPr lang="fa-IR" smtClean="0">
                <a:cs typeface="B Nazanin" panose="00000400000000000000" pitchFamily="2" charset="-78"/>
              </a:rPr>
              <a:t>منطقه ی </a:t>
            </a:r>
            <a:r>
              <a:rPr lang="fa-IR">
                <a:cs typeface="B Nazanin" panose="00000400000000000000" pitchFamily="2" charset="-78"/>
              </a:rPr>
              <a:t>دومةالجندل و تبوک،زندگی </a:t>
            </a:r>
            <a:r>
              <a:rPr lang="fa-IR" smtClean="0">
                <a:cs typeface="B Nazanin" panose="00000400000000000000" pitchFamily="2" charset="-78"/>
              </a:rPr>
              <a:t>می کردند</a:t>
            </a:r>
            <a:r>
              <a:rPr lang="fa-IR">
                <a:cs typeface="B Nazanin" panose="00000400000000000000" pitchFamily="2" charset="-78"/>
              </a:rPr>
              <a:t>.(</a:t>
            </a:r>
            <a:r>
              <a:rPr lang="fa-IR" smtClean="0">
                <a:cs typeface="B Nazanin" panose="00000400000000000000" pitchFamily="2" charset="-78"/>
              </a:rPr>
              <a:t>بکری،1983،1:50)</a:t>
            </a:r>
            <a:endParaRPr lang="fa-IR">
              <a:cs typeface="B Nazanin" panose="00000400000000000000" pitchFamily="2" charset="-78"/>
            </a:endParaRPr>
          </a:p>
          <a:p>
            <a:endParaRPr lang="fa-IR"/>
          </a:p>
        </p:txBody>
      </p:sp>
      <p:sp>
        <p:nvSpPr>
          <p:cNvPr id="4" name="Flowchart: Alternate Process 3"/>
          <p:cNvSpPr/>
          <p:nvPr/>
        </p:nvSpPr>
        <p:spPr>
          <a:xfrm>
            <a:off x="838200" y="4505309"/>
            <a:ext cx="3762531" cy="1229194"/>
          </a:xfrm>
          <a:prstGeom prst="flowChartAlternateProcess">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منطقه ی دومةالجندل و تبوک</a:t>
            </a:r>
            <a:endParaRPr lang="fa-IR"/>
          </a:p>
        </p:txBody>
      </p:sp>
    </p:spTree>
    <p:extLst>
      <p:ext uri="{BB962C8B-B14F-4D97-AF65-F5344CB8AC3E}">
        <p14:creationId xmlns:p14="http://schemas.microsoft.com/office/powerpoint/2010/main" val="401492867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lstStyle/>
          <a:p>
            <a:pPr algn="just"/>
            <a:r>
              <a:rPr lang="fa-IR">
                <a:cs typeface="B Nazanin" panose="00000400000000000000" pitchFamily="2" charset="-78"/>
              </a:rPr>
              <a:t>بنابراین پژوهش </a:t>
            </a:r>
            <a:r>
              <a:rPr lang="fa-IR" smtClean="0">
                <a:cs typeface="B Nazanin" panose="00000400000000000000" pitchFamily="2" charset="-78"/>
              </a:rPr>
              <a:t>پیش رو </a:t>
            </a:r>
            <a:r>
              <a:rPr lang="fa-IR">
                <a:cs typeface="B Nazanin" panose="00000400000000000000" pitchFamily="2" charset="-78"/>
              </a:rPr>
              <a:t>میکوشد تا با روش توصیفی ـ تحلیلی به چگونگی برخورد این قبیله با اسلام و </a:t>
            </a:r>
            <a:r>
              <a:rPr lang="fa-IR" smtClean="0">
                <a:cs typeface="B Nazanin" panose="00000400000000000000" pitchFamily="2" charset="-78"/>
              </a:rPr>
              <a:t>مطالعه ی </a:t>
            </a:r>
            <a:r>
              <a:rPr lang="fa-IR">
                <a:cs typeface="B Nazanin" panose="00000400000000000000" pitchFamily="2" charset="-78"/>
              </a:rPr>
              <a:t>عوامل ژئوپلیتیکی موثر در آن پاسخ دهد که به تبع آن راهبرد پیامبر(ص) نیز مورد واکاوی قرار گرفته است. نتایج تحقیق گویای آن است که </a:t>
            </a:r>
            <a:r>
              <a:rPr lang="fa-IR" b="1">
                <a:solidFill>
                  <a:srgbClr val="FF0000"/>
                </a:solidFill>
                <a:cs typeface="B Nazanin" panose="00000400000000000000" pitchFamily="2" charset="-78"/>
              </a:rPr>
              <a:t>مردم </a:t>
            </a:r>
            <a:r>
              <a:rPr lang="fa-IR" b="1" smtClean="0">
                <a:solidFill>
                  <a:srgbClr val="FF0000"/>
                </a:solidFill>
                <a:cs typeface="B Nazanin" panose="00000400000000000000" pitchFamily="2" charset="-78"/>
              </a:rPr>
              <a:t>قبیله ی </a:t>
            </a:r>
            <a:r>
              <a:rPr lang="fa-IR" b="1">
                <a:solidFill>
                  <a:srgbClr val="FF0000"/>
                </a:solidFill>
                <a:cs typeface="B Nazanin" panose="00000400000000000000" pitchFamily="2" charset="-78"/>
              </a:rPr>
              <a:t>کلب با وابستگی به جغرافیای سیاسی خود تا سرحدّ توان به رویارویی با مسلمانان پرداختند </a:t>
            </a:r>
            <a:r>
              <a:rPr lang="fa-IR">
                <a:cs typeface="B Nazanin" panose="00000400000000000000" pitchFamily="2" charset="-78"/>
              </a:rPr>
              <a:t>و تنها پس از اقدامات پیامبر(ص) در اصلاح علایق آنها بود که به اسلام گرویدند</a:t>
            </a:r>
          </a:p>
          <a:p>
            <a:endParaRPr lang="fa-IR"/>
          </a:p>
        </p:txBody>
      </p:sp>
    </p:spTree>
    <p:extLst>
      <p:ext uri="{BB962C8B-B14F-4D97-AF65-F5344CB8AC3E}">
        <p14:creationId xmlns:p14="http://schemas.microsoft.com/office/powerpoint/2010/main" val="290199237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cs typeface="B Nazanin" panose="00000400000000000000" pitchFamily="2" charset="-78"/>
            </a:endParaRPr>
          </a:p>
        </p:txBody>
      </p:sp>
      <p:sp>
        <p:nvSpPr>
          <p:cNvPr id="3" name="Content Placeholder 2"/>
          <p:cNvSpPr>
            <a:spLocks noGrp="1"/>
          </p:cNvSpPr>
          <p:nvPr>
            <p:ph idx="1"/>
          </p:nvPr>
        </p:nvSpPr>
        <p:spPr/>
        <p:txBody>
          <a:bodyPr>
            <a:normAutofit/>
          </a:bodyPr>
          <a:lstStyle/>
          <a:p>
            <a:pPr marL="0" indent="0" algn="just">
              <a:buNone/>
            </a:pPr>
            <a:r>
              <a:rPr lang="fa-IR" smtClean="0">
                <a:cs typeface="B Nazanin" panose="00000400000000000000" pitchFamily="2" charset="-78"/>
              </a:rPr>
              <a:t> اداره معبد </a:t>
            </a:r>
            <a:r>
              <a:rPr lang="fa-IR" b="1" smtClean="0">
                <a:solidFill>
                  <a:srgbClr val="FF0000"/>
                </a:solidFill>
                <a:cs typeface="B Nazanin" panose="00000400000000000000" pitchFamily="2" charset="-78"/>
              </a:rPr>
              <a:t>بت«ّوُد»</a:t>
            </a:r>
            <a:r>
              <a:rPr lang="fa-IR" smtClean="0">
                <a:cs typeface="B Nazanin" panose="00000400000000000000" pitchFamily="2" charset="-78"/>
              </a:rPr>
              <a:t>در دومةالجندل از سوی عامراألجدار بنعوف و دیگر طایفه های کلبی(یعقوبى، بیتا،1:255؛ ابنکلبی،1364،150) و تصاحب عمده بازار دومةالجندل از سوی کلبیان، گواه حضور پرقدرت بنی کلب در آن مناطق در دورهای از تاریخ پیش اسلامی تا زمان فتح آن در دوره ی اسلامی است. به نظر پیتر وِب، کلبیان از دومةالجندل «وادی سرحان»در مسیر شام به شبه جزیره را کنترل می کردند. (</a:t>
            </a:r>
            <a:r>
              <a:rPr lang="en-US" smtClean="0">
                <a:cs typeface="B Nazanin" panose="00000400000000000000" pitchFamily="2" charset="-78"/>
              </a:rPr>
              <a:t>492</a:t>
            </a:r>
            <a:r>
              <a:rPr lang="fa-IR" smtClean="0">
                <a:cs typeface="B Nazanin" panose="00000400000000000000" pitchFamily="2" charset="-78"/>
              </a:rPr>
              <a:t>:</a:t>
            </a:r>
            <a:r>
              <a:rPr lang="en-US" smtClean="0">
                <a:cs typeface="B Nazanin" panose="00000400000000000000" pitchFamily="2" charset="-78"/>
              </a:rPr>
              <a:t>Webb, 2020, 3 </a:t>
            </a:r>
            <a:r>
              <a:rPr lang="fa-IR" smtClean="0">
                <a:cs typeface="B Nazanin" panose="00000400000000000000" pitchFamily="2" charset="-78"/>
              </a:rPr>
              <a:t>) بنابراین دومةالجندل در کنار وادی سماوه و دیار بنی کلب مهمترین منطقه تحت نفوذ قبیله ی کلب در صدر اسالم بود که قسمت وسیعی از شمال عربستان، غرب عراق و جنوب سوریه امروزی را در برمی گرفت</a:t>
            </a:r>
            <a:endParaRPr lang="fa-IR">
              <a:cs typeface="B Nazanin" panose="00000400000000000000" pitchFamily="2" charset="-78"/>
            </a:endParaRPr>
          </a:p>
        </p:txBody>
      </p:sp>
    </p:spTree>
    <p:extLst>
      <p:ext uri="{BB962C8B-B14F-4D97-AF65-F5344CB8AC3E}">
        <p14:creationId xmlns:p14="http://schemas.microsoft.com/office/powerpoint/2010/main" val="327910302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در این جغرافیای گسترده قبایل بازرگان و یکجانشین کلب به زندگی در دومةالجندل و اطراف آن و قبایل دام پرور به کوچ در بیابانهای شمال شبه جزیره گرفته بودند. به نظر می رسد این ژئوپلیتیک خاص ّ مهمترین عامل رشد اقتصادی این قبیله در اواخر دوره پیش اسلامی و صدر اسلام بود و </a:t>
            </a:r>
            <a:r>
              <a:rPr lang="fa-IR" b="1" smtClean="0">
                <a:solidFill>
                  <a:srgbClr val="FF0000"/>
                </a:solidFill>
                <a:cs typeface="B Nazanin" panose="00000400000000000000" pitchFamily="2" charset="-78"/>
              </a:rPr>
              <a:t>آن زمانی که برخی از قبایل عرب با انگیزه های اقتصادی و ترس از گرسنگی، دختران خود را زنده به گور می کردند،(نصیری، زارعکار،1396،20:203و204) </a:t>
            </a:r>
            <a:r>
              <a:rPr lang="fa-IR" b="1">
                <a:solidFill>
                  <a:srgbClr val="FF0000"/>
                </a:solidFill>
                <a:cs typeface="B Nazanin" panose="00000400000000000000" pitchFamily="2" charset="-78"/>
              </a:rPr>
              <a:t>هیچ گزارشی از اینگونه </a:t>
            </a:r>
            <a:r>
              <a:rPr lang="fa-IR" b="1" smtClean="0">
                <a:solidFill>
                  <a:srgbClr val="FF0000"/>
                </a:solidFill>
                <a:cs typeface="B Nazanin" panose="00000400000000000000" pitchFamily="2" charset="-78"/>
              </a:rPr>
              <a:t>اقدامات در </a:t>
            </a:r>
            <a:r>
              <a:rPr lang="fa-IR" b="1">
                <a:solidFill>
                  <a:srgbClr val="FF0000"/>
                </a:solidFill>
                <a:cs typeface="B Nazanin" panose="00000400000000000000" pitchFamily="2" charset="-78"/>
              </a:rPr>
              <a:t>مورد قبیله کلب موجود نیست. </a:t>
            </a:r>
          </a:p>
        </p:txBody>
      </p:sp>
    </p:spTree>
    <p:extLst>
      <p:ext uri="{BB962C8B-B14F-4D97-AF65-F5344CB8AC3E}">
        <p14:creationId xmlns:p14="http://schemas.microsoft.com/office/powerpoint/2010/main" val="186441930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نتیجه این که بدست آوردن این گستره ی جغرافیایی جهت جلب منافع مادی در طی قرون متمادی، بن مایه ی ژئوپلیتیک سازه انسانی به نام قبیله کلب بود که سرانجام به علقه ای ژئوپلیتیکی در این زمینه منجر شد و کلبیان را به دفاع از آن وا میداشت</a:t>
            </a:r>
            <a:endParaRPr lang="fa-IR">
              <a:cs typeface="B Nazanin" panose="00000400000000000000" pitchFamily="2" charset="-78"/>
            </a:endParaRPr>
          </a:p>
        </p:txBody>
      </p:sp>
    </p:spTree>
    <p:extLst>
      <p:ext uri="{BB962C8B-B14F-4D97-AF65-F5344CB8AC3E}">
        <p14:creationId xmlns:p14="http://schemas.microsoft.com/office/powerpoint/2010/main" val="67212952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b="1" smtClean="0">
                <a:solidFill>
                  <a:srgbClr val="FF0000"/>
                </a:solidFill>
                <a:cs typeface="B Nazanin" panose="00000400000000000000" pitchFamily="2" charset="-78"/>
              </a:rPr>
              <a:t>1-3 زعامت </a:t>
            </a:r>
            <a:r>
              <a:rPr lang="fa-IR" b="1">
                <a:solidFill>
                  <a:srgbClr val="FF0000"/>
                </a:solidFill>
                <a:cs typeface="B Nazanin" panose="00000400000000000000" pitchFamily="2" charset="-78"/>
              </a:rPr>
              <a:t>و رهبری </a:t>
            </a:r>
            <a:endParaRPr lang="fa-IR" b="1">
              <a:solidFill>
                <a:srgbClr val="FF0000"/>
              </a:solidFill>
              <a:cs typeface="B Nazanin" panose="00000400000000000000" pitchFamily="2" charset="-78"/>
            </a:endParaRPr>
          </a:p>
        </p:txBody>
      </p:sp>
      <p:sp>
        <p:nvSpPr>
          <p:cNvPr id="3" name="Content Placeholder 2"/>
          <p:cNvSpPr>
            <a:spLocks noGrp="1"/>
          </p:cNvSpPr>
          <p:nvPr>
            <p:ph idx="1"/>
          </p:nvPr>
        </p:nvSpPr>
        <p:spPr/>
        <p:txBody>
          <a:bodyPr>
            <a:normAutofit/>
          </a:bodyPr>
          <a:lstStyle/>
          <a:p>
            <a:pPr algn="just"/>
            <a:r>
              <a:rPr lang="fa-IR" smtClean="0">
                <a:cs typeface="B Nazanin" panose="00000400000000000000" pitchFamily="2" charset="-78"/>
              </a:rPr>
              <a:t>ساختار </a:t>
            </a:r>
            <a:r>
              <a:rPr lang="fa-IR" smtClean="0">
                <a:cs typeface="B Nazanin" panose="00000400000000000000" pitchFamily="2" charset="-78"/>
              </a:rPr>
              <a:t>زندگی عرب مقارن با ظهور اسلام متکی بر تفکر خاندانی و تبعیت محض از بزرگان خاندانً بود همانطور که در اغلب جوامع از جمله ایران آن دوره نیز این گونه بود. در این نوع زندگی معمول تصمیم اصلی را روسای خاندانها می گرفتند و هدایت سیاسی ـ نظامی و اجتماعی و فکری برعهده سران و اشراف بود.(جهان، ایمانپور، عباسی، مفتخری،1400،29:82)</a:t>
            </a:r>
            <a:endParaRPr lang="fa-IR">
              <a:cs typeface="B Nazanin" panose="00000400000000000000" pitchFamily="2" charset="-78"/>
            </a:endParaRPr>
          </a:p>
        </p:txBody>
      </p:sp>
      <p:sp>
        <p:nvSpPr>
          <p:cNvPr id="4" name="Flowchart: Process 3"/>
          <p:cNvSpPr/>
          <p:nvPr/>
        </p:nvSpPr>
        <p:spPr>
          <a:xfrm>
            <a:off x="838200" y="4273420"/>
            <a:ext cx="5766319" cy="1436914"/>
          </a:xfrm>
          <a:prstGeom prst="flowChartProcess">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تفکر خاندانی و تبعیت محض از بزرگان </a:t>
            </a:r>
            <a:r>
              <a:rPr lang="fa-IR" sz="2800" smtClean="0">
                <a:solidFill>
                  <a:prstClr val="black"/>
                </a:solidFill>
                <a:cs typeface="B Nazanin" panose="00000400000000000000" pitchFamily="2" charset="-78"/>
              </a:rPr>
              <a:t>خاندان</a:t>
            </a:r>
            <a:endParaRPr lang="fa-IR"/>
          </a:p>
        </p:txBody>
      </p:sp>
    </p:spTree>
    <p:extLst>
      <p:ext uri="{BB962C8B-B14F-4D97-AF65-F5344CB8AC3E}">
        <p14:creationId xmlns:p14="http://schemas.microsoft.com/office/powerpoint/2010/main" val="1272788291"/>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cs typeface="B Nazanin" panose="00000400000000000000" pitchFamily="2" charset="-78"/>
            </a:endParaRPr>
          </a:p>
        </p:txBody>
      </p:sp>
      <p:sp>
        <p:nvSpPr>
          <p:cNvPr id="3" name="Content Placeholder 2"/>
          <p:cNvSpPr>
            <a:spLocks noGrp="1"/>
          </p:cNvSpPr>
          <p:nvPr>
            <p:ph idx="1"/>
          </p:nvPr>
        </p:nvSpPr>
        <p:spPr/>
        <p:txBody>
          <a:bodyPr>
            <a:normAutofit/>
          </a:bodyPr>
          <a:lstStyle/>
          <a:p>
            <a:pPr algn="just"/>
            <a:r>
              <a:rPr lang="fa-IR">
                <a:cs typeface="B Nazanin" panose="00000400000000000000" pitchFamily="2" charset="-78"/>
              </a:rPr>
              <a:t>بنابراین بخشی از </a:t>
            </a:r>
            <a:r>
              <a:rPr lang="fa-IR" smtClean="0">
                <a:cs typeface="B Nazanin" panose="00000400000000000000" pitchFamily="2" charset="-78"/>
              </a:rPr>
              <a:t>قدرت قبیله </a:t>
            </a:r>
            <a:r>
              <a:rPr lang="fa-IR">
                <a:cs typeface="B Nazanin" panose="00000400000000000000" pitchFamily="2" charset="-78"/>
              </a:rPr>
              <a:t>بستگی به ریاست آن داشت و رهبری ِ با نفوذ میتوانست جزء عوامل تأثیرگذار ژئوپلیتیک </a:t>
            </a:r>
            <a:r>
              <a:rPr lang="fa-IR" smtClean="0">
                <a:cs typeface="B Nazanin" panose="00000400000000000000" pitchFamily="2" charset="-78"/>
              </a:rPr>
              <a:t>و ایجاد </a:t>
            </a:r>
            <a:r>
              <a:rPr lang="fa-IR">
                <a:cs typeface="B Nazanin" panose="00000400000000000000" pitchFamily="2" charset="-78"/>
              </a:rPr>
              <a:t>قدرت در قبیله باشد، همانگونه که اگر رئیس قضاعه از کلب بود، هم قدرت بیشتری </a:t>
            </a:r>
            <a:r>
              <a:rPr lang="fa-IR" smtClean="0">
                <a:cs typeface="B Nazanin" panose="00000400000000000000" pitchFamily="2" charset="-78"/>
              </a:rPr>
              <a:t>داشت و </a:t>
            </a:r>
            <a:r>
              <a:rPr lang="fa-IR">
                <a:cs typeface="B Nazanin" panose="00000400000000000000" pitchFamily="2" charset="-78"/>
              </a:rPr>
              <a:t>هم بر کلب ریاست میکرد. البته ممکن بود در قضاعه شخصی غیر از افراد </a:t>
            </a:r>
            <a:r>
              <a:rPr lang="fa-IR" smtClean="0">
                <a:cs typeface="B Nazanin" panose="00000400000000000000" pitchFamily="2" charset="-78"/>
              </a:rPr>
              <a:t>قبیله ی </a:t>
            </a:r>
            <a:r>
              <a:rPr lang="fa-IR">
                <a:cs typeface="B Nazanin" panose="00000400000000000000" pitchFamily="2" charset="-78"/>
              </a:rPr>
              <a:t>کلب </a:t>
            </a:r>
            <a:r>
              <a:rPr lang="fa-IR" smtClean="0">
                <a:cs typeface="B Nazanin" panose="00000400000000000000" pitchFamily="2" charset="-78"/>
              </a:rPr>
              <a:t>رئیس میشد </a:t>
            </a:r>
            <a:r>
              <a:rPr lang="fa-IR">
                <a:cs typeface="B Nazanin" panose="00000400000000000000" pitchFamily="2" charset="-78"/>
              </a:rPr>
              <a:t>که در این صورت، </a:t>
            </a:r>
            <a:r>
              <a:rPr lang="fa-IR" smtClean="0">
                <a:cs typeface="B Nazanin" panose="00000400000000000000" pitchFamily="2" charset="-78"/>
              </a:rPr>
              <a:t>قبیله ی </a:t>
            </a:r>
            <a:r>
              <a:rPr lang="fa-IR">
                <a:cs typeface="B Nazanin" panose="00000400000000000000" pitchFamily="2" charset="-78"/>
              </a:rPr>
              <a:t>کلب رئیسی جداگانه داشت. زهیر بن جناب از زعمای بانفوذ </a:t>
            </a:r>
            <a:r>
              <a:rPr lang="fa-IR" smtClean="0">
                <a:cs typeface="B Nazanin" panose="00000400000000000000" pitchFamily="2" charset="-78"/>
              </a:rPr>
              <a:t>کلب محسوب </a:t>
            </a:r>
            <a:r>
              <a:rPr lang="fa-IR">
                <a:cs typeface="B Nazanin" panose="00000400000000000000" pitchFamily="2" charset="-78"/>
              </a:rPr>
              <a:t>میشد که توانست قبایل قضاعه را زیر یک پرچم جمع </a:t>
            </a:r>
            <a:r>
              <a:rPr lang="fa-IR" smtClean="0">
                <a:cs typeface="B Nazanin" panose="00000400000000000000" pitchFamily="2" charset="-78"/>
              </a:rPr>
              <a:t>کند و </a:t>
            </a:r>
            <a:r>
              <a:rPr lang="fa-IR">
                <a:cs typeface="B Nazanin" panose="00000400000000000000" pitchFamily="2" charset="-78"/>
              </a:rPr>
              <a:t>بر کلب و قضاعه </a:t>
            </a:r>
            <a:r>
              <a:rPr lang="fa-IR" smtClean="0">
                <a:cs typeface="B Nazanin" panose="00000400000000000000" pitchFamily="2" charset="-78"/>
              </a:rPr>
              <a:t>همزمان حکم </a:t>
            </a:r>
            <a:r>
              <a:rPr lang="fa-IR">
                <a:cs typeface="B Nazanin" panose="00000400000000000000" pitchFamily="2" charset="-78"/>
              </a:rPr>
              <a:t>براند.(بّرو،1996:208) اهمیت زعامت در قبیله تا بدانجا بود که زهیر پس از پیری </a:t>
            </a:r>
            <a:r>
              <a:rPr lang="fa-IR" smtClean="0">
                <a:cs typeface="B Nazanin" panose="00000400000000000000" pitchFamily="2" charset="-78"/>
              </a:rPr>
              <a:t>و کنارگذاشته </a:t>
            </a:r>
            <a:r>
              <a:rPr lang="fa-IR">
                <a:cs typeface="B Nazanin" panose="00000400000000000000" pitchFamily="2" charset="-78"/>
              </a:rPr>
              <a:t>شدن، از غصه مُرد.(</a:t>
            </a:r>
            <a:r>
              <a:rPr lang="fa-IR" smtClean="0">
                <a:cs typeface="B Nazanin" panose="00000400000000000000" pitchFamily="2" charset="-78"/>
              </a:rPr>
              <a:t>بغدادی،1942،1:71)</a:t>
            </a:r>
            <a:endParaRPr lang="fa-IR">
              <a:cs typeface="B Nazanin" panose="00000400000000000000" pitchFamily="2" charset="-78"/>
            </a:endParaRPr>
          </a:p>
        </p:txBody>
      </p:sp>
      <p:sp>
        <p:nvSpPr>
          <p:cNvPr id="4" name="Flowchart: Process 3"/>
          <p:cNvSpPr/>
          <p:nvPr/>
        </p:nvSpPr>
        <p:spPr>
          <a:xfrm>
            <a:off x="1231641" y="5038531"/>
            <a:ext cx="3153747" cy="933061"/>
          </a:xfrm>
          <a:prstGeom prst="flowChartProcess">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زهیر بن جناب</a:t>
            </a:r>
            <a:endParaRPr lang="fa-IR"/>
          </a:p>
        </p:txBody>
      </p:sp>
    </p:spTree>
    <p:extLst>
      <p:ext uri="{BB962C8B-B14F-4D97-AF65-F5344CB8AC3E}">
        <p14:creationId xmlns:p14="http://schemas.microsoft.com/office/powerpoint/2010/main" val="330226652"/>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cs typeface="B Nazanin" panose="00000400000000000000" pitchFamily="2" charset="-78"/>
            </a:endParaRPr>
          </a:p>
        </p:txBody>
      </p:sp>
      <p:sp>
        <p:nvSpPr>
          <p:cNvPr id="3" name="Content Placeholder 2"/>
          <p:cNvSpPr>
            <a:spLocks noGrp="1"/>
          </p:cNvSpPr>
          <p:nvPr>
            <p:ph idx="1"/>
          </p:nvPr>
        </p:nvSpPr>
        <p:spPr/>
        <p:txBody>
          <a:bodyPr>
            <a:normAutofit/>
          </a:bodyPr>
          <a:lstStyle/>
          <a:p>
            <a:pPr algn="just"/>
            <a:r>
              <a:rPr lang="fa-IR" smtClean="0">
                <a:cs typeface="B Nazanin" panose="00000400000000000000" pitchFamily="2" charset="-78"/>
              </a:rPr>
              <a:t>عبدالله بن عُلیم که خود رئیس طایفه ی بن عبدالله بود، زعامت کلب را برعهده داشت ولی به ریاست قضاعه نرسید(ابن سعید،1982:173) و در زمان طلوع اسلام نیز أصبغ بن عمرو کلبی از بنی حصن ریاست بنی کلب در دومةالجندل را به عهده داشت.(طبری،1976، ج2:642) با توجه به این که در دوره ی پیش اسلامی </a:t>
            </a:r>
            <a:r>
              <a:rPr lang="fa-IR" b="1" smtClean="0">
                <a:cs typeface="B Nazanin" panose="00000400000000000000" pitchFamily="2" charset="-78"/>
              </a:rPr>
              <a:t>بیشتر متولیان زعامت قبایل قضاعی،کلبی بودند </a:t>
            </a:r>
            <a:r>
              <a:rPr lang="fa-IR" smtClean="0">
                <a:cs typeface="B Nazanin" panose="00000400000000000000" pitchFamily="2" charset="-78"/>
              </a:rPr>
              <a:t>و پس از اسلام نیز رهبری قبایل قضاعه و حتی یمنیها با کلبیان بود، پیشوایی کلبیها به مثابه ی حکومت بر مناطق وسیعی از شمال شبه جزیره محسوب میشد. از این رو بدست آوردن و حفظ رهبری قضاعیان، می توانست عاملی و انگیزه ای برای تثبیت جغرافیای سیاسی قبیله کلب باشد</a:t>
            </a:r>
            <a:endParaRPr lang="fa-IR">
              <a:cs typeface="B Nazanin" panose="00000400000000000000" pitchFamily="2" charset="-78"/>
            </a:endParaRPr>
          </a:p>
        </p:txBody>
      </p:sp>
      <p:sp>
        <p:nvSpPr>
          <p:cNvPr id="4" name="Flowchart: Alternate Process 3"/>
          <p:cNvSpPr/>
          <p:nvPr/>
        </p:nvSpPr>
        <p:spPr>
          <a:xfrm>
            <a:off x="838200" y="4889241"/>
            <a:ext cx="6456783" cy="989045"/>
          </a:xfrm>
          <a:prstGeom prst="flowChartAlternateProcess">
            <a:avLst/>
          </a:prstGeom>
          <a:solidFill>
            <a:schemeClr val="bg1">
              <a:lumMod val="95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b="1">
                <a:solidFill>
                  <a:srgbClr val="FF0000"/>
                </a:solidFill>
                <a:cs typeface="B Nazanin" panose="00000400000000000000" pitchFamily="2" charset="-78"/>
              </a:rPr>
              <a:t>بیشتر متولیان زعامت قبایل قضاعی،کلبی بودند</a:t>
            </a:r>
            <a:endParaRPr lang="fa-IR"/>
          </a:p>
        </p:txBody>
      </p:sp>
    </p:spTree>
    <p:extLst>
      <p:ext uri="{BB962C8B-B14F-4D97-AF65-F5344CB8AC3E}">
        <p14:creationId xmlns:p14="http://schemas.microsoft.com/office/powerpoint/2010/main" val="1616096956"/>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cs typeface="B Nazanin" panose="00000400000000000000" pitchFamily="2" charset="-78"/>
            </a:endParaRPr>
          </a:p>
        </p:txBody>
      </p:sp>
      <p:sp>
        <p:nvSpPr>
          <p:cNvPr id="3" name="Content Placeholder 2"/>
          <p:cNvSpPr>
            <a:spLocks noGrp="1"/>
          </p:cNvSpPr>
          <p:nvPr>
            <p:ph idx="1"/>
          </p:nvPr>
        </p:nvSpPr>
        <p:spPr>
          <a:xfrm>
            <a:off x="3470988" y="1825625"/>
            <a:ext cx="7882812" cy="4351338"/>
          </a:xfrm>
        </p:spPr>
        <p:txBody>
          <a:bodyPr>
            <a:normAutofit/>
          </a:bodyPr>
          <a:lstStyle/>
          <a:p>
            <a:pPr algn="just"/>
            <a:r>
              <a:rPr lang="fa-IR" smtClean="0">
                <a:cs typeface="B Nazanin" panose="00000400000000000000" pitchFamily="2" charset="-78"/>
              </a:rPr>
              <a:t>در راستای حفظ این ژئوپلیتیک متأثر از زعامت بر قضاعه، پیشوایان کلب سعی در ایجاد روابط با قبایل و حکومتهای قدرتمند همجوار داشتند تا بر مزیتهای ژئوپلیتیکی قبیله ی خود بیفزایند. زهیر بن جناب با حمیریها و غسانیان ارتباط برقرار کرد.(میدانی،1366، ج2:41) طایفه های کلبی ساکن در حیره با پادشاهی لخمیها ـ مناذره ـ (268ـ632میالدی) همسایه بودند و بزرگانی از کلب در دربار آنها رفت و آمد داشتند.(مرزبانی،1982:206) آنها روابط سببی نیز با هم داشتند و وبرة بن رومانس برادر ناتنی پادشاه آنان، نعمان بن منذر بود.گزارشهای مختصری هم از ارتباطانی قبیله با سالطین کنده ـ بنیآکل المرارـ (480ـ600میلادی) وجود دارد.(غنیمة،1936:262)</a:t>
            </a:r>
            <a:endParaRPr lang="fa-IR">
              <a:cs typeface="B Nazanin" panose="00000400000000000000" pitchFamily="2" charset="-78"/>
            </a:endParaRPr>
          </a:p>
        </p:txBody>
      </p:sp>
      <p:sp>
        <p:nvSpPr>
          <p:cNvPr id="4" name="Flowchart: Alternate Process 3"/>
          <p:cNvSpPr/>
          <p:nvPr/>
        </p:nvSpPr>
        <p:spPr>
          <a:xfrm>
            <a:off x="838200" y="1996750"/>
            <a:ext cx="2408853" cy="1212981"/>
          </a:xfrm>
          <a:prstGeom prst="flowChartAlternateProcess">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400">
                <a:solidFill>
                  <a:schemeClr val="tx1"/>
                </a:solidFill>
                <a:cs typeface="B Nazanin" panose="00000400000000000000" pitchFamily="2" charset="-78"/>
              </a:rPr>
              <a:t>نعمان بن منذر</a:t>
            </a:r>
            <a:endParaRPr lang="fa-IR" sz="2400">
              <a:solidFill>
                <a:schemeClr val="tx1"/>
              </a:solidFill>
            </a:endParaRPr>
          </a:p>
        </p:txBody>
      </p:sp>
    </p:spTree>
    <p:extLst>
      <p:ext uri="{BB962C8B-B14F-4D97-AF65-F5344CB8AC3E}">
        <p14:creationId xmlns:p14="http://schemas.microsoft.com/office/powerpoint/2010/main" val="473557585"/>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cs typeface="B Nazanin" panose="00000400000000000000" pitchFamily="2" charset="-78"/>
            </a:endParaRPr>
          </a:p>
        </p:txBody>
      </p:sp>
      <p:sp>
        <p:nvSpPr>
          <p:cNvPr id="3" name="Content Placeholder 2"/>
          <p:cNvSpPr>
            <a:spLocks noGrp="1"/>
          </p:cNvSpPr>
          <p:nvPr>
            <p:ph idx="1"/>
          </p:nvPr>
        </p:nvSpPr>
        <p:spPr/>
        <p:txBody>
          <a:bodyPr>
            <a:normAutofit/>
          </a:bodyPr>
          <a:lstStyle/>
          <a:p>
            <a:pPr algn="just"/>
            <a:r>
              <a:rPr lang="fa-IR" smtClean="0">
                <a:cs typeface="B Nazanin" panose="00000400000000000000" pitchFamily="2" charset="-78"/>
              </a:rPr>
              <a:t>مناسبات قبیله با دیگر قبایل بیشتر نیز از طریق هم پیمانی و وصلت خانوادگی بود. آنها جهت حفظ منافع خود با </a:t>
            </a:r>
            <a:r>
              <a:rPr lang="fa-IR" smtClean="0">
                <a:solidFill>
                  <a:srgbClr val="FF0000"/>
                </a:solidFill>
                <a:cs typeface="B Nazanin" panose="00000400000000000000" pitchFamily="2" charset="-78"/>
              </a:rPr>
              <a:t>طی و بنیقین </a:t>
            </a:r>
            <a:r>
              <a:rPr lang="fa-IR" smtClean="0">
                <a:cs typeface="B Nazanin" panose="00000400000000000000" pitchFamily="2" charset="-78"/>
              </a:rPr>
              <a:t>روابط سببی داشتند و با </a:t>
            </a:r>
            <a:r>
              <a:rPr lang="fa-IR" smtClean="0">
                <a:solidFill>
                  <a:srgbClr val="FF0000"/>
                </a:solidFill>
                <a:cs typeface="B Nazanin" panose="00000400000000000000" pitchFamily="2" charset="-78"/>
              </a:rPr>
              <a:t>بنیعوض از همدان </a:t>
            </a:r>
            <a:r>
              <a:rPr lang="fa-IR" smtClean="0">
                <a:cs typeface="B Nazanin" panose="00000400000000000000" pitchFamily="2" charset="-78"/>
              </a:rPr>
              <a:t>و </a:t>
            </a:r>
            <a:r>
              <a:rPr lang="fa-IR" smtClean="0">
                <a:solidFill>
                  <a:srgbClr val="FF0000"/>
                </a:solidFill>
                <a:cs typeface="B Nazanin" panose="00000400000000000000" pitchFamily="2" charset="-78"/>
              </a:rPr>
              <a:t>بنوجدیلة</a:t>
            </a:r>
            <a:r>
              <a:rPr lang="fa-IR" smtClean="0">
                <a:cs typeface="B Nazanin" panose="00000400000000000000" pitchFamily="2" charset="-78"/>
              </a:rPr>
              <a:t> </a:t>
            </a:r>
            <a:r>
              <a:rPr lang="fa-IR" smtClean="0">
                <a:solidFill>
                  <a:srgbClr val="FF0000"/>
                </a:solidFill>
                <a:cs typeface="B Nazanin" panose="00000400000000000000" pitchFamily="2" charset="-78"/>
              </a:rPr>
              <a:t>ازطیء</a:t>
            </a:r>
            <a:r>
              <a:rPr lang="fa-IR" smtClean="0">
                <a:cs typeface="B Nazanin" panose="00000400000000000000" pitchFamily="2" charset="-78"/>
              </a:rPr>
              <a:t> و دیگر قبایل، پیمان بسته بودند. یکی از مهمترین پیمانهای بنی کلب با بنی تمیم بود و تا سالها پس از اسلام ادامه داشت.(مغربی،1980:64) لازم به ذکر است قبیله کلب در تاریخ طولانی اش برای حفظ و گسترش ژئوپلیتیک قبیلگی خود به تعداد زیادی جنگ تن داد و زهیر بن جناب به تنهایی در بیشتر از دویست جنگ شرکت کرده بود.(سجستانی،1961:35)</a:t>
            </a:r>
            <a:endParaRPr lang="fa-IR">
              <a:cs typeface="B Nazanin" panose="00000400000000000000" pitchFamily="2" charset="-78"/>
            </a:endParaRPr>
          </a:p>
        </p:txBody>
      </p:sp>
    </p:spTree>
    <p:extLst>
      <p:ext uri="{BB962C8B-B14F-4D97-AF65-F5344CB8AC3E}">
        <p14:creationId xmlns:p14="http://schemas.microsoft.com/office/powerpoint/2010/main" val="2786533190"/>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cs typeface="B Nazanin" panose="00000400000000000000" pitchFamily="2" charset="-78"/>
            </a:endParaRPr>
          </a:p>
        </p:txBody>
      </p:sp>
      <p:sp>
        <p:nvSpPr>
          <p:cNvPr id="3" name="Content Placeholder 2"/>
          <p:cNvSpPr>
            <a:spLocks noGrp="1"/>
          </p:cNvSpPr>
          <p:nvPr>
            <p:ph idx="1"/>
          </p:nvPr>
        </p:nvSpPr>
        <p:spPr/>
        <p:txBody>
          <a:bodyPr>
            <a:normAutofit/>
          </a:bodyPr>
          <a:lstStyle/>
          <a:p>
            <a:pPr algn="just"/>
            <a:r>
              <a:rPr lang="fa-IR">
                <a:cs typeface="B Nazanin" panose="00000400000000000000" pitchFamily="2" charset="-78"/>
              </a:rPr>
              <a:t>این حضور نشان از </a:t>
            </a:r>
            <a:r>
              <a:rPr lang="fa-IR" smtClean="0">
                <a:cs typeface="B Nazanin" panose="00000400000000000000" pitchFamily="2" charset="-78"/>
              </a:rPr>
              <a:t>روحیه ی جنگ آوری </a:t>
            </a:r>
            <a:r>
              <a:rPr lang="fa-IR">
                <a:cs typeface="B Nazanin" panose="00000400000000000000" pitchFamily="2" charset="-78"/>
              </a:rPr>
              <a:t>و شجاعت افراد قبیله بود به طوری که در وصف خود </a:t>
            </a:r>
            <a:r>
              <a:rPr lang="fa-IR" smtClean="0">
                <a:cs typeface="B Nazanin" panose="00000400000000000000" pitchFamily="2" charset="-78"/>
              </a:rPr>
              <a:t>می گفتند</a:t>
            </a:r>
            <a:r>
              <a:rPr lang="fa-IR">
                <a:cs typeface="B Nazanin" panose="00000400000000000000" pitchFamily="2" charset="-78"/>
              </a:rPr>
              <a:t>:«أربطنا للخیل و </a:t>
            </a:r>
            <a:r>
              <a:rPr lang="fa-IR" smtClean="0">
                <a:cs typeface="B Nazanin" panose="00000400000000000000" pitchFamily="2" charset="-78"/>
              </a:rPr>
              <a:t>أبذلنا للنیل</a:t>
            </a:r>
            <a:r>
              <a:rPr lang="fa-IR">
                <a:cs typeface="B Nazanin" panose="00000400000000000000" pitchFamily="2" charset="-78"/>
              </a:rPr>
              <a:t>»(10)(همدانی،2004، ج2:217) و ادعا داشتند که«</a:t>
            </a:r>
            <a:r>
              <a:rPr lang="fa-IR" b="1">
                <a:solidFill>
                  <a:srgbClr val="FF0000"/>
                </a:solidFill>
                <a:cs typeface="B Nazanin" panose="00000400000000000000" pitchFamily="2" charset="-78"/>
              </a:rPr>
              <a:t>جوانان </a:t>
            </a:r>
            <a:r>
              <a:rPr lang="fa-IR" b="1" smtClean="0">
                <a:solidFill>
                  <a:srgbClr val="FF0000"/>
                </a:solidFill>
                <a:cs typeface="B Nazanin" panose="00000400000000000000" pitchFamily="2" charset="-78"/>
              </a:rPr>
              <a:t>صبح اند</a:t>
            </a:r>
            <a:r>
              <a:rPr lang="fa-IR" smtClean="0">
                <a:cs typeface="B Nazanin" panose="00000400000000000000" pitchFamily="2" charset="-78"/>
              </a:rPr>
              <a:t>»چرا </a:t>
            </a:r>
            <a:r>
              <a:rPr lang="fa-IR">
                <a:cs typeface="B Nazanin" panose="00000400000000000000" pitchFamily="2" charset="-78"/>
              </a:rPr>
              <a:t>که خورشید </a:t>
            </a:r>
            <a:r>
              <a:rPr lang="fa-IR" smtClean="0">
                <a:cs typeface="B Nazanin" panose="00000400000000000000" pitchFamily="2" charset="-78"/>
              </a:rPr>
              <a:t>بر آنها </a:t>
            </a:r>
            <a:r>
              <a:rPr lang="fa-IR">
                <a:cs typeface="B Nazanin" panose="00000400000000000000" pitchFamily="2" charset="-78"/>
              </a:rPr>
              <a:t>طلوع نکرده بود مگر اینکه در جنگ و قتال بودند.(غندجانی،1980:109) از اینرو به </a:t>
            </a:r>
            <a:r>
              <a:rPr lang="fa-IR" smtClean="0">
                <a:cs typeface="B Nazanin" panose="00000400000000000000" pitchFamily="2" charset="-78"/>
              </a:rPr>
              <a:t>نظر میرسد </a:t>
            </a:r>
            <a:r>
              <a:rPr lang="fa-IR">
                <a:cs typeface="B Nazanin" panose="00000400000000000000" pitchFamily="2" charset="-78"/>
              </a:rPr>
              <a:t>که پیوند و گسست در رفتار </a:t>
            </a:r>
            <a:r>
              <a:rPr lang="fa-IR" smtClean="0">
                <a:cs typeface="B Nazanin" panose="00000400000000000000" pitchFamily="2" charset="-78"/>
              </a:rPr>
              <a:t>ازای </a:t>
            </a:r>
            <a:r>
              <a:rPr lang="fa-IR">
                <a:cs typeface="B Nazanin" panose="00000400000000000000" pitchFamily="2" charset="-78"/>
              </a:rPr>
              <a:t>کلب با دیگر قبایل، مبتنی بر تأمین منافع و </a:t>
            </a:r>
            <a:r>
              <a:rPr lang="fa-IR" smtClean="0">
                <a:cs typeface="B Nazanin" panose="00000400000000000000" pitchFamily="2" charset="-78"/>
              </a:rPr>
              <a:t>بهبود علایق </a:t>
            </a:r>
            <a:r>
              <a:rPr lang="fa-IR">
                <a:cs typeface="B Nazanin" panose="00000400000000000000" pitchFamily="2" charset="-78"/>
              </a:rPr>
              <a:t>ژئوپلیتیکی قبیله بوده است</a:t>
            </a:r>
          </a:p>
          <a:p>
            <a:endParaRPr lang="fa-IR">
              <a:cs typeface="B Nazanin" panose="00000400000000000000" pitchFamily="2" charset="-78"/>
            </a:endParaRPr>
          </a:p>
        </p:txBody>
      </p:sp>
    </p:spTree>
    <p:extLst>
      <p:ext uri="{BB962C8B-B14F-4D97-AF65-F5344CB8AC3E}">
        <p14:creationId xmlns:p14="http://schemas.microsoft.com/office/powerpoint/2010/main" val="2940891372"/>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 باورها و اعتقادات یکی ازویژگی مهم دیگری که می توان به عنوان عاملی درجهت تقویت حیات سیاسی ـ اجتماعی یک اجتماع مطرح شود، مجموعه ی باورهای آنها نسبت به جهان هستی است. اساسا ً بسیاری از سنن و آداب و رسوم رایج در جامعه که با مبنای اخلاقی و انسانی همخوانی دارد به عنوان باور در جامعه ماندگار میشود و حتی تغییرات سیاسی و مذهبی نیز قادر به از بین بردن این سنتها که </a:t>
            </a:r>
            <a:r>
              <a:rPr lang="fa-IR">
                <a:cs typeface="B Nazanin" panose="00000400000000000000" pitchFamily="2" charset="-78"/>
              </a:rPr>
              <a:t>در به باور </a:t>
            </a:r>
            <a:r>
              <a:rPr lang="fa-IR" smtClean="0">
                <a:cs typeface="B Nazanin" panose="00000400000000000000" pitchFamily="2" charset="-78"/>
              </a:rPr>
              <a:t>درآمده اند</a:t>
            </a:r>
            <a:r>
              <a:rPr lang="fa-IR">
                <a:cs typeface="B Nazanin" panose="00000400000000000000" pitchFamily="2" charset="-78"/>
              </a:rPr>
              <a:t>، نخواهد بود(رضوی و اشرفی،1396،20:120) و همین اعتقادات میتواند سبب </a:t>
            </a:r>
            <a:r>
              <a:rPr lang="fa-IR" b="1">
                <a:solidFill>
                  <a:srgbClr val="FF0000"/>
                </a:solidFill>
                <a:cs typeface="B Nazanin" panose="00000400000000000000" pitchFamily="2" charset="-78"/>
              </a:rPr>
              <a:t>همبستگی اجتماعات انسانی </a:t>
            </a:r>
            <a:r>
              <a:rPr lang="fa-IR">
                <a:cs typeface="B Nazanin" panose="00000400000000000000" pitchFamily="2" charset="-78"/>
              </a:rPr>
              <a:t>شود و با دربرداشتن بنیادیترین ارزشها و هنجارها، عاملی برای ایجاد ژئوپلیتیکی مبتنی بر کیش و آیین باشد(11). </a:t>
            </a:r>
          </a:p>
        </p:txBody>
      </p:sp>
    </p:spTree>
    <p:extLst>
      <p:ext uri="{BB962C8B-B14F-4D97-AF65-F5344CB8AC3E}">
        <p14:creationId xmlns:p14="http://schemas.microsoft.com/office/powerpoint/2010/main" val="45958343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a-IR" smtClean="0">
                <a:solidFill>
                  <a:srgbClr val="FF0000"/>
                </a:solidFill>
                <a:cs typeface="B Nazanin" panose="00000400000000000000" pitchFamily="2" charset="-78"/>
              </a:rPr>
              <a:t>مقدمه</a:t>
            </a:r>
            <a:endParaRPr lang="fa-IR">
              <a:solidFill>
                <a:srgbClr val="FF0000"/>
              </a:solidFill>
              <a:cs typeface="B Nazanin" panose="00000400000000000000" pitchFamily="2" charset="-78"/>
            </a:endParaRPr>
          </a:p>
        </p:txBody>
      </p:sp>
      <p:sp>
        <p:nvSpPr>
          <p:cNvPr id="3" name="Content Placeholder 2"/>
          <p:cNvSpPr>
            <a:spLocks noGrp="1"/>
          </p:cNvSpPr>
          <p:nvPr>
            <p:ph idx="1"/>
          </p:nvPr>
        </p:nvSpPr>
        <p:spPr/>
        <p:txBody>
          <a:bodyPr>
            <a:normAutofit/>
          </a:bodyPr>
          <a:lstStyle/>
          <a:p>
            <a:pPr algn="just"/>
            <a:r>
              <a:rPr lang="fa-IR" smtClean="0">
                <a:cs typeface="B Nazanin" panose="00000400000000000000" pitchFamily="2" charset="-78"/>
              </a:rPr>
              <a:t>تبیین جایگاه و نقش قبایل عرب مقدمه ی شناخت تحولات صدر اسلام است(1) و از این جهت که رسول خدا(ص) در جامعه ی قبایلی عرب مبعوث شد، قدرت قبایل عرب در کنار تعصبات قبیلگی یکی از چالشهای تبلیغ و انتشار اسلام بود. در این میان قبایلی که از قدرت و شرافت بیشتری برخوردار بودند، مواجهه سخت تری با اسلام داشتند که بنی کلب از جمله ی آنهاست. این قبیله یکی از تیره های قضاعه است که با پشتوانه ی تاریخی، کثرت طایفه های منشعب، جغرافیای گسترده و راهبردی، مناسبات با حکومتهای محلی و رهبری قضاعیان به قبیله ای تأثیرگذار در اواخر دوران جاهلیت و صدر اسلام تبدیل شده بود. </a:t>
            </a:r>
            <a:endParaRPr lang="fa-IR">
              <a:cs typeface="B Nazanin" panose="00000400000000000000" pitchFamily="2" charset="-78"/>
            </a:endParaRPr>
          </a:p>
        </p:txBody>
      </p:sp>
    </p:spTree>
    <p:extLst>
      <p:ext uri="{BB962C8B-B14F-4D97-AF65-F5344CB8AC3E}">
        <p14:creationId xmlns:p14="http://schemas.microsoft.com/office/powerpoint/2010/main" val="1237728639"/>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cs typeface="B Nazanin" panose="00000400000000000000" pitchFamily="2" charset="-78"/>
            </a:endParaRPr>
          </a:p>
        </p:txBody>
      </p:sp>
      <p:sp>
        <p:nvSpPr>
          <p:cNvPr id="3" name="Content Placeholder 2"/>
          <p:cNvSpPr>
            <a:spLocks noGrp="1"/>
          </p:cNvSpPr>
          <p:nvPr>
            <p:ph idx="1"/>
          </p:nvPr>
        </p:nvSpPr>
        <p:spPr/>
        <p:txBody>
          <a:bodyPr>
            <a:normAutofit/>
          </a:bodyPr>
          <a:lstStyle/>
          <a:p>
            <a:pPr marL="0" indent="0" algn="just">
              <a:buNone/>
            </a:pPr>
            <a:r>
              <a:rPr lang="fa-IR" smtClean="0">
                <a:cs typeface="B Nazanin" panose="00000400000000000000" pitchFamily="2" charset="-78"/>
              </a:rPr>
              <a:t>دراین راستا مردم کلبی ِ قبل از اسلام، از نحله- های سرزمینهای اطراف به حسب موقعیت خود تأثیر می پذیرفتند به گونه ای که طایفه های ساکن در قسمتهای مرکز جزیرةالعرب به سبب همسایگی با بت پرستان، بتها را می پرستیدند و عده ای از آنها که با </a:t>
            </a:r>
            <a:r>
              <a:rPr lang="fa-IR" b="1" smtClean="0">
                <a:solidFill>
                  <a:srgbClr val="FF0000"/>
                </a:solidFill>
                <a:cs typeface="B Nazanin" panose="00000400000000000000" pitchFamily="2" charset="-78"/>
              </a:rPr>
              <a:t>غسانیان و رومیان</a:t>
            </a:r>
            <a:r>
              <a:rPr lang="fa-IR" smtClean="0">
                <a:cs typeface="B Nazanin" panose="00000400000000000000" pitchFamily="2" charset="-78"/>
              </a:rPr>
              <a:t> در سرزمینهای شام مجاور بودند به مسیحیت اعتقاد داشتند. چه بسا برخی از کلبیان بر آیین حنیف بودند، این گمان وقتی تقویت میشود که میبینیم مضمون</a:t>
            </a:r>
            <a:r>
              <a:rPr lang="fa-IR">
                <a:cs typeface="B Nazanin" panose="00000400000000000000" pitchFamily="2" charset="-78"/>
              </a:rPr>
              <a:t> </a:t>
            </a:r>
            <a:r>
              <a:rPr lang="fa-IR" smtClean="0">
                <a:cs typeface="B Nazanin" panose="00000400000000000000" pitchFamily="2" charset="-78"/>
              </a:rPr>
              <a:t>برخی اشعارشان </a:t>
            </a:r>
            <a:r>
              <a:rPr lang="fa-IR" b="1" smtClean="0">
                <a:solidFill>
                  <a:srgbClr val="FF0000"/>
                </a:solidFill>
                <a:cs typeface="B Nazanin" panose="00000400000000000000" pitchFamily="2" charset="-78"/>
              </a:rPr>
              <a:t>ایمان به خدا</a:t>
            </a:r>
            <a:r>
              <a:rPr lang="fa-IR" smtClean="0">
                <a:cs typeface="B Nazanin" panose="00000400000000000000" pitchFamily="2" charset="-78"/>
              </a:rPr>
              <a:t>، </a:t>
            </a:r>
            <a:r>
              <a:rPr lang="fa-IR" b="1" smtClean="0">
                <a:solidFill>
                  <a:srgbClr val="00B0F0"/>
                </a:solidFill>
                <a:cs typeface="B Nazanin" panose="00000400000000000000" pitchFamily="2" charset="-78"/>
              </a:rPr>
              <a:t>قدرت خداوند بر بندگان و تقدیر او بر آسمانها وخلائق</a:t>
            </a:r>
            <a:r>
              <a:rPr lang="fa-IR" smtClean="0">
                <a:cs typeface="B Nazanin" panose="00000400000000000000" pitchFamily="2" charset="-78"/>
              </a:rPr>
              <a:t> است.(ابن کلبی،1988، ج2:610)</a:t>
            </a:r>
            <a:endParaRPr lang="fa-IR">
              <a:cs typeface="B Nazanin" panose="00000400000000000000" pitchFamily="2" charset="-78"/>
            </a:endParaRPr>
          </a:p>
        </p:txBody>
      </p:sp>
    </p:spTree>
    <p:extLst>
      <p:ext uri="{BB962C8B-B14F-4D97-AF65-F5344CB8AC3E}">
        <p14:creationId xmlns:p14="http://schemas.microsoft.com/office/powerpoint/2010/main" val="3971390518"/>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cs typeface="B Nazanin" panose="00000400000000000000" pitchFamily="2" charset="-78"/>
            </a:endParaRPr>
          </a:p>
        </p:txBody>
      </p:sp>
      <p:sp>
        <p:nvSpPr>
          <p:cNvPr id="3" name="Content Placeholder 2"/>
          <p:cNvSpPr>
            <a:spLocks noGrp="1"/>
          </p:cNvSpPr>
          <p:nvPr>
            <p:ph idx="1"/>
          </p:nvPr>
        </p:nvSpPr>
        <p:spPr>
          <a:xfrm>
            <a:off x="5057192" y="1825625"/>
            <a:ext cx="6296607" cy="4351338"/>
          </a:xfrm>
        </p:spPr>
        <p:txBody>
          <a:bodyPr>
            <a:normAutofit lnSpcReduction="10000"/>
          </a:bodyPr>
          <a:lstStyle/>
          <a:p>
            <a:pPr algn="just"/>
            <a:r>
              <a:rPr lang="fa-IR" smtClean="0">
                <a:cs typeface="B Nazanin" panose="00000400000000000000" pitchFamily="2" charset="-78"/>
              </a:rPr>
              <a:t>و بنوعمار بن عبدالمسیح از طایفه ی بنی عامراالکبر(حموی،1995، 4:360) و برخی تیره های منتسب به کلب مثل عدسیون(غنیمة،1936،26) و زبید در«حیره»، این منطقه را به قلمرو دیگر قضاعیان بدل کرده بود.(عامری،1992،1:18) حضور آنها در حیره روابط دوستانه بزرگان کلب با </a:t>
            </a:r>
            <a:r>
              <a:rPr lang="fa-IR" b="1" smtClean="0">
                <a:solidFill>
                  <a:srgbClr val="FF0000"/>
                </a:solidFill>
                <a:cs typeface="B Nazanin" panose="00000400000000000000" pitchFamily="2" charset="-78"/>
              </a:rPr>
              <a:t>پادشاهان لخمی</a:t>
            </a:r>
            <a:r>
              <a:rPr lang="fa-IR" smtClean="0">
                <a:cs typeface="B Nazanin" panose="00000400000000000000" pitchFamily="2" charset="-78"/>
              </a:rPr>
              <a:t>(268ـ632م) را به همراه داشت.(طبری،1976،2:213؛ غنیمة،1936،201) ابن خلدون نیز اماکن پیش گفته را تأیید می کند چرا که وی در ذکر طبقه سوم از عرب، کلبیها را چادرنشین هایی خوانده که در یمن، حجاز، عراق و شام پراکنده بودند(ابن- خلدون،1988،2:241)</a:t>
            </a:r>
            <a:endParaRPr lang="fa-IR">
              <a:cs typeface="B Nazanin" panose="00000400000000000000" pitchFamily="2" charset="-78"/>
            </a:endParaRPr>
          </a:p>
        </p:txBody>
      </p:sp>
      <p:pic>
        <p:nvPicPr>
          <p:cNvPr id="4" name="Picture 3"/>
          <p:cNvPicPr>
            <a:picLocks noChangeAspect="1"/>
          </p:cNvPicPr>
          <p:nvPr/>
        </p:nvPicPr>
        <p:blipFill>
          <a:blip r:embed="rId2"/>
          <a:stretch>
            <a:fillRect/>
          </a:stretch>
        </p:blipFill>
        <p:spPr>
          <a:xfrm>
            <a:off x="838200" y="1974915"/>
            <a:ext cx="3771239" cy="3044954"/>
          </a:xfrm>
          <a:prstGeom prst="rect">
            <a:avLst/>
          </a:prstGeom>
        </p:spPr>
      </p:pic>
      <p:sp>
        <p:nvSpPr>
          <p:cNvPr id="5" name="TextBox 4"/>
          <p:cNvSpPr txBox="1"/>
          <p:nvPr/>
        </p:nvSpPr>
        <p:spPr>
          <a:xfrm>
            <a:off x="1978090" y="5523722"/>
            <a:ext cx="1548881" cy="523220"/>
          </a:xfrm>
          <a:prstGeom prst="rect">
            <a:avLst/>
          </a:prstGeom>
          <a:noFill/>
        </p:spPr>
        <p:txBody>
          <a:bodyPr wrap="square" rtlCol="1">
            <a:spAutoFit/>
          </a:bodyPr>
          <a:lstStyle/>
          <a:p>
            <a:pPr algn="ctr"/>
            <a:r>
              <a:rPr lang="fa-IR" sz="2800" b="1" smtClean="0">
                <a:solidFill>
                  <a:srgbClr val="FF0000"/>
                </a:solidFill>
                <a:cs typeface="B Nazanin" panose="00000400000000000000" pitchFamily="2" charset="-78"/>
              </a:rPr>
              <a:t>ابن خلدون</a:t>
            </a:r>
            <a:endParaRPr lang="fa-IR" sz="2800" b="1">
              <a:solidFill>
                <a:srgbClr val="FF0000"/>
              </a:solidFill>
              <a:cs typeface="B Nazanin" panose="00000400000000000000" pitchFamily="2" charset="-78"/>
            </a:endParaRPr>
          </a:p>
        </p:txBody>
      </p:sp>
    </p:spTree>
    <p:extLst>
      <p:ext uri="{BB962C8B-B14F-4D97-AF65-F5344CB8AC3E}">
        <p14:creationId xmlns:p14="http://schemas.microsoft.com/office/powerpoint/2010/main" val="2231105271"/>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cs typeface="B Nazanin" panose="00000400000000000000" pitchFamily="2" charset="-78"/>
            </a:endParaRPr>
          </a:p>
        </p:txBody>
      </p:sp>
      <p:sp>
        <p:nvSpPr>
          <p:cNvPr id="3" name="Content Placeholder 2"/>
          <p:cNvSpPr>
            <a:spLocks noGrp="1"/>
          </p:cNvSpPr>
          <p:nvPr>
            <p:ph idx="1"/>
          </p:nvPr>
        </p:nvSpPr>
        <p:spPr/>
        <p:txBody>
          <a:bodyPr>
            <a:normAutofit/>
          </a:bodyPr>
          <a:lstStyle/>
          <a:p>
            <a:pPr algn="just"/>
            <a:r>
              <a:rPr lang="fa-IR">
                <a:cs typeface="B Nazanin" panose="00000400000000000000" pitchFamily="2" charset="-78"/>
              </a:rPr>
              <a:t>با </a:t>
            </a:r>
            <a:r>
              <a:rPr lang="fa-IR" smtClean="0">
                <a:cs typeface="B Nazanin" panose="00000400000000000000" pitchFamily="2" charset="-78"/>
              </a:rPr>
              <a:t>همه ی </a:t>
            </a:r>
            <a:r>
              <a:rPr lang="fa-IR">
                <a:cs typeface="B Nazanin" panose="00000400000000000000" pitchFamily="2" charset="-78"/>
              </a:rPr>
              <a:t>پراکندگی </a:t>
            </a:r>
            <a:r>
              <a:rPr lang="fa-IR" smtClean="0">
                <a:cs typeface="B Nazanin" panose="00000400000000000000" pitchFamily="2" charset="-78"/>
              </a:rPr>
              <a:t>جمعیتی گزارشهای </a:t>
            </a:r>
            <a:r>
              <a:rPr lang="fa-IR">
                <a:cs typeface="B Nazanin" panose="00000400000000000000" pitchFamily="2" charset="-78"/>
              </a:rPr>
              <a:t>تاریخی گویای آن است </a:t>
            </a:r>
            <a:r>
              <a:rPr lang="fa-IR" smtClean="0">
                <a:cs typeface="B Nazanin" panose="00000400000000000000" pitchFamily="2" charset="-78"/>
              </a:rPr>
              <a:t>که بنی کلب </a:t>
            </a:r>
            <a:r>
              <a:rPr lang="fa-IR">
                <a:cs typeface="B Nazanin" panose="00000400000000000000" pitchFamily="2" charset="-78"/>
              </a:rPr>
              <a:t>ـ اصلیترین </a:t>
            </a:r>
            <a:r>
              <a:rPr lang="fa-IR" smtClean="0">
                <a:cs typeface="B Nazanin" panose="00000400000000000000" pitchFamily="2" charset="-78"/>
              </a:rPr>
              <a:t>نماینده ی </a:t>
            </a:r>
            <a:r>
              <a:rPr lang="fa-IR">
                <a:cs typeface="B Nazanin" panose="00000400000000000000" pitchFamily="2" charset="-78"/>
              </a:rPr>
              <a:t>قضاعیان در ابتدای ظهور </a:t>
            </a:r>
            <a:r>
              <a:rPr lang="fa-IR" smtClean="0">
                <a:cs typeface="B Nazanin" panose="00000400000000000000" pitchFamily="2" charset="-78"/>
              </a:rPr>
              <a:t>اسلام </a:t>
            </a:r>
            <a:r>
              <a:rPr lang="fa-IR">
                <a:cs typeface="B Nazanin" panose="00000400000000000000" pitchFamily="2" charset="-78"/>
              </a:rPr>
              <a:t>در </a:t>
            </a:r>
            <a:r>
              <a:rPr lang="fa-IR" smtClean="0">
                <a:cs typeface="B Nazanin" panose="00000400000000000000" pitchFamily="2" charset="-78"/>
              </a:rPr>
              <a:t>منطقه ی </a:t>
            </a:r>
            <a:r>
              <a:rPr lang="fa-IR">
                <a:cs typeface="B Nazanin" panose="00000400000000000000" pitchFamily="2" charset="-78"/>
              </a:rPr>
              <a:t>دومةالجندل و </a:t>
            </a:r>
            <a:r>
              <a:rPr lang="fa-IR" smtClean="0">
                <a:cs typeface="B Nazanin" panose="00000400000000000000" pitchFamily="2" charset="-78"/>
              </a:rPr>
              <a:t>تبوک، زندگی می کردند</a:t>
            </a:r>
            <a:r>
              <a:rPr lang="fa-IR">
                <a:cs typeface="B Nazanin" panose="00000400000000000000" pitchFamily="2" charset="-78"/>
              </a:rPr>
              <a:t>.(بکری،1983،1:50</a:t>
            </a:r>
            <a:r>
              <a:rPr lang="fa-IR" smtClean="0">
                <a:cs typeface="B Nazanin" panose="00000400000000000000" pitchFamily="2" charset="-78"/>
              </a:rPr>
              <a:t>)</a:t>
            </a:r>
            <a:endParaRPr lang="fa-IR">
              <a:cs typeface="B Nazanin" panose="00000400000000000000" pitchFamily="2" charset="-78"/>
            </a:endParaRPr>
          </a:p>
        </p:txBody>
      </p:sp>
    </p:spTree>
    <p:extLst>
      <p:ext uri="{BB962C8B-B14F-4D97-AF65-F5344CB8AC3E}">
        <p14:creationId xmlns:p14="http://schemas.microsoft.com/office/powerpoint/2010/main" val="799355430"/>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cs typeface="B Nazanin" panose="00000400000000000000" pitchFamily="2" charset="-78"/>
            </a:endParaRPr>
          </a:p>
        </p:txBody>
      </p:sp>
      <p:sp>
        <p:nvSpPr>
          <p:cNvPr id="3" name="Content Placeholder 2"/>
          <p:cNvSpPr>
            <a:spLocks noGrp="1"/>
          </p:cNvSpPr>
          <p:nvPr>
            <p:ph idx="1"/>
          </p:nvPr>
        </p:nvSpPr>
        <p:spPr/>
        <p:txBody>
          <a:bodyPr>
            <a:normAutofit/>
          </a:bodyPr>
          <a:lstStyle/>
          <a:p>
            <a:pPr algn="just"/>
            <a:r>
              <a:rPr lang="fa-IR" smtClean="0">
                <a:cs typeface="B Nazanin" panose="00000400000000000000" pitchFamily="2" charset="-78"/>
              </a:rPr>
              <a:t>گفته شده است گروش به بت پرستی در میان کلب از زمانی آغاز شد که عمرو بن لحی خزاعی، بُت </a:t>
            </a:r>
            <a:r>
              <a:rPr lang="fa-IR" smtClean="0">
                <a:solidFill>
                  <a:srgbClr val="FF0000"/>
                </a:solidFill>
                <a:cs typeface="B Nazanin" panose="00000400000000000000" pitchFamily="2" charset="-78"/>
              </a:rPr>
              <a:t>«ّود»</a:t>
            </a:r>
            <a:r>
              <a:rPr lang="fa-IR" smtClean="0">
                <a:cs typeface="B Nazanin" panose="00000400000000000000" pitchFamily="2" charset="-78"/>
              </a:rPr>
              <a:t>را به عوف بن کنانه عطا کرد و او نیز آن را در دومةالجندل قرار داد. او نیز یکی از فرزندانش را به </a:t>
            </a:r>
            <a:r>
              <a:rPr lang="fa-IR" smtClean="0">
                <a:solidFill>
                  <a:srgbClr val="FF0000"/>
                </a:solidFill>
                <a:cs typeface="B Nazanin" panose="00000400000000000000" pitchFamily="2" charset="-78"/>
              </a:rPr>
              <a:t>عبدود</a:t>
            </a:r>
            <a:r>
              <a:rPr lang="fa-IR" smtClean="0">
                <a:cs typeface="B Nazanin" panose="00000400000000000000" pitchFamily="2" charset="-78"/>
              </a:rPr>
              <a:t> نام گذاری کرد(12)(ابنکلبی،1364:55) و فرزند دیگرش عامراألجدار اولین خادم «ّود»بود.(ابنکلبی،1364:150) علاوه بر این بتهای دیگری در نزد قبیله ی کلب مورد تقدیس قرار میگرفت.(جوادعلی،1968: ج6:237)</a:t>
            </a:r>
            <a:endParaRPr lang="fa-IR">
              <a:cs typeface="B Nazanin" panose="00000400000000000000" pitchFamily="2" charset="-78"/>
            </a:endParaRPr>
          </a:p>
        </p:txBody>
      </p:sp>
    </p:spTree>
    <p:extLst>
      <p:ext uri="{BB962C8B-B14F-4D97-AF65-F5344CB8AC3E}">
        <p14:creationId xmlns:p14="http://schemas.microsoft.com/office/powerpoint/2010/main" val="3518332150"/>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cs typeface="B Nazanin" panose="00000400000000000000" pitchFamily="2" charset="-78"/>
            </a:endParaRPr>
          </a:p>
        </p:txBody>
      </p:sp>
      <p:sp>
        <p:nvSpPr>
          <p:cNvPr id="3" name="Content Placeholder 2"/>
          <p:cNvSpPr>
            <a:spLocks noGrp="1"/>
          </p:cNvSpPr>
          <p:nvPr>
            <p:ph idx="1"/>
          </p:nvPr>
        </p:nvSpPr>
        <p:spPr/>
        <p:txBody>
          <a:bodyPr>
            <a:normAutofit/>
          </a:bodyPr>
          <a:lstStyle/>
          <a:p>
            <a:pPr algn="just"/>
            <a:r>
              <a:rPr lang="fa-IR">
                <a:cs typeface="B Nazanin" panose="00000400000000000000" pitchFamily="2" charset="-78"/>
              </a:rPr>
              <a:t>کعبه در بین </a:t>
            </a:r>
            <a:r>
              <a:rPr lang="fa-IR" smtClean="0">
                <a:cs typeface="B Nazanin" panose="00000400000000000000" pitchFamily="2" charset="-78"/>
              </a:rPr>
              <a:t>بت پرستان </a:t>
            </a:r>
            <a:r>
              <a:rPr lang="fa-IR">
                <a:cs typeface="B Nazanin" panose="00000400000000000000" pitchFamily="2" charset="-78"/>
              </a:rPr>
              <a:t>کلبی اهمیت زیادی داشت </a:t>
            </a:r>
            <a:r>
              <a:rPr lang="fa-IR" smtClean="0">
                <a:cs typeface="B Nazanin" panose="00000400000000000000" pitchFamily="2" charset="-78"/>
              </a:rPr>
              <a:t>و همه ساله </a:t>
            </a:r>
            <a:r>
              <a:rPr lang="fa-IR">
                <a:cs typeface="B Nazanin" panose="00000400000000000000" pitchFamily="2" charset="-78"/>
              </a:rPr>
              <a:t>بتپرستان کلبی برای </a:t>
            </a:r>
            <a:r>
              <a:rPr lang="fa-IR" smtClean="0">
                <a:cs typeface="B Nazanin" panose="00000400000000000000" pitchFamily="2" charset="-78"/>
              </a:rPr>
              <a:t>حج گزاردن </a:t>
            </a:r>
            <a:r>
              <a:rPr lang="fa-IR">
                <a:cs typeface="B Nazanin" panose="00000400000000000000" pitchFamily="2" charset="-78"/>
              </a:rPr>
              <a:t>به سمت کعبه میرفتند(طبری،1976، ج2:349) </a:t>
            </a:r>
            <a:r>
              <a:rPr lang="fa-IR" smtClean="0">
                <a:cs typeface="B Nazanin" panose="00000400000000000000" pitchFamily="2" charset="-78"/>
              </a:rPr>
              <a:t>از این </a:t>
            </a:r>
            <a:r>
              <a:rPr lang="fa-IR">
                <a:cs typeface="B Nazanin" panose="00000400000000000000" pitchFamily="2" charset="-78"/>
              </a:rPr>
              <a:t>رو </a:t>
            </a:r>
            <a:r>
              <a:rPr lang="fa-IR" smtClean="0">
                <a:cs typeface="B Nazanin" panose="00000400000000000000" pitchFamily="2" charset="-78"/>
              </a:rPr>
              <a:t>گفته میشود </a:t>
            </a:r>
            <a:r>
              <a:rPr lang="fa-IR">
                <a:cs typeface="B Nazanin" panose="00000400000000000000" pitchFamily="2" charset="-78"/>
              </a:rPr>
              <a:t>رکن یمانى را شارک ابن ابىسالم کلبی بناکرد(ابنکلبی،1988، ج2:600) </a:t>
            </a:r>
            <a:r>
              <a:rPr lang="fa-IR" smtClean="0">
                <a:cs typeface="B Nazanin" panose="00000400000000000000" pitchFamily="2" charset="-78"/>
              </a:rPr>
              <a:t>و زهیر </a:t>
            </a:r>
            <a:r>
              <a:rPr lang="fa-IR">
                <a:cs typeface="B Nazanin" panose="00000400000000000000" pitchFamily="2" charset="-78"/>
              </a:rPr>
              <a:t>بن جناب هم جزء افرادی بود که برای از بین بردن </a:t>
            </a:r>
            <a:r>
              <a:rPr lang="fa-IR" smtClean="0">
                <a:cs typeface="B Nazanin" panose="00000400000000000000" pitchFamily="2" charset="-78"/>
              </a:rPr>
              <a:t>خانه ای </a:t>
            </a:r>
            <a:r>
              <a:rPr lang="fa-IR">
                <a:cs typeface="B Nazanin" panose="00000400000000000000" pitchFamily="2" charset="-78"/>
              </a:rPr>
              <a:t>که ظالم بن أسعد غطفانی </a:t>
            </a:r>
            <a:r>
              <a:rPr lang="fa-IR" smtClean="0">
                <a:cs typeface="B Nazanin" panose="00000400000000000000" pitchFamily="2" charset="-78"/>
              </a:rPr>
              <a:t>برای رقابت </a:t>
            </a:r>
            <a:r>
              <a:rPr lang="fa-IR">
                <a:cs typeface="B Nazanin" panose="00000400000000000000" pitchFamily="2" charset="-78"/>
              </a:rPr>
              <a:t>با کعبه ساخته بود، حماسه آفرید.(ابوالفرجاصفهانی،1994، ج19:15) در سالهای مقارن </a:t>
            </a:r>
            <a:r>
              <a:rPr lang="fa-IR" smtClean="0">
                <a:cs typeface="B Nazanin" panose="00000400000000000000" pitchFamily="2" charset="-78"/>
              </a:rPr>
              <a:t>با طلوع اسلام</a:t>
            </a:r>
            <a:r>
              <a:rPr lang="fa-IR">
                <a:cs typeface="B Nazanin" panose="00000400000000000000" pitchFamily="2" charset="-78"/>
              </a:rPr>
              <a:t>، قبایل </a:t>
            </a:r>
            <a:r>
              <a:rPr lang="fa-IR" smtClean="0">
                <a:cs typeface="B Nazanin" panose="00000400000000000000" pitchFamily="2" charset="-78"/>
              </a:rPr>
              <a:t>بنی عبدود</a:t>
            </a:r>
            <a:r>
              <a:rPr lang="fa-IR">
                <a:cs typeface="B Nazanin" panose="00000400000000000000" pitchFamily="2" charset="-78"/>
              </a:rPr>
              <a:t>، </a:t>
            </a:r>
            <a:r>
              <a:rPr lang="fa-IR" smtClean="0">
                <a:cs typeface="B Nazanin" panose="00000400000000000000" pitchFamily="2" charset="-78"/>
              </a:rPr>
              <a:t>بنی عامر </a:t>
            </a:r>
            <a:r>
              <a:rPr lang="fa-IR">
                <a:cs typeface="B Nazanin" panose="00000400000000000000" pitchFamily="2" charset="-78"/>
              </a:rPr>
              <a:t>بن عوف، </a:t>
            </a:r>
            <a:r>
              <a:rPr lang="fa-IR" smtClean="0">
                <a:cs typeface="B Nazanin" panose="00000400000000000000" pitchFamily="2" charset="-78"/>
              </a:rPr>
              <a:t>بنی عامرالجدار</a:t>
            </a:r>
            <a:r>
              <a:rPr lang="fa-IR">
                <a:cs typeface="B Nazanin" panose="00000400000000000000" pitchFamily="2" charset="-78"/>
              </a:rPr>
              <a:t>، </a:t>
            </a:r>
            <a:r>
              <a:rPr lang="fa-IR" smtClean="0">
                <a:cs typeface="B Nazanin" panose="00000400000000000000" pitchFamily="2" charset="-78"/>
              </a:rPr>
              <a:t>بنی خزرج</a:t>
            </a:r>
            <a:r>
              <a:rPr lang="fa-IR">
                <a:cs typeface="B Nazanin" panose="00000400000000000000" pitchFamily="2" charset="-78"/>
              </a:rPr>
              <a:t>، </a:t>
            </a:r>
            <a:r>
              <a:rPr lang="fa-IR" smtClean="0">
                <a:cs typeface="B Nazanin" panose="00000400000000000000" pitchFamily="2" charset="-78"/>
              </a:rPr>
              <a:t>بنی عوف </a:t>
            </a:r>
            <a:r>
              <a:rPr lang="fa-IR">
                <a:cs typeface="B Nazanin" panose="00000400000000000000" pitchFamily="2" charset="-78"/>
              </a:rPr>
              <a:t>بن </a:t>
            </a:r>
            <a:r>
              <a:rPr lang="fa-IR" smtClean="0">
                <a:cs typeface="B Nazanin" panose="00000400000000000000" pitchFamily="2" charset="-78"/>
              </a:rPr>
              <a:t>عامر الاکبر و </a:t>
            </a:r>
            <a:r>
              <a:rPr lang="fa-IR">
                <a:cs typeface="B Nazanin" panose="00000400000000000000" pitchFamily="2" charset="-78"/>
              </a:rPr>
              <a:t>اکثریت </a:t>
            </a:r>
            <a:r>
              <a:rPr lang="fa-IR" smtClean="0">
                <a:cs typeface="B Nazanin" panose="00000400000000000000" pitchFamily="2" charset="-78"/>
              </a:rPr>
              <a:t>طایفه های </a:t>
            </a:r>
            <a:r>
              <a:rPr lang="fa-IR">
                <a:cs typeface="B Nazanin" panose="00000400000000000000" pitchFamily="2" charset="-78"/>
              </a:rPr>
              <a:t>منشعب از </a:t>
            </a:r>
            <a:r>
              <a:rPr lang="fa-IR" b="1" smtClean="0">
                <a:solidFill>
                  <a:srgbClr val="FF0000"/>
                </a:solidFill>
                <a:cs typeface="B Nazanin" panose="00000400000000000000" pitchFamily="2" charset="-78"/>
              </a:rPr>
              <a:t>بنی جناب </a:t>
            </a:r>
            <a:r>
              <a:rPr lang="fa-IR">
                <a:cs typeface="B Nazanin" panose="00000400000000000000" pitchFamily="2" charset="-78"/>
              </a:rPr>
              <a:t>بتها را میپرستیدند، </a:t>
            </a:r>
            <a:r>
              <a:rPr lang="fa-IR" smtClean="0">
                <a:cs typeface="B Nazanin" panose="00000400000000000000" pitchFamily="2" charset="-78"/>
              </a:rPr>
              <a:t>به گونهای </a:t>
            </a:r>
            <a:r>
              <a:rPr lang="fa-IR">
                <a:cs typeface="B Nazanin" panose="00000400000000000000" pitchFamily="2" charset="-78"/>
              </a:rPr>
              <a:t>که گروههایی از </a:t>
            </a:r>
            <a:r>
              <a:rPr lang="fa-IR" smtClean="0">
                <a:cs typeface="B Nazanin" panose="00000400000000000000" pitchFamily="2" charset="-78"/>
              </a:rPr>
              <a:t>آنها خدمتگذاران وگروهی پیروان </a:t>
            </a:r>
            <a:r>
              <a:rPr lang="fa-IR">
                <a:cs typeface="B Nazanin" panose="00000400000000000000" pitchFamily="2" charset="-78"/>
              </a:rPr>
              <a:t>متعصب(حُمس) بتها بودن</a:t>
            </a:r>
          </a:p>
          <a:p>
            <a:endParaRPr lang="fa-IR">
              <a:cs typeface="B Nazanin" panose="00000400000000000000" pitchFamily="2" charset="-78"/>
            </a:endParaRPr>
          </a:p>
        </p:txBody>
      </p:sp>
    </p:spTree>
    <p:extLst>
      <p:ext uri="{BB962C8B-B14F-4D97-AF65-F5344CB8AC3E}">
        <p14:creationId xmlns:p14="http://schemas.microsoft.com/office/powerpoint/2010/main" val="1691861417"/>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cs typeface="B Nazanin" panose="00000400000000000000" pitchFamily="2" charset="-78"/>
            </a:endParaRPr>
          </a:p>
        </p:txBody>
      </p:sp>
      <p:sp>
        <p:nvSpPr>
          <p:cNvPr id="3" name="Content Placeholder 2"/>
          <p:cNvSpPr>
            <a:spLocks noGrp="1"/>
          </p:cNvSpPr>
          <p:nvPr>
            <p:ph idx="1"/>
          </p:nvPr>
        </p:nvSpPr>
        <p:spPr>
          <a:xfrm>
            <a:off x="4236098" y="1825625"/>
            <a:ext cx="7117702" cy="4351338"/>
          </a:xfrm>
        </p:spPr>
        <p:txBody>
          <a:bodyPr/>
          <a:lstStyle/>
          <a:p>
            <a:pPr algn="just"/>
            <a:r>
              <a:rPr lang="fa-IR" smtClean="0">
                <a:cs typeface="B Nazanin" panose="00000400000000000000" pitchFamily="2" charset="-78"/>
              </a:rPr>
              <a:t>از دیگر سو لوئیس شیخو، قبیلهی کلب را از پایبندترین و قدیمیترین عربها به دین نصرانیت برشمرده است.(شیخو،1989:51و138) البته همجواری، کارگری(ابنخلدون،1988، ج2:520) </a:t>
            </a:r>
            <a:endParaRPr lang="fa-IR">
              <a:cs typeface="B Nazanin" panose="00000400000000000000" pitchFamily="2" charset="-78"/>
            </a:endParaRPr>
          </a:p>
        </p:txBody>
      </p:sp>
      <p:pic>
        <p:nvPicPr>
          <p:cNvPr id="4" name="Picture 3"/>
          <p:cNvPicPr>
            <a:picLocks noChangeAspect="1"/>
          </p:cNvPicPr>
          <p:nvPr/>
        </p:nvPicPr>
        <p:blipFill>
          <a:blip r:embed="rId2"/>
          <a:stretch>
            <a:fillRect/>
          </a:stretch>
        </p:blipFill>
        <p:spPr>
          <a:xfrm>
            <a:off x="1360714" y="1825624"/>
            <a:ext cx="2472432" cy="3212907"/>
          </a:xfrm>
          <a:prstGeom prst="rect">
            <a:avLst/>
          </a:prstGeom>
        </p:spPr>
      </p:pic>
      <p:sp>
        <p:nvSpPr>
          <p:cNvPr id="5" name="TextBox 4"/>
          <p:cNvSpPr txBox="1"/>
          <p:nvPr/>
        </p:nvSpPr>
        <p:spPr>
          <a:xfrm>
            <a:off x="2015413" y="5486401"/>
            <a:ext cx="1380930" cy="400110"/>
          </a:xfrm>
          <a:prstGeom prst="rect">
            <a:avLst/>
          </a:prstGeom>
          <a:noFill/>
        </p:spPr>
        <p:txBody>
          <a:bodyPr wrap="square" rtlCol="1">
            <a:spAutoFit/>
          </a:bodyPr>
          <a:lstStyle/>
          <a:p>
            <a:pPr algn="ctr"/>
            <a:r>
              <a:rPr lang="fa-IR" sz="2000" b="1" smtClean="0">
                <a:solidFill>
                  <a:srgbClr val="FF0000"/>
                </a:solidFill>
                <a:cs typeface="B Nazanin" panose="00000400000000000000" pitchFamily="2" charset="-78"/>
              </a:rPr>
              <a:t>لوییس شیخو</a:t>
            </a:r>
            <a:endParaRPr lang="fa-IR" sz="2000" b="1">
              <a:solidFill>
                <a:srgbClr val="FF0000"/>
              </a:solidFill>
              <a:cs typeface="B Nazanin" panose="00000400000000000000" pitchFamily="2" charset="-78"/>
            </a:endParaRPr>
          </a:p>
        </p:txBody>
      </p:sp>
    </p:spTree>
    <p:extLst>
      <p:ext uri="{BB962C8B-B14F-4D97-AF65-F5344CB8AC3E}">
        <p14:creationId xmlns:p14="http://schemas.microsoft.com/office/powerpoint/2010/main" val="95186993"/>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cs typeface="B Nazanin" panose="00000400000000000000" pitchFamily="2" charset="-78"/>
            </a:endParaRPr>
          </a:p>
        </p:txBody>
      </p:sp>
      <p:sp>
        <p:nvSpPr>
          <p:cNvPr id="3" name="Content Placeholder 2"/>
          <p:cNvSpPr>
            <a:spLocks noGrp="1"/>
          </p:cNvSpPr>
          <p:nvPr>
            <p:ph idx="1"/>
          </p:nvPr>
        </p:nvSpPr>
        <p:spPr/>
        <p:txBody>
          <a:bodyPr>
            <a:normAutofit/>
          </a:bodyPr>
          <a:lstStyle/>
          <a:p>
            <a:pPr algn="just"/>
            <a:r>
              <a:rPr lang="fa-IR" smtClean="0">
                <a:cs typeface="B Nazanin" panose="00000400000000000000" pitchFamily="2" charset="-78"/>
              </a:rPr>
              <a:t>تجارت با امپراطوری روم و نزدیکی با غسانیان سبب شده که طوایف کلبی مستقر در مرزهای شام به کیش نصرانیت درآیند و حتی اسامی رومی برای خود انتخاب کنند.(ابن کلبی،1988، ج2:623) اگرچه متون تاریخی اشاره دارند که خود غسانیان از قرن چهارم به بعد مسیحی شدند(ضیف،1960:41)</a:t>
            </a:r>
            <a:endParaRPr lang="fa-IR">
              <a:cs typeface="B Nazanin" panose="00000400000000000000" pitchFamily="2" charset="-78"/>
            </a:endParaRPr>
          </a:p>
        </p:txBody>
      </p:sp>
      <p:sp>
        <p:nvSpPr>
          <p:cNvPr id="4" name="Flowchart: Alternate Process 3"/>
          <p:cNvSpPr/>
          <p:nvPr/>
        </p:nvSpPr>
        <p:spPr>
          <a:xfrm>
            <a:off x="838200" y="4001294"/>
            <a:ext cx="4292081" cy="1306285"/>
          </a:xfrm>
          <a:prstGeom prst="flowChartAlternateProcess">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طوایف کلبی مستقر در مرزهای شام</a:t>
            </a:r>
            <a:endParaRPr lang="fa-IR"/>
          </a:p>
        </p:txBody>
      </p:sp>
    </p:spTree>
    <p:extLst>
      <p:ext uri="{BB962C8B-B14F-4D97-AF65-F5344CB8AC3E}">
        <p14:creationId xmlns:p14="http://schemas.microsoft.com/office/powerpoint/2010/main" val="3358308995"/>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cs typeface="B Nazanin" panose="00000400000000000000" pitchFamily="2" charset="-78"/>
            </a:endParaRPr>
          </a:p>
        </p:txBody>
      </p:sp>
      <p:sp>
        <p:nvSpPr>
          <p:cNvPr id="3" name="Content Placeholder 2"/>
          <p:cNvSpPr>
            <a:spLocks noGrp="1"/>
          </p:cNvSpPr>
          <p:nvPr>
            <p:ph idx="1"/>
          </p:nvPr>
        </p:nvSpPr>
        <p:spPr/>
        <p:txBody>
          <a:bodyPr>
            <a:normAutofit/>
          </a:bodyPr>
          <a:lstStyle/>
          <a:p>
            <a:pPr algn="just"/>
            <a:r>
              <a:rPr lang="fa-IR">
                <a:cs typeface="B Nazanin" panose="00000400000000000000" pitchFamily="2" charset="-78"/>
              </a:rPr>
              <a:t>ولی در مورد </a:t>
            </a:r>
            <a:r>
              <a:rPr lang="fa-IR" smtClean="0">
                <a:cs typeface="B Nazanin" panose="00000400000000000000" pitchFamily="2" charset="-78"/>
              </a:rPr>
              <a:t>نحوه ی </a:t>
            </a:r>
            <a:r>
              <a:rPr lang="fa-IR">
                <a:cs typeface="B Nazanin" panose="00000400000000000000" pitchFamily="2" charset="-78"/>
              </a:rPr>
              <a:t>ورود کلبیها به نصرانیت مطالب زیادی منعکس نشده است. به هر </a:t>
            </a:r>
            <a:r>
              <a:rPr lang="fa-IR" smtClean="0">
                <a:cs typeface="B Nazanin" panose="00000400000000000000" pitchFamily="2" charset="-78"/>
              </a:rPr>
              <a:t>حال بسیاری </a:t>
            </a:r>
            <a:r>
              <a:rPr lang="fa-IR">
                <a:cs typeface="B Nazanin" panose="00000400000000000000" pitchFamily="2" charset="-78"/>
              </a:rPr>
              <a:t>از </a:t>
            </a:r>
            <a:r>
              <a:rPr lang="fa-IR" smtClean="0">
                <a:cs typeface="B Nazanin" panose="00000400000000000000" pitchFamily="2" charset="-78"/>
              </a:rPr>
              <a:t>تیره های قبیله ی </a:t>
            </a:r>
            <a:r>
              <a:rPr lang="fa-IR">
                <a:cs typeface="B Nazanin" panose="00000400000000000000" pitchFamily="2" charset="-78"/>
              </a:rPr>
              <a:t>کلب مانند بعضی از افراد </a:t>
            </a:r>
            <a:r>
              <a:rPr lang="fa-IR" smtClean="0">
                <a:cs typeface="B Nazanin" panose="00000400000000000000" pitchFamily="2" charset="-78"/>
              </a:rPr>
              <a:t>طایفه های بنی حصن </a:t>
            </a:r>
            <a:r>
              <a:rPr lang="fa-IR">
                <a:cs typeface="B Nazanin" panose="00000400000000000000" pitchFamily="2" charset="-78"/>
              </a:rPr>
              <a:t>بن ضمضم، </a:t>
            </a:r>
            <a:r>
              <a:rPr lang="fa-IR" smtClean="0">
                <a:cs typeface="B Nazanin" panose="00000400000000000000" pitchFamily="2" charset="-78"/>
              </a:rPr>
              <a:t>بنی زهیر و بنی عُلیم </a:t>
            </a:r>
            <a:r>
              <a:rPr lang="fa-IR">
                <a:cs typeface="B Nazanin" panose="00000400000000000000" pitchFamily="2" charset="-78"/>
              </a:rPr>
              <a:t>بن جناب از قرن پنجم </a:t>
            </a:r>
            <a:r>
              <a:rPr lang="fa-IR" smtClean="0">
                <a:cs typeface="B Nazanin" panose="00000400000000000000" pitchFamily="2" charset="-78"/>
              </a:rPr>
              <a:t>میلادی </a:t>
            </a:r>
            <a:r>
              <a:rPr lang="fa-IR">
                <a:cs typeface="B Nazanin" panose="00000400000000000000" pitchFamily="2" charset="-78"/>
              </a:rPr>
              <a:t>تا ظهور </a:t>
            </a:r>
            <a:r>
              <a:rPr lang="fa-IR" smtClean="0">
                <a:cs typeface="B Nazanin" panose="00000400000000000000" pitchFamily="2" charset="-78"/>
              </a:rPr>
              <a:t>اسلام </a:t>
            </a:r>
            <a:r>
              <a:rPr lang="fa-IR">
                <a:cs typeface="B Nazanin" panose="00000400000000000000" pitchFamily="2" charset="-78"/>
              </a:rPr>
              <a:t>و حتی </a:t>
            </a:r>
            <a:r>
              <a:rPr lang="fa-IR" smtClean="0">
                <a:cs typeface="B Nazanin" panose="00000400000000000000" pitchFamily="2" charset="-78"/>
              </a:rPr>
              <a:t>دوره ی </a:t>
            </a:r>
            <a:r>
              <a:rPr lang="fa-IR">
                <a:cs typeface="B Nazanin" panose="00000400000000000000" pitchFamily="2" charset="-78"/>
              </a:rPr>
              <a:t>امویان، بر آیین </a:t>
            </a:r>
            <a:r>
              <a:rPr lang="fa-IR" smtClean="0">
                <a:cs typeface="B Nazanin" panose="00000400000000000000" pitchFamily="2" charset="-78"/>
              </a:rPr>
              <a:t>نصرانیت بودند</a:t>
            </a:r>
            <a:r>
              <a:rPr lang="fa-IR">
                <a:cs typeface="B Nazanin" panose="00000400000000000000" pitchFamily="2" charset="-78"/>
              </a:rPr>
              <a:t>. </a:t>
            </a:r>
            <a:r>
              <a:rPr lang="fa-IR" smtClean="0">
                <a:cs typeface="B Nazanin" panose="00000400000000000000" pitchFamily="2" charset="-78"/>
              </a:rPr>
              <a:t>لازم </a:t>
            </a:r>
            <a:r>
              <a:rPr lang="fa-IR">
                <a:cs typeface="B Nazanin" panose="00000400000000000000" pitchFamily="2" charset="-78"/>
              </a:rPr>
              <a:t>به ذکر است برآیند بررسیها نسبت به اعتقاد مردم کلب در </a:t>
            </a:r>
            <a:r>
              <a:rPr lang="fa-IR" smtClean="0">
                <a:cs typeface="B Nazanin" panose="00000400000000000000" pitchFamily="2" charset="-78"/>
              </a:rPr>
              <a:t>دوره ی پیشا اسلامی نمی تواند تعداد </a:t>
            </a:r>
            <a:r>
              <a:rPr lang="fa-IR">
                <a:cs typeface="B Nazanin" panose="00000400000000000000" pitchFamily="2" charset="-78"/>
              </a:rPr>
              <a:t>دقیق قبایل مسیحی و </a:t>
            </a:r>
            <a:r>
              <a:rPr lang="fa-IR" smtClean="0">
                <a:cs typeface="B Nazanin" panose="00000400000000000000" pitchFamily="2" charset="-78"/>
              </a:rPr>
              <a:t>بت پرست </a:t>
            </a:r>
            <a:r>
              <a:rPr lang="fa-IR">
                <a:cs typeface="B Nazanin" panose="00000400000000000000" pitchFamily="2" charset="-78"/>
              </a:rPr>
              <a:t>را مشخص کند ولی به این نتیجه رهنمون میشویم </a:t>
            </a:r>
            <a:r>
              <a:rPr lang="fa-IR" smtClean="0">
                <a:cs typeface="B Nazanin" panose="00000400000000000000" pitchFamily="2" charset="-78"/>
              </a:rPr>
              <a:t>که پیروان </a:t>
            </a:r>
            <a:r>
              <a:rPr lang="fa-IR">
                <a:cs typeface="B Nazanin" panose="00000400000000000000" pitchFamily="2" charset="-78"/>
              </a:rPr>
              <a:t>این دو نحله در کنار هم از منافع قبیله دفاع </a:t>
            </a:r>
            <a:r>
              <a:rPr lang="fa-IR" smtClean="0">
                <a:cs typeface="B Nazanin" panose="00000400000000000000" pitchFamily="2" charset="-78"/>
              </a:rPr>
              <a:t>می کردند</a:t>
            </a:r>
            <a:r>
              <a:rPr lang="fa-IR">
                <a:cs typeface="B Nazanin" panose="00000400000000000000" pitchFamily="2" charset="-78"/>
              </a:rPr>
              <a:t>. بنابراین باورها و اعتقادات عاملی </a:t>
            </a:r>
            <a:r>
              <a:rPr lang="fa-IR" smtClean="0">
                <a:cs typeface="B Nazanin" panose="00000400000000000000" pitchFamily="2" charset="-78"/>
              </a:rPr>
              <a:t>در جهت </a:t>
            </a:r>
            <a:r>
              <a:rPr lang="fa-IR">
                <a:cs typeface="B Nazanin" panose="00000400000000000000" pitchFamily="2" charset="-78"/>
              </a:rPr>
              <a:t>همسبتگی قبایل کلبی بود تا با دفاع از آن تسلط خود بر ژئوپلیتیک </a:t>
            </a:r>
            <a:r>
              <a:rPr lang="fa-IR" smtClean="0">
                <a:cs typeface="B Nazanin" panose="00000400000000000000" pitchFamily="2" charset="-78"/>
              </a:rPr>
              <a:t>منطقه ایشان </a:t>
            </a:r>
            <a:r>
              <a:rPr lang="fa-IR">
                <a:cs typeface="B Nazanin" panose="00000400000000000000" pitchFamily="2" charset="-78"/>
              </a:rPr>
              <a:t>را از </a:t>
            </a:r>
            <a:r>
              <a:rPr lang="fa-IR" smtClean="0">
                <a:cs typeface="B Nazanin" panose="00000400000000000000" pitchFamily="2" charset="-78"/>
              </a:rPr>
              <a:t>دست ندهند</a:t>
            </a:r>
            <a:endParaRPr lang="fa-IR">
              <a:cs typeface="B Nazanin" panose="00000400000000000000" pitchFamily="2" charset="-78"/>
            </a:endParaRPr>
          </a:p>
          <a:p>
            <a:endParaRPr lang="fa-IR">
              <a:cs typeface="B Nazanin" panose="00000400000000000000" pitchFamily="2" charset="-78"/>
            </a:endParaRPr>
          </a:p>
        </p:txBody>
      </p:sp>
      <p:sp>
        <p:nvSpPr>
          <p:cNvPr id="4" name="Flowchart: Alternate Process 3"/>
          <p:cNvSpPr/>
          <p:nvPr/>
        </p:nvSpPr>
        <p:spPr>
          <a:xfrm>
            <a:off x="838200" y="4963886"/>
            <a:ext cx="3191070" cy="877078"/>
          </a:xfrm>
          <a:prstGeom prst="flowChartAlternateProcess">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همسبتگی قبایل کلبی</a:t>
            </a:r>
            <a:endParaRPr lang="fa-IR"/>
          </a:p>
        </p:txBody>
      </p:sp>
    </p:spTree>
    <p:extLst>
      <p:ext uri="{BB962C8B-B14F-4D97-AF65-F5344CB8AC3E}">
        <p14:creationId xmlns:p14="http://schemas.microsoft.com/office/powerpoint/2010/main" val="1533673839"/>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cs typeface="B Nazanin" panose="00000400000000000000" pitchFamily="2" charset="-78"/>
            </a:endParaRPr>
          </a:p>
        </p:txBody>
      </p:sp>
      <p:sp>
        <p:nvSpPr>
          <p:cNvPr id="3" name="Content Placeholder 2"/>
          <p:cNvSpPr>
            <a:spLocks noGrp="1"/>
          </p:cNvSpPr>
          <p:nvPr>
            <p:ph idx="1"/>
          </p:nvPr>
        </p:nvSpPr>
        <p:spPr/>
        <p:txBody>
          <a:bodyPr>
            <a:normAutofit/>
          </a:bodyPr>
          <a:lstStyle/>
          <a:p>
            <a:pPr algn="just"/>
            <a:r>
              <a:rPr lang="fa-IR" smtClean="0">
                <a:cs typeface="B Nazanin" panose="00000400000000000000" pitchFamily="2" charset="-78"/>
              </a:rPr>
              <a:t>نتیجه این که عملکرد جمعی قبیله با تکیه بر جغرافیای سازه های انسانی متأثر از ویژگیهای جامعه ی عرب پیش از اسلام، سبب رقم خوردن ژئوپلیتیکی خاص برای قبیله ی کلب شد که برتری آنها را درشمال شبه جزیره تأمین می کرد. از آنجا که خصلتهای این قبیله پس از اسلام، همان ویژگیهای دوره ی جاهلیت را داشت، دور از ذهن نیست که مواجهه قبیله با اسلام، چالشهایی را در پی داشته باشد و پیامبر(ص) را مجبور به اتخاذ راهبردی نماید که تهدید منافع قبیلگی آنها را کاهش داد و با به حداقل رساندن خصائص و وابستگی ژئوپلیتیکی، سبب اسلام پذیری آنها شود</a:t>
            </a:r>
            <a:endParaRPr lang="fa-IR">
              <a:cs typeface="B Nazanin" panose="00000400000000000000" pitchFamily="2" charset="-78"/>
            </a:endParaRPr>
          </a:p>
        </p:txBody>
      </p:sp>
    </p:spTree>
    <p:extLst>
      <p:ext uri="{BB962C8B-B14F-4D97-AF65-F5344CB8AC3E}">
        <p14:creationId xmlns:p14="http://schemas.microsoft.com/office/powerpoint/2010/main" val="81542684"/>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a-IR" b="1" smtClean="0">
                <a:solidFill>
                  <a:srgbClr val="FF0000"/>
                </a:solidFill>
                <a:cs typeface="B Nazanin" panose="00000400000000000000" pitchFamily="2" charset="-78"/>
              </a:rPr>
              <a:t>2- مواجهه </a:t>
            </a:r>
            <a:r>
              <a:rPr lang="fa-IR" b="1">
                <a:solidFill>
                  <a:srgbClr val="FF0000"/>
                </a:solidFill>
                <a:cs typeface="B Nazanin" panose="00000400000000000000" pitchFamily="2" charset="-78"/>
              </a:rPr>
              <a:t>قبیله کلب با </a:t>
            </a:r>
            <a:r>
              <a:rPr lang="fa-IR" b="1" smtClean="0">
                <a:solidFill>
                  <a:srgbClr val="FF0000"/>
                </a:solidFill>
                <a:cs typeface="B Nazanin" panose="00000400000000000000" pitchFamily="2" charset="-78"/>
              </a:rPr>
              <a:t>اسلام</a:t>
            </a:r>
            <a:endParaRPr lang="fa-IR" b="1">
              <a:solidFill>
                <a:srgbClr val="FF0000"/>
              </a:solidFill>
              <a:cs typeface="B Nazanin" panose="00000400000000000000" pitchFamily="2" charset="-78"/>
            </a:endParaRPr>
          </a:p>
        </p:txBody>
      </p:sp>
      <p:sp>
        <p:nvSpPr>
          <p:cNvPr id="3" name="Content Placeholder 2"/>
          <p:cNvSpPr>
            <a:spLocks noGrp="1"/>
          </p:cNvSpPr>
          <p:nvPr>
            <p:ph idx="1"/>
          </p:nvPr>
        </p:nvSpPr>
        <p:spPr/>
        <p:txBody>
          <a:bodyPr>
            <a:normAutofit/>
          </a:bodyPr>
          <a:lstStyle/>
          <a:p>
            <a:pPr algn="just"/>
            <a:r>
              <a:rPr lang="fa-IR" smtClean="0">
                <a:cs typeface="B Nazanin" panose="00000400000000000000" pitchFamily="2" charset="-78"/>
              </a:rPr>
              <a:t>همانگونه که دعوت پیامبر اسلام(ص) در ابتدا به صورت فردی و سپس به صورت عمومی بود در مورد پذیرش اسلام از سوی مردم کلب نیز این ترتیب متصور است. بنابراین افراد کلبی که در خارج از قبیله و نزدیک محل نزول وحی زندگی میکردند به راحتی و به سرعت اسلام آوردند. اما در مقابل طوایف کلبی که در شمال شبه جزیره و خارج از جغرافیای ظهور اسلام بودند، در سالهای آخر حیات پیامبر(ص) و با مدیریت تعلقات ژئوپلتیکی آنها ازسوی پیامبر(ص) اسالم، مسلمان شدند. در ادامه </a:t>
            </a:r>
            <a:r>
              <a:rPr lang="fa-IR">
                <a:cs typeface="B Nazanin" panose="00000400000000000000" pitchFamily="2" charset="-78"/>
              </a:rPr>
              <a:t>به نحوهی مواجهه این دو گروه با اسالم خواهیم پرداخت.</a:t>
            </a:r>
          </a:p>
          <a:p>
            <a:pPr algn="just"/>
            <a:endParaRPr lang="fa-IR">
              <a:cs typeface="B Nazanin" panose="00000400000000000000" pitchFamily="2" charset="-78"/>
            </a:endParaRPr>
          </a:p>
        </p:txBody>
      </p:sp>
      <p:sp>
        <p:nvSpPr>
          <p:cNvPr id="4" name="Flowchart: Alternate Process 3"/>
          <p:cNvSpPr/>
          <p:nvPr/>
        </p:nvSpPr>
        <p:spPr>
          <a:xfrm>
            <a:off x="1138335" y="4627984"/>
            <a:ext cx="4049485" cy="877077"/>
          </a:xfrm>
          <a:prstGeom prst="flowChartAlternateProcess">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مدیریت تعلقات ژئوپلتیکی</a:t>
            </a:r>
            <a:endParaRPr lang="fa-IR"/>
          </a:p>
        </p:txBody>
      </p:sp>
    </p:spTree>
    <p:extLst>
      <p:ext uri="{BB962C8B-B14F-4D97-AF65-F5344CB8AC3E}">
        <p14:creationId xmlns:p14="http://schemas.microsoft.com/office/powerpoint/2010/main" val="271737065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 از </a:t>
            </a:r>
            <a:r>
              <a:rPr lang="fa-IR">
                <a:cs typeface="B Nazanin" panose="00000400000000000000" pitchFamily="2" charset="-78"/>
              </a:rPr>
              <a:t>این رو نمیتوان از نقش سیاسی اجتماعی آن چشم </a:t>
            </a:r>
            <a:r>
              <a:rPr lang="fa-IR" smtClean="0">
                <a:cs typeface="B Nazanin" panose="00000400000000000000" pitchFamily="2" charset="-78"/>
              </a:rPr>
              <a:t>پوشید، به </a:t>
            </a:r>
            <a:r>
              <a:rPr lang="fa-IR">
                <a:cs typeface="B Nazanin" panose="00000400000000000000" pitchFamily="2" charset="-78"/>
              </a:rPr>
              <a:t>ویژه این که تأثیرگذاری آنها پس از رحلت </a:t>
            </a:r>
            <a:r>
              <a:rPr lang="fa-IR" smtClean="0">
                <a:cs typeface="B Nazanin" panose="00000400000000000000" pitchFamily="2" charset="-78"/>
              </a:rPr>
              <a:t>رسول خدا(ص</a:t>
            </a:r>
            <a:r>
              <a:rPr lang="fa-IR">
                <a:cs typeface="B Nazanin" panose="00000400000000000000" pitchFamily="2" charset="-78"/>
              </a:rPr>
              <a:t>) و در دوران امویان کلیدی است. </a:t>
            </a:r>
            <a:r>
              <a:rPr lang="fa-IR" smtClean="0">
                <a:cs typeface="B Nazanin" panose="00000400000000000000" pitchFamily="2" charset="-78"/>
              </a:rPr>
              <a:t>از دیگر </a:t>
            </a:r>
            <a:r>
              <a:rPr lang="fa-IR">
                <a:cs typeface="B Nazanin" panose="00000400000000000000" pitchFamily="2" charset="-78"/>
              </a:rPr>
              <a:t>سو دانشمندان </a:t>
            </a:r>
            <a:r>
              <a:rPr lang="fa-IR" smtClean="0">
                <a:cs typeface="B Nazanin" panose="00000400000000000000" pitchFamily="2" charset="-78"/>
              </a:rPr>
              <a:t>علم جغرافیا</a:t>
            </a:r>
            <a:r>
              <a:rPr lang="fa-IR">
                <a:cs typeface="B Nazanin" panose="00000400000000000000" pitchFamily="2" charset="-78"/>
              </a:rPr>
              <a:t>، ژئوپلیتیک را یکی از مهمترین عوامل تعیین </a:t>
            </a:r>
            <a:r>
              <a:rPr lang="fa-IR" smtClean="0">
                <a:cs typeface="B Nazanin" panose="00000400000000000000" pitchFamily="2" charset="-78"/>
              </a:rPr>
              <a:t>کننده ی سرنوشت گروههای انسانی برمی شمارند </a:t>
            </a:r>
            <a:r>
              <a:rPr lang="fa-IR">
                <a:cs typeface="B Nazanin" panose="00000400000000000000" pitchFamily="2" charset="-78"/>
              </a:rPr>
              <a:t>که با ایجاد وابستگیهای اقتصادی، سیاسی و اجتماعی، قدرت </a:t>
            </a:r>
            <a:r>
              <a:rPr lang="fa-IR" smtClean="0">
                <a:cs typeface="B Nazanin" panose="00000400000000000000" pitchFamily="2" charset="-78"/>
              </a:rPr>
              <a:t>و منفعت </a:t>
            </a:r>
            <a:r>
              <a:rPr lang="fa-IR">
                <a:cs typeface="B Nazanin" panose="00000400000000000000" pitchFamily="2" charset="-78"/>
              </a:rPr>
              <a:t>را به ارمغان </a:t>
            </a:r>
            <a:r>
              <a:rPr lang="fa-IR" smtClean="0">
                <a:cs typeface="B Nazanin" panose="00000400000000000000" pitchFamily="2" charset="-78"/>
              </a:rPr>
              <a:t>می آید</a:t>
            </a:r>
            <a:endParaRPr lang="fa-IR">
              <a:cs typeface="B Nazanin" panose="00000400000000000000" pitchFamily="2" charset="-78"/>
            </a:endParaRPr>
          </a:p>
        </p:txBody>
      </p:sp>
    </p:spTree>
    <p:extLst>
      <p:ext uri="{BB962C8B-B14F-4D97-AF65-F5344CB8AC3E}">
        <p14:creationId xmlns:p14="http://schemas.microsoft.com/office/powerpoint/2010/main" val="1849767115"/>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b="1">
                <a:solidFill>
                  <a:srgbClr val="FF0000"/>
                </a:solidFill>
                <a:cs typeface="B Nazanin" panose="00000400000000000000" pitchFamily="2" charset="-78"/>
              </a:rPr>
              <a:t>2ـ1ـ مواجهه </a:t>
            </a:r>
            <a:r>
              <a:rPr lang="fa-IR" b="1" smtClean="0">
                <a:solidFill>
                  <a:srgbClr val="FF0000"/>
                </a:solidFill>
                <a:cs typeface="B Nazanin" panose="00000400000000000000" pitchFamily="2" charset="-78"/>
              </a:rPr>
              <a:t>انفرادی</a:t>
            </a:r>
            <a:endParaRPr lang="fa-IR" b="1">
              <a:solidFill>
                <a:srgbClr val="FF0000"/>
              </a:solidFill>
              <a:cs typeface="B Nazanin" panose="00000400000000000000" pitchFamily="2" charset="-78"/>
            </a:endParaRPr>
          </a:p>
        </p:txBody>
      </p:sp>
      <p:sp>
        <p:nvSpPr>
          <p:cNvPr id="3" name="Content Placeholder 2"/>
          <p:cNvSpPr>
            <a:spLocks noGrp="1"/>
          </p:cNvSpPr>
          <p:nvPr>
            <p:ph idx="1"/>
          </p:nvPr>
        </p:nvSpPr>
        <p:spPr/>
        <p:txBody>
          <a:bodyPr>
            <a:normAutofit/>
          </a:bodyPr>
          <a:lstStyle/>
          <a:p>
            <a:pPr algn="just"/>
            <a:r>
              <a:rPr lang="fa-IR" smtClean="0">
                <a:cs typeface="B Nazanin" panose="00000400000000000000" pitchFamily="2" charset="-78"/>
              </a:rPr>
              <a:t>کلبیها کمابیش از ظهور اسلام اطلاع داشتند همانطورکه أسود بن شعر کلبی، هنگامی که در سرزمینهای شام و شبه جزیره به تجارت مشغول بود ظهور ِ پیامبر مورد انتظار را از بزرگان و أحبار یهود شنیده بود.(یعقوبی، بیتا،1:243) از دیگر سو آنها دائما ً برای حج ّ به مکه در حال تردد بودند(عسقالنی،1415، ج2:599) و یا </a:t>
            </a:r>
            <a:r>
              <a:rPr lang="fa-IR" b="1" smtClean="0">
                <a:solidFill>
                  <a:srgbClr val="FF0000"/>
                </a:solidFill>
                <a:cs typeface="B Nazanin" panose="00000400000000000000" pitchFamily="2" charset="-78"/>
              </a:rPr>
              <a:t>برخی از آنها مثل عبدبن وهب بن خَوْلی با قریش پیمان داشتند </a:t>
            </a:r>
            <a:r>
              <a:rPr lang="fa-IR" smtClean="0">
                <a:cs typeface="B Nazanin" panose="00000400000000000000" pitchFamily="2" charset="-78"/>
              </a:rPr>
              <a:t>که از طلوع اسلام مطلع بودند.(واقدی،1948:992</a:t>
            </a:r>
            <a:endParaRPr lang="fa-IR">
              <a:cs typeface="B Nazanin" panose="00000400000000000000" pitchFamily="2" charset="-78"/>
            </a:endParaRPr>
          </a:p>
        </p:txBody>
      </p:sp>
    </p:spTree>
    <p:extLst>
      <p:ext uri="{BB962C8B-B14F-4D97-AF65-F5344CB8AC3E}">
        <p14:creationId xmlns:p14="http://schemas.microsoft.com/office/powerpoint/2010/main" val="380528246"/>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cs typeface="B Nazanin" panose="00000400000000000000" pitchFamily="2" charset="-78"/>
            </a:endParaRPr>
          </a:p>
        </p:txBody>
      </p:sp>
      <p:sp>
        <p:nvSpPr>
          <p:cNvPr id="3" name="Content Placeholder 2"/>
          <p:cNvSpPr>
            <a:spLocks noGrp="1"/>
          </p:cNvSpPr>
          <p:nvPr>
            <p:ph idx="1"/>
          </p:nvPr>
        </p:nvSpPr>
        <p:spPr>
          <a:xfrm>
            <a:off x="1005626" y="1690688"/>
            <a:ext cx="10515600" cy="4351338"/>
          </a:xfrm>
        </p:spPr>
        <p:txBody>
          <a:bodyPr>
            <a:normAutofit/>
          </a:bodyPr>
          <a:lstStyle/>
          <a:p>
            <a:pPr algn="just"/>
            <a:r>
              <a:rPr lang="fa-IR" b="1" smtClean="0">
                <a:solidFill>
                  <a:srgbClr val="FF0000"/>
                </a:solidFill>
                <a:cs typeface="B Nazanin" panose="00000400000000000000" pitchFamily="2" charset="-78"/>
              </a:rPr>
              <a:t>اولین مسلمان </a:t>
            </a:r>
            <a:r>
              <a:rPr lang="fa-IR" smtClean="0">
                <a:cs typeface="B Nazanin" panose="00000400000000000000" pitchFamily="2" charset="-78"/>
              </a:rPr>
              <a:t>از قبیله کلب زَیْدُالحُب ّ یا </a:t>
            </a:r>
            <a:r>
              <a:rPr lang="fa-IR" b="1" smtClean="0">
                <a:solidFill>
                  <a:srgbClr val="FF0000"/>
                </a:solidFill>
                <a:cs typeface="B Nazanin" panose="00000400000000000000" pitchFamily="2" charset="-78"/>
              </a:rPr>
              <a:t>زَیْد ُ بن حَارِثَة َ از بنی عبدود </a:t>
            </a:r>
            <a:r>
              <a:rPr lang="fa-IR" smtClean="0">
                <a:cs typeface="B Nazanin" panose="00000400000000000000" pitchFamily="2" charset="-78"/>
              </a:rPr>
              <a:t>است. او که در کودکی توسط بنوقین اسیر شده بود، برای فروش به مکه آورده شد، حضرت خدیجه(س) او را خرید و به خانه رسول خدا(ص) آورد.(ابن هشام، بیتا، ج1:163) هنگامی که پیامبراکرم(ص) به رسالت برگزیده شد، خدیجه(س)، علی بن ابیطالب(ع) و زید بن حارثه در خانه او به سر می بردند که همگی ایمان آوردند. از این رو او پس از حضرت علی(ع) نخستین مرد مسلمان معرفی شده است (ابن أثیر،1409، ج2: 131) برادر زید بن حارثه، جبلة، بود که با پدرش ـ در جریان جستجوی برادرش زید ـ بر پیامبر(ص) در مکّه وارد شد و در مراجعت دوباره ی خویش، اسلام آورد.(ابنسعد،1990، ج3:30)</a:t>
            </a:r>
            <a:endParaRPr lang="fa-IR">
              <a:cs typeface="B Nazanin" panose="00000400000000000000" pitchFamily="2" charset="-78"/>
            </a:endParaRPr>
          </a:p>
        </p:txBody>
      </p:sp>
    </p:spTree>
    <p:extLst>
      <p:ext uri="{BB962C8B-B14F-4D97-AF65-F5344CB8AC3E}">
        <p14:creationId xmlns:p14="http://schemas.microsoft.com/office/powerpoint/2010/main" val="1478530902"/>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a:cs typeface="B Nazanin" panose="00000400000000000000" pitchFamily="2" charset="-78"/>
              </a:rPr>
              <a:t>به </a:t>
            </a:r>
            <a:r>
              <a:rPr lang="fa-IR" smtClean="0">
                <a:cs typeface="B Nazanin" panose="00000400000000000000" pitchFamily="2" charset="-78"/>
              </a:rPr>
              <a:t>نظر میرسد </a:t>
            </a:r>
            <a:r>
              <a:rPr lang="fa-IR">
                <a:cs typeface="B Nazanin" panose="00000400000000000000" pitchFamily="2" charset="-78"/>
              </a:rPr>
              <a:t>زید و برادرش تنها </a:t>
            </a:r>
            <a:r>
              <a:rPr lang="fa-IR" smtClean="0">
                <a:cs typeface="B Nazanin" panose="00000400000000000000" pitchFamily="2" charset="-78"/>
              </a:rPr>
              <a:t>کلبیانی بودند </a:t>
            </a:r>
            <a:r>
              <a:rPr lang="fa-IR">
                <a:cs typeface="B Nazanin" panose="00000400000000000000" pitchFamily="2" charset="-78"/>
              </a:rPr>
              <a:t>که در مکه ایمان آوردند </a:t>
            </a:r>
            <a:r>
              <a:rPr lang="fa-IR" smtClean="0">
                <a:cs typeface="B Nazanin" panose="00000400000000000000" pitchFamily="2" charset="-78"/>
              </a:rPr>
              <a:t>و </a:t>
            </a:r>
            <a:r>
              <a:rPr lang="fa-IR" b="1" smtClean="0">
                <a:solidFill>
                  <a:srgbClr val="FF0000"/>
                </a:solidFill>
                <a:cs typeface="B Nazanin" panose="00000400000000000000" pitchFamily="2" charset="-78"/>
              </a:rPr>
              <a:t>بقیه </a:t>
            </a:r>
            <a:r>
              <a:rPr lang="fa-IR" b="1">
                <a:solidFill>
                  <a:srgbClr val="FF0000"/>
                </a:solidFill>
                <a:cs typeface="B Nazanin" panose="00000400000000000000" pitchFamily="2" charset="-78"/>
              </a:rPr>
              <a:t>افراد کلبی پس از </a:t>
            </a:r>
            <a:r>
              <a:rPr lang="fa-IR" b="1" smtClean="0">
                <a:solidFill>
                  <a:srgbClr val="FF0000"/>
                </a:solidFill>
                <a:cs typeface="B Nazanin" panose="00000400000000000000" pitchFamily="2" charset="-78"/>
              </a:rPr>
              <a:t>هجرت آن </a:t>
            </a:r>
            <a:r>
              <a:rPr lang="fa-IR" b="1">
                <a:solidFill>
                  <a:srgbClr val="FF0000"/>
                </a:solidFill>
                <a:cs typeface="B Nazanin" panose="00000400000000000000" pitchFamily="2" charset="-78"/>
              </a:rPr>
              <a:t>حضرت به مدینه مسلمان شدند</a:t>
            </a:r>
            <a:r>
              <a:rPr lang="fa-IR">
                <a:cs typeface="B Nazanin" panose="00000400000000000000" pitchFamily="2" charset="-78"/>
              </a:rPr>
              <a:t>. دِحْیَة </a:t>
            </a:r>
            <a:r>
              <a:rPr lang="fa-IR" smtClean="0">
                <a:cs typeface="B Nazanin" panose="00000400000000000000" pitchFamily="2" charset="-78"/>
              </a:rPr>
              <a:t>بن خَلِیفَة </a:t>
            </a:r>
            <a:r>
              <a:rPr lang="fa-IR">
                <a:cs typeface="B Nazanin" panose="00000400000000000000" pitchFamily="2" charset="-78"/>
              </a:rPr>
              <a:t>دیگر کلبی بود که پیش از جنگ </a:t>
            </a:r>
            <a:r>
              <a:rPr lang="fa-IR" smtClean="0">
                <a:cs typeface="B Nazanin" panose="00000400000000000000" pitchFamily="2" charset="-78"/>
              </a:rPr>
              <a:t>بدر اسلام آورد(ابن سعد،1968</a:t>
            </a:r>
            <a:r>
              <a:rPr lang="fa-IR">
                <a:cs typeface="B Nazanin" panose="00000400000000000000" pitchFamily="2" charset="-78"/>
              </a:rPr>
              <a:t>، ج4:249) ودر أحد و نبردهای دیگر </a:t>
            </a:r>
            <a:r>
              <a:rPr lang="fa-IR" smtClean="0">
                <a:cs typeface="B Nazanin" panose="00000400000000000000" pitchFamily="2" charset="-78"/>
              </a:rPr>
              <a:t>حضور داشت</a:t>
            </a:r>
            <a:r>
              <a:rPr lang="fa-IR">
                <a:cs typeface="B Nazanin" panose="00000400000000000000" pitchFamily="2" charset="-78"/>
              </a:rPr>
              <a:t>.(ابنعبدالبرّ،1992، </a:t>
            </a:r>
            <a:r>
              <a:rPr lang="fa-IR" smtClean="0">
                <a:cs typeface="B Nazanin" panose="00000400000000000000" pitchFamily="2" charset="-78"/>
              </a:rPr>
              <a:t>ج2، 461</a:t>
            </a:r>
            <a:r>
              <a:rPr lang="fa-IR">
                <a:cs typeface="B Nazanin" panose="00000400000000000000" pitchFamily="2" charset="-78"/>
              </a:rPr>
              <a:t>) اگرچه او مسیحی بود ولی به دلیل </a:t>
            </a:r>
            <a:r>
              <a:rPr lang="fa-IR" smtClean="0">
                <a:cs typeface="B Nazanin" panose="00000400000000000000" pitchFamily="2" charset="-78"/>
              </a:rPr>
              <a:t>پیشه ی </a:t>
            </a:r>
            <a:r>
              <a:rPr lang="fa-IR">
                <a:cs typeface="B Nazanin" panose="00000400000000000000" pitchFamily="2" charset="-78"/>
              </a:rPr>
              <a:t>بازرگانی به مکه و مدینه در رفت و آمد بود که </a:t>
            </a:r>
            <a:r>
              <a:rPr lang="fa-IR" smtClean="0">
                <a:cs typeface="B Nazanin" panose="00000400000000000000" pitchFamily="2" charset="-78"/>
              </a:rPr>
              <a:t>با اسلام </a:t>
            </a:r>
            <a:r>
              <a:rPr lang="fa-IR">
                <a:cs typeface="B Nazanin" panose="00000400000000000000" pitchFamily="2" charset="-78"/>
              </a:rPr>
              <a:t>آشنا و مسلمان </a:t>
            </a:r>
            <a:r>
              <a:rPr lang="fa-IR" smtClean="0">
                <a:cs typeface="B Nazanin" panose="00000400000000000000" pitchFamily="2" charset="-78"/>
              </a:rPr>
              <a:t>شد.</a:t>
            </a:r>
            <a:endParaRPr lang="fa-IR">
              <a:cs typeface="B Nazanin" panose="00000400000000000000" pitchFamily="2" charset="-78"/>
            </a:endParaRPr>
          </a:p>
          <a:p>
            <a:endParaRPr lang="fa-IR">
              <a:cs typeface="B Nazanin" panose="00000400000000000000" pitchFamily="2" charset="-78"/>
            </a:endParaRPr>
          </a:p>
        </p:txBody>
      </p:sp>
    </p:spTree>
    <p:extLst>
      <p:ext uri="{BB962C8B-B14F-4D97-AF65-F5344CB8AC3E}">
        <p14:creationId xmlns:p14="http://schemas.microsoft.com/office/powerpoint/2010/main" val="942340503"/>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دیگر پیشگامان مسلمان کلب پس از هجرت، سَعْد ِ بن خَوْلِی ـ سَعْد بن قَیْس ـ موالی حاطب بن أبی بَلْتَعة بود.(بالذری،1996، ج1:202)او جنگ بدر را درک کرد و سی و سه ماه پس از هجرت در نبرد أحد به شهادت رسید.(13)(بغدادی،1942:276ْ) همچنین جَنَاب بن حَارِثة بن صَخر(ابن- کلبی،1988، ج2:598) نیز پس از هجرت مسلمان شد ولی گزارش دیگری در دست است که</a:t>
            </a:r>
            <a:endParaRPr lang="fa-IR">
              <a:cs typeface="B Nazanin" panose="00000400000000000000" pitchFamily="2" charset="-78"/>
            </a:endParaRPr>
          </a:p>
        </p:txBody>
      </p:sp>
    </p:spTree>
    <p:extLst>
      <p:ext uri="{BB962C8B-B14F-4D97-AF65-F5344CB8AC3E}">
        <p14:creationId xmlns:p14="http://schemas.microsoft.com/office/powerpoint/2010/main" val="2573027430"/>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cs typeface="B Nazanin" panose="00000400000000000000" pitchFamily="2" charset="-78"/>
            </a:endParaRPr>
          </a:p>
        </p:txBody>
      </p:sp>
      <p:sp>
        <p:nvSpPr>
          <p:cNvPr id="3" name="Content Placeholder 2"/>
          <p:cNvSpPr>
            <a:spLocks noGrp="1"/>
          </p:cNvSpPr>
          <p:nvPr>
            <p:ph idx="1"/>
          </p:nvPr>
        </p:nvSpPr>
        <p:spPr/>
        <p:txBody>
          <a:bodyPr>
            <a:normAutofit/>
          </a:bodyPr>
          <a:lstStyle/>
          <a:p>
            <a:pPr algn="just"/>
            <a:r>
              <a:rPr lang="fa-IR" smtClean="0">
                <a:cs typeface="B Nazanin" panose="00000400000000000000" pitchFamily="2" charset="-78"/>
              </a:rPr>
              <a:t>اسلام آوردن جَناب را در روز فتح مکه میداند.(سجستانی،1961:72) زُهَیْر بن مَکْحُول و کُلَیْب بن مَکْحُول دو برادر از اصحاب رسولخدا(ص) و از طایفه ی بنی عامراألجدار بودند که کلیب در نبرد موته به همراه زید بن حارثه به شهادت رسید.(بالذری،1996، ج2:465) وَزَّام بن زِر ّ از طایفه ی بنی کعب بن عبدالله نیز بر پیامبر(ص) وارد و مسلمان شد،(سمعانی،1962، ج5:239)</a:t>
            </a:r>
            <a:endParaRPr lang="fa-IR">
              <a:cs typeface="B Nazanin" panose="00000400000000000000" pitchFamily="2" charset="-78"/>
            </a:endParaRPr>
          </a:p>
        </p:txBody>
      </p:sp>
      <p:sp>
        <p:nvSpPr>
          <p:cNvPr id="4" name="Flowchart: Connector 3"/>
          <p:cNvSpPr/>
          <p:nvPr/>
        </p:nvSpPr>
        <p:spPr>
          <a:xfrm>
            <a:off x="1010153" y="4220190"/>
            <a:ext cx="1956217" cy="1056807"/>
          </a:xfrm>
          <a:prstGeom prst="flowChartConnector">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b="1">
                <a:solidFill>
                  <a:srgbClr val="FF0000"/>
                </a:solidFill>
                <a:cs typeface="B Nazanin" panose="00000400000000000000" pitchFamily="2" charset="-78"/>
              </a:rPr>
              <a:t>نبرد موته</a:t>
            </a:r>
            <a:endParaRPr lang="fa-IR" sz="2800" b="1">
              <a:solidFill>
                <a:srgbClr val="FF0000"/>
              </a:solidFill>
            </a:endParaRPr>
          </a:p>
        </p:txBody>
      </p:sp>
    </p:spTree>
    <p:extLst>
      <p:ext uri="{BB962C8B-B14F-4D97-AF65-F5344CB8AC3E}">
        <p14:creationId xmlns:p14="http://schemas.microsoft.com/office/powerpoint/2010/main" val="3252954966"/>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cs typeface="B Nazanin" panose="00000400000000000000" pitchFamily="2" charset="-78"/>
            </a:endParaRPr>
          </a:p>
        </p:txBody>
      </p:sp>
      <p:sp>
        <p:nvSpPr>
          <p:cNvPr id="3" name="Content Placeholder 2"/>
          <p:cNvSpPr>
            <a:spLocks noGrp="1"/>
          </p:cNvSpPr>
          <p:nvPr>
            <p:ph idx="1"/>
          </p:nvPr>
        </p:nvSpPr>
        <p:spPr/>
        <p:txBody>
          <a:bodyPr>
            <a:normAutofit/>
          </a:bodyPr>
          <a:lstStyle/>
          <a:p>
            <a:pPr algn="just"/>
            <a:r>
              <a:rPr lang="fa-IR" b="1">
                <a:solidFill>
                  <a:srgbClr val="FF0000"/>
                </a:solidFill>
                <a:cs typeface="B Nazanin" panose="00000400000000000000" pitchFamily="2" charset="-78"/>
              </a:rPr>
              <a:t> حَارِثَة </a:t>
            </a:r>
            <a:r>
              <a:rPr lang="fa-IR" b="1" smtClean="0">
                <a:solidFill>
                  <a:srgbClr val="FF0000"/>
                </a:solidFill>
                <a:cs typeface="B Nazanin" panose="00000400000000000000" pitchFamily="2" charset="-78"/>
              </a:rPr>
              <a:t>بن عُبَیْد</a:t>
            </a:r>
            <a:r>
              <a:rPr lang="fa-IR" smtClean="0">
                <a:cs typeface="B Nazanin" panose="00000400000000000000" pitchFamily="2" charset="-78"/>
              </a:rPr>
              <a:t> </a:t>
            </a:r>
            <a:r>
              <a:rPr lang="fa-IR">
                <a:cs typeface="B Nazanin" panose="00000400000000000000" pitchFamily="2" charset="-78"/>
              </a:rPr>
              <a:t>از دیگر کلبیانی بود که گفته شده </a:t>
            </a:r>
            <a:r>
              <a:rPr lang="fa-IR" smtClean="0">
                <a:cs typeface="B Nazanin" panose="00000400000000000000" pitchFamily="2" charset="-78"/>
              </a:rPr>
              <a:t>اسلام </a:t>
            </a:r>
            <a:r>
              <a:rPr lang="fa-IR">
                <a:cs typeface="B Nazanin" panose="00000400000000000000" pitchFamily="2" charset="-78"/>
              </a:rPr>
              <a:t>را در پیری درک کرد و مسلمان شد.(</a:t>
            </a:r>
            <a:r>
              <a:rPr lang="fa-IR" smtClean="0">
                <a:cs typeface="B Nazanin" panose="00000400000000000000" pitchFamily="2" charset="-78"/>
              </a:rPr>
              <a:t>سجستانی، 1961:948</a:t>
            </a:r>
            <a:r>
              <a:rPr lang="fa-IR">
                <a:cs typeface="B Nazanin" panose="00000400000000000000" pitchFamily="2" charset="-78"/>
              </a:rPr>
              <a:t>) </a:t>
            </a:r>
            <a:r>
              <a:rPr lang="fa-IR" b="1">
                <a:solidFill>
                  <a:srgbClr val="FF0000"/>
                </a:solidFill>
                <a:cs typeface="B Nazanin" panose="00000400000000000000" pitchFamily="2" charset="-78"/>
              </a:rPr>
              <a:t>جَهْبَل بن سَیْف</a:t>
            </a:r>
            <a:r>
              <a:rPr lang="fa-IR">
                <a:cs typeface="B Nazanin" panose="00000400000000000000" pitchFamily="2" charset="-78"/>
              </a:rPr>
              <a:t>،(</a:t>
            </a:r>
            <a:r>
              <a:rPr lang="fa-IR" smtClean="0">
                <a:cs typeface="B Nazanin" panose="00000400000000000000" pitchFamily="2" charset="-78"/>
              </a:rPr>
              <a:t>ابن کلبی،1988</a:t>
            </a:r>
            <a:r>
              <a:rPr lang="fa-IR">
                <a:cs typeface="B Nazanin" panose="00000400000000000000" pitchFamily="2" charset="-78"/>
              </a:rPr>
              <a:t>، ج2:608) </a:t>
            </a:r>
            <a:r>
              <a:rPr lang="fa-IR" b="1" smtClean="0">
                <a:solidFill>
                  <a:srgbClr val="FF0000"/>
                </a:solidFill>
                <a:cs typeface="B Nazanin" panose="00000400000000000000" pitchFamily="2" charset="-78"/>
              </a:rPr>
              <a:t>أبُوهِلال </a:t>
            </a:r>
            <a:r>
              <a:rPr lang="fa-IR" b="1">
                <a:solidFill>
                  <a:srgbClr val="FF0000"/>
                </a:solidFill>
                <a:cs typeface="B Nazanin" panose="00000400000000000000" pitchFamily="2" charset="-78"/>
              </a:rPr>
              <a:t>کلبی </a:t>
            </a:r>
            <a:r>
              <a:rPr lang="fa-IR">
                <a:cs typeface="B Nazanin" panose="00000400000000000000" pitchFamily="2" charset="-78"/>
              </a:rPr>
              <a:t>از </a:t>
            </a:r>
            <a:r>
              <a:rPr lang="fa-IR" smtClean="0">
                <a:cs typeface="B Nazanin" panose="00000400000000000000" pitchFamily="2" charset="-78"/>
              </a:rPr>
              <a:t>بنی تیم اللات(عسقالنی، 1415</a:t>
            </a:r>
            <a:r>
              <a:rPr lang="fa-IR">
                <a:cs typeface="B Nazanin" panose="00000400000000000000" pitchFamily="2" charset="-78"/>
              </a:rPr>
              <a:t>، ج7:362) و </a:t>
            </a:r>
            <a:r>
              <a:rPr lang="fa-IR" b="1">
                <a:solidFill>
                  <a:srgbClr val="FF0000"/>
                </a:solidFill>
                <a:cs typeface="B Nazanin" panose="00000400000000000000" pitchFamily="2" charset="-78"/>
              </a:rPr>
              <a:t>مَالِک بن حَارِثَة کلبی </a:t>
            </a:r>
            <a:r>
              <a:rPr lang="fa-IR">
                <a:cs typeface="B Nazanin" panose="00000400000000000000" pitchFamily="2" charset="-78"/>
              </a:rPr>
              <a:t>از </a:t>
            </a:r>
            <a:r>
              <a:rPr lang="fa-IR" smtClean="0">
                <a:cs typeface="B Nazanin" panose="00000400000000000000" pitchFamily="2" charset="-78"/>
              </a:rPr>
              <a:t>بنی عامراالجدار </a:t>
            </a:r>
            <a:r>
              <a:rPr lang="fa-IR">
                <a:cs typeface="B Nazanin" panose="00000400000000000000" pitchFamily="2" charset="-78"/>
              </a:rPr>
              <a:t>که پدرش آخرین خادم </a:t>
            </a:r>
            <a:r>
              <a:rPr lang="fa-IR" smtClean="0">
                <a:cs typeface="B Nazanin" panose="00000400000000000000" pitchFamily="2" charset="-78"/>
              </a:rPr>
              <a:t>بت«ّود»بود، نیز </a:t>
            </a:r>
            <a:r>
              <a:rPr lang="fa-IR">
                <a:cs typeface="B Nazanin" panose="00000400000000000000" pitchFamily="2" charset="-78"/>
              </a:rPr>
              <a:t>از دیگر مسلمانان کلبی محسوب </a:t>
            </a:r>
            <a:r>
              <a:rPr lang="fa-IR" smtClean="0">
                <a:cs typeface="B Nazanin" panose="00000400000000000000" pitchFamily="2" charset="-78"/>
              </a:rPr>
              <a:t>می شدند</a:t>
            </a:r>
            <a:r>
              <a:rPr lang="fa-IR">
                <a:cs typeface="B Nazanin" panose="00000400000000000000" pitchFamily="2" charset="-78"/>
              </a:rPr>
              <a:t>.(</a:t>
            </a:r>
            <a:r>
              <a:rPr lang="fa-IR" smtClean="0">
                <a:cs typeface="B Nazanin" panose="00000400000000000000" pitchFamily="2" charset="-78"/>
              </a:rPr>
              <a:t>ابن کلبی،1364:55</a:t>
            </a:r>
            <a:r>
              <a:rPr lang="fa-IR">
                <a:cs typeface="B Nazanin" panose="00000400000000000000" pitchFamily="2" charset="-78"/>
              </a:rPr>
              <a:t>) حَابِس بن دُغْنّة هم که </a:t>
            </a:r>
            <a:r>
              <a:rPr lang="fa-IR" smtClean="0">
                <a:cs typeface="B Nazanin" panose="00000400000000000000" pitchFamily="2" charset="-78"/>
              </a:rPr>
              <a:t>اجیر عدی </a:t>
            </a:r>
            <a:r>
              <a:rPr lang="fa-IR">
                <a:cs typeface="B Nazanin" panose="00000400000000000000" pitchFamily="2" charset="-78"/>
              </a:rPr>
              <a:t>بن حاتم بود با شنیدن ظهور پیامبر </a:t>
            </a:r>
            <a:r>
              <a:rPr lang="fa-IR" smtClean="0">
                <a:cs typeface="B Nazanin" panose="00000400000000000000" pitchFamily="2" charset="-78"/>
              </a:rPr>
              <a:t>اسلام</a:t>
            </a:r>
            <a:r>
              <a:rPr lang="fa-IR">
                <a:cs typeface="B Nazanin" panose="00000400000000000000" pitchFamily="2" charset="-78"/>
              </a:rPr>
              <a:t>، مسلمان شد.( </a:t>
            </a:r>
            <a:r>
              <a:rPr lang="fa-IR" smtClean="0">
                <a:cs typeface="B Nazanin" panose="00000400000000000000" pitchFamily="2" charset="-78"/>
              </a:rPr>
              <a:t>ابن عبدالبرّ،1992</a:t>
            </a:r>
            <a:r>
              <a:rPr lang="fa-IR">
                <a:cs typeface="B Nazanin" panose="00000400000000000000" pitchFamily="2" charset="-78"/>
              </a:rPr>
              <a:t>، ج1:279) </a:t>
            </a:r>
            <a:r>
              <a:rPr lang="fa-IR" smtClean="0">
                <a:cs typeface="B Nazanin" panose="00000400000000000000" pitchFamily="2" charset="-78"/>
              </a:rPr>
              <a:t>نام أبُومُنِیب </a:t>
            </a:r>
            <a:r>
              <a:rPr lang="fa-IR">
                <a:cs typeface="B Nazanin" panose="00000400000000000000" pitchFamily="2" charset="-78"/>
              </a:rPr>
              <a:t>کلبی را هم جزء اصحاب پیامبر(ص) </a:t>
            </a:r>
            <a:r>
              <a:rPr lang="fa-IR" smtClean="0">
                <a:cs typeface="B Nazanin" panose="00000400000000000000" pitchFamily="2" charset="-78"/>
              </a:rPr>
              <a:t>می توان </a:t>
            </a:r>
            <a:r>
              <a:rPr lang="fa-IR">
                <a:cs typeface="B Nazanin" panose="00000400000000000000" pitchFamily="2" charset="-78"/>
              </a:rPr>
              <a:t>دید که مانند جَارِیَة بن </a:t>
            </a:r>
            <a:r>
              <a:rPr lang="fa-IR" smtClean="0">
                <a:cs typeface="B Nazanin" panose="00000400000000000000" pitchFamily="2" charset="-78"/>
              </a:rPr>
              <a:t>أصْرَم پس از هجرت مسلمان </a:t>
            </a:r>
            <a:r>
              <a:rPr lang="fa-IR">
                <a:cs typeface="B Nazanin" panose="00000400000000000000" pitchFamily="2" charset="-78"/>
              </a:rPr>
              <a:t>شد.(عسقالنی،1415، ج1:554)</a:t>
            </a:r>
          </a:p>
          <a:p>
            <a:endParaRPr lang="fa-IR">
              <a:cs typeface="B Nazanin" panose="00000400000000000000" pitchFamily="2" charset="-78"/>
            </a:endParaRPr>
          </a:p>
        </p:txBody>
      </p:sp>
    </p:spTree>
    <p:extLst>
      <p:ext uri="{BB962C8B-B14F-4D97-AF65-F5344CB8AC3E}">
        <p14:creationId xmlns:p14="http://schemas.microsoft.com/office/powerpoint/2010/main" val="2199469428"/>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cs typeface="B Nazanin" panose="00000400000000000000" pitchFamily="2" charset="-78"/>
            </a:endParaRPr>
          </a:p>
        </p:txBody>
      </p:sp>
      <p:sp>
        <p:nvSpPr>
          <p:cNvPr id="3" name="Content Placeholder 2"/>
          <p:cNvSpPr>
            <a:spLocks noGrp="1"/>
          </p:cNvSpPr>
          <p:nvPr>
            <p:ph idx="1"/>
          </p:nvPr>
        </p:nvSpPr>
        <p:spPr/>
        <p:txBody>
          <a:bodyPr>
            <a:normAutofit/>
          </a:bodyPr>
          <a:lstStyle/>
          <a:p>
            <a:pPr algn="just"/>
            <a:r>
              <a:rPr lang="fa-IR" smtClean="0">
                <a:cs typeface="B Nazanin" panose="00000400000000000000" pitchFamily="2" charset="-78"/>
              </a:rPr>
              <a:t>اف</a:t>
            </a:r>
            <a:r>
              <a:rPr lang="fa-IR" smtClean="0">
                <a:cs typeface="B Nazanin" panose="00000400000000000000" pitchFamily="2" charset="-78"/>
              </a:rPr>
              <a:t>راد </a:t>
            </a:r>
            <a:r>
              <a:rPr lang="fa-IR" smtClean="0">
                <a:cs typeface="B Nazanin" panose="00000400000000000000" pitchFamily="2" charset="-78"/>
              </a:rPr>
              <a:t>مذکور، اندک یاران کلبی پیامبر(ص) بودند که در راه گسترش </a:t>
            </a:r>
            <a:r>
              <a:rPr lang="fa-IR" smtClean="0">
                <a:cs typeface="B Nazanin" panose="00000400000000000000" pitchFamily="2" charset="-78"/>
              </a:rPr>
              <a:t>اسلام </a:t>
            </a:r>
            <a:r>
              <a:rPr lang="fa-IR" smtClean="0">
                <a:cs typeface="B Nazanin" panose="00000400000000000000" pitchFamily="2" charset="-78"/>
              </a:rPr>
              <a:t>و دفاع از پیامبر(ص) </a:t>
            </a:r>
            <a:r>
              <a:rPr lang="fa-IR" smtClean="0">
                <a:cs typeface="B Nazanin" panose="00000400000000000000" pitchFamily="2" charset="-78"/>
              </a:rPr>
              <a:t>از هیچ تلاشی </a:t>
            </a:r>
            <a:r>
              <a:rPr lang="fa-IR" smtClean="0">
                <a:cs typeface="B Nazanin" panose="00000400000000000000" pitchFamily="2" charset="-78"/>
              </a:rPr>
              <a:t>فروگذار نکردند. </a:t>
            </a:r>
            <a:r>
              <a:rPr lang="fa-IR" smtClean="0">
                <a:cs typeface="B Nazanin" panose="00000400000000000000" pitchFamily="2" charset="-78"/>
              </a:rPr>
              <a:t>نحوه ی </a:t>
            </a:r>
            <a:r>
              <a:rPr lang="fa-IR" smtClean="0">
                <a:cs typeface="B Nazanin" panose="00000400000000000000" pitchFamily="2" charset="-78"/>
              </a:rPr>
              <a:t>مواجهه آنها با </a:t>
            </a:r>
            <a:r>
              <a:rPr lang="fa-IR" smtClean="0">
                <a:cs typeface="B Nazanin" panose="00000400000000000000" pitchFamily="2" charset="-78"/>
              </a:rPr>
              <a:t>اسلام</a:t>
            </a:r>
            <a:r>
              <a:rPr lang="fa-IR" smtClean="0">
                <a:cs typeface="B Nazanin" panose="00000400000000000000" pitchFamily="2" charset="-78"/>
              </a:rPr>
              <a:t>، از روی اضطرار نبود بلکه با قلب و </a:t>
            </a:r>
            <a:r>
              <a:rPr lang="fa-IR" smtClean="0">
                <a:cs typeface="B Nazanin" panose="00000400000000000000" pitchFamily="2" charset="-78"/>
              </a:rPr>
              <a:t>جان خود اسلام </a:t>
            </a:r>
            <a:r>
              <a:rPr lang="fa-IR" smtClean="0">
                <a:cs typeface="B Nazanin" panose="00000400000000000000" pitchFamily="2" charset="-78"/>
              </a:rPr>
              <a:t>را پذیرفته بودند. از این رو تاریخ، شاهد دریافت سمتهای مهم، </a:t>
            </a:r>
            <a:r>
              <a:rPr lang="fa-IR" smtClean="0">
                <a:cs typeface="B Nazanin" panose="00000400000000000000" pitchFamily="2" charset="-78"/>
              </a:rPr>
              <a:t>جانفشانی و شهادت برخی </a:t>
            </a:r>
            <a:r>
              <a:rPr lang="fa-IR" smtClean="0">
                <a:cs typeface="B Nazanin" panose="00000400000000000000" pitchFamily="2" charset="-78"/>
              </a:rPr>
              <a:t>از آنها بود. </a:t>
            </a:r>
            <a:r>
              <a:rPr lang="fa-IR" b="1" smtClean="0">
                <a:solidFill>
                  <a:srgbClr val="FF0000"/>
                </a:solidFill>
                <a:cs typeface="B Nazanin" panose="00000400000000000000" pitchFamily="2" charset="-78"/>
              </a:rPr>
              <a:t>مهمترین کارگزار کلبی </a:t>
            </a:r>
            <a:r>
              <a:rPr lang="fa-IR" b="1" smtClean="0">
                <a:solidFill>
                  <a:srgbClr val="FF0000"/>
                </a:solidFill>
                <a:cs typeface="B Nazanin" panose="00000400000000000000" pitchFamily="2" charset="-78"/>
              </a:rPr>
              <a:t>رسول خدا(ص</a:t>
            </a:r>
            <a:r>
              <a:rPr lang="fa-IR" b="1" smtClean="0">
                <a:solidFill>
                  <a:srgbClr val="FF0000"/>
                </a:solidFill>
                <a:cs typeface="B Nazanin" panose="00000400000000000000" pitchFamily="2" charset="-78"/>
              </a:rPr>
              <a:t>) زید بن حارثه بود </a:t>
            </a:r>
            <a:r>
              <a:rPr lang="fa-IR" smtClean="0">
                <a:cs typeface="B Nazanin" panose="00000400000000000000" pitchFamily="2" charset="-78"/>
              </a:rPr>
              <a:t>که درسال هشتم </a:t>
            </a:r>
            <a:r>
              <a:rPr lang="fa-IR" smtClean="0">
                <a:cs typeface="B Nazanin" panose="00000400000000000000" pitchFamily="2" charset="-78"/>
              </a:rPr>
              <a:t>هجری فرماندهی </a:t>
            </a:r>
            <a:r>
              <a:rPr lang="fa-IR" smtClean="0">
                <a:cs typeface="B Nazanin" panose="00000400000000000000" pitchFamily="2" charset="-78"/>
              </a:rPr>
              <a:t>لشگر مسلمین در </a:t>
            </a:r>
            <a:r>
              <a:rPr lang="fa-IR" smtClean="0">
                <a:cs typeface="B Nazanin" panose="00000400000000000000" pitchFamily="2" charset="-78"/>
              </a:rPr>
              <a:t>غزوه ی </a:t>
            </a:r>
            <a:r>
              <a:rPr lang="fa-IR" smtClean="0">
                <a:cs typeface="B Nazanin" panose="00000400000000000000" pitchFamily="2" charset="-78"/>
              </a:rPr>
              <a:t>موته شد و به شهادت رسید.(طبری،1967، ج3:36؛ </a:t>
            </a:r>
            <a:r>
              <a:rPr lang="fa-IR" smtClean="0">
                <a:cs typeface="B Nazanin" panose="00000400000000000000" pitchFamily="2" charset="-78"/>
              </a:rPr>
              <a:t>بالذری، 1996</a:t>
            </a:r>
            <a:r>
              <a:rPr lang="fa-IR" smtClean="0">
                <a:cs typeface="B Nazanin" panose="00000400000000000000" pitchFamily="2" charset="-78"/>
              </a:rPr>
              <a:t>، ج1:473) دیگر فرمانده کلبی سپاه اسالم، غَالِب بن </a:t>
            </a:r>
            <a:r>
              <a:rPr lang="fa-IR" smtClean="0">
                <a:cs typeface="B Nazanin" panose="00000400000000000000" pitchFamily="2" charset="-78"/>
              </a:rPr>
              <a:t>عَبدُالله کلبی </a:t>
            </a:r>
            <a:r>
              <a:rPr lang="fa-IR" smtClean="0">
                <a:cs typeface="B Nazanin" panose="00000400000000000000" pitchFamily="2" charset="-78"/>
              </a:rPr>
              <a:t>بود. </a:t>
            </a:r>
            <a:endParaRPr lang="fa-IR">
              <a:cs typeface="B Nazanin" panose="00000400000000000000" pitchFamily="2" charset="-78"/>
            </a:endParaRPr>
          </a:p>
        </p:txBody>
      </p:sp>
    </p:spTree>
    <p:extLst>
      <p:ext uri="{BB962C8B-B14F-4D97-AF65-F5344CB8AC3E}">
        <p14:creationId xmlns:p14="http://schemas.microsoft.com/office/powerpoint/2010/main" val="1560185453"/>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cs typeface="B Nazanin" panose="00000400000000000000" pitchFamily="2" charset="-78"/>
            </a:endParaRPr>
          </a:p>
        </p:txBody>
      </p:sp>
      <p:sp>
        <p:nvSpPr>
          <p:cNvPr id="3" name="Content Placeholder 2"/>
          <p:cNvSpPr>
            <a:spLocks noGrp="1"/>
          </p:cNvSpPr>
          <p:nvPr>
            <p:ph idx="1"/>
          </p:nvPr>
        </p:nvSpPr>
        <p:spPr/>
        <p:txBody>
          <a:bodyPr>
            <a:normAutofit/>
          </a:bodyPr>
          <a:lstStyle/>
          <a:p>
            <a:pPr algn="just"/>
            <a:r>
              <a:rPr lang="fa-IR">
                <a:cs typeface="B Nazanin" panose="00000400000000000000" pitchFamily="2" charset="-78"/>
              </a:rPr>
              <a:t>او در دو نبرد </a:t>
            </a:r>
            <a:r>
              <a:rPr lang="fa-IR" smtClean="0">
                <a:cs typeface="B Nazanin" panose="00000400000000000000" pitchFamily="2" charset="-78"/>
              </a:rPr>
              <a:t>فرمانده بود </a:t>
            </a:r>
            <a:r>
              <a:rPr lang="fa-IR">
                <a:cs typeface="B Nazanin" panose="00000400000000000000" pitchFamily="2" charset="-78"/>
              </a:rPr>
              <a:t>که هر دو را با پیروزی به سرانجام رساند.(واقدی،1948، ج2:750) همچنین پیامبر(ص) او </a:t>
            </a:r>
            <a:r>
              <a:rPr lang="fa-IR" smtClean="0">
                <a:cs typeface="B Nazanin" panose="00000400000000000000" pitchFamily="2" charset="-78"/>
              </a:rPr>
              <a:t>را قبل </a:t>
            </a:r>
            <a:r>
              <a:rPr lang="fa-IR">
                <a:cs typeface="B Nazanin" panose="00000400000000000000" pitchFamily="2" charset="-78"/>
              </a:rPr>
              <a:t>از فتح مکه برای شناسایی بدانجا فرستاد.(بالذری،1996، ج11:104) همچنین </a:t>
            </a:r>
            <a:r>
              <a:rPr lang="fa-IR" smtClean="0">
                <a:cs typeface="B Nazanin" panose="00000400000000000000" pitchFamily="2" charset="-78"/>
              </a:rPr>
              <a:t>پیامبر(ص) </a:t>
            </a:r>
            <a:r>
              <a:rPr lang="fa-IR" b="1" smtClean="0">
                <a:solidFill>
                  <a:srgbClr val="00B0F0"/>
                </a:solidFill>
                <a:cs typeface="B Nazanin" panose="00000400000000000000" pitchFamily="2" charset="-78"/>
              </a:rPr>
              <a:t>دحیه </a:t>
            </a:r>
            <a:r>
              <a:rPr lang="fa-IR" b="1">
                <a:solidFill>
                  <a:srgbClr val="00B0F0"/>
                </a:solidFill>
                <a:cs typeface="B Nazanin" panose="00000400000000000000" pitchFamily="2" charset="-78"/>
              </a:rPr>
              <a:t>کلبی </a:t>
            </a:r>
            <a:r>
              <a:rPr lang="fa-IR">
                <a:cs typeface="B Nazanin" panose="00000400000000000000" pitchFamily="2" charset="-78"/>
              </a:rPr>
              <a:t>را به دلیل این که قبل از </a:t>
            </a:r>
            <a:r>
              <a:rPr lang="fa-IR" smtClean="0">
                <a:cs typeface="B Nazanin" panose="00000400000000000000" pitchFamily="2" charset="-78"/>
              </a:rPr>
              <a:t>اسلام </a:t>
            </a:r>
            <a:r>
              <a:rPr lang="fa-IR">
                <a:cs typeface="B Nazanin" panose="00000400000000000000" pitchFamily="2" charset="-78"/>
              </a:rPr>
              <a:t>تاجری مسیحی بود و به سرزمینهای روم زیاد </a:t>
            </a:r>
            <a:r>
              <a:rPr lang="fa-IR" smtClean="0">
                <a:cs typeface="B Nazanin" panose="00000400000000000000" pitchFamily="2" charset="-78"/>
              </a:rPr>
              <a:t>سفر می کرد</a:t>
            </a:r>
            <a:r>
              <a:rPr lang="fa-IR">
                <a:cs typeface="B Nazanin" panose="00000400000000000000" pitchFamily="2" charset="-78"/>
              </a:rPr>
              <a:t>، </a:t>
            </a:r>
            <a:r>
              <a:rPr lang="fa-IR" b="1">
                <a:solidFill>
                  <a:srgbClr val="FF0000"/>
                </a:solidFill>
                <a:cs typeface="B Nazanin" panose="00000400000000000000" pitchFamily="2" charset="-78"/>
              </a:rPr>
              <a:t>سفیر</a:t>
            </a:r>
            <a:r>
              <a:rPr lang="fa-IR">
                <a:cs typeface="B Nazanin" panose="00000400000000000000" pitchFamily="2" charset="-78"/>
              </a:rPr>
              <a:t> خود به سمت قیصر روم </a:t>
            </a:r>
            <a:r>
              <a:rPr lang="fa-IR" smtClean="0">
                <a:cs typeface="B Nazanin" panose="00000400000000000000" pitchFamily="2" charset="-78"/>
              </a:rPr>
              <a:t>قرار داد</a:t>
            </a:r>
            <a:r>
              <a:rPr lang="fa-IR">
                <a:cs typeface="B Nazanin" panose="00000400000000000000" pitchFamily="2" charset="-78"/>
              </a:rPr>
              <a:t>.(طبری،1967، ج3:649)براساس </a:t>
            </a:r>
            <a:r>
              <a:rPr lang="fa-IR" smtClean="0">
                <a:cs typeface="B Nazanin" panose="00000400000000000000" pitchFamily="2" charset="-78"/>
              </a:rPr>
              <a:t>داده های تاریخی در </a:t>
            </a:r>
            <a:r>
              <a:rPr lang="fa-IR">
                <a:cs typeface="B Nazanin" panose="00000400000000000000" pitchFamily="2" charset="-78"/>
              </a:rPr>
              <a:t>خصوص اولین کلبیان مسلمان اینگونه </a:t>
            </a:r>
            <a:r>
              <a:rPr lang="fa-IR" smtClean="0">
                <a:cs typeface="B Nazanin" panose="00000400000000000000" pitchFamily="2" charset="-78"/>
              </a:rPr>
              <a:t>می توان </a:t>
            </a:r>
            <a:r>
              <a:rPr lang="fa-IR">
                <a:cs typeface="B Nazanin" panose="00000400000000000000" pitchFamily="2" charset="-78"/>
              </a:rPr>
              <a:t>نتیجه گرفت که این افراد با دوری از قبیله </a:t>
            </a:r>
            <a:r>
              <a:rPr lang="fa-IR">
                <a:cs typeface="B Nazanin" panose="00000400000000000000" pitchFamily="2" charset="-78"/>
              </a:rPr>
              <a:t>روج از فرهنگ سنتی آن، هیچگونه وابستگی به قبیله نداشتند و توانسته بودند با رهایی </a:t>
            </a:r>
            <a:r>
              <a:rPr lang="fa-IR">
                <a:cs typeface="B Nazanin" panose="00000400000000000000" pitchFamily="2" charset="-78"/>
              </a:rPr>
              <a:t>از </a:t>
            </a:r>
            <a:r>
              <a:rPr lang="fa-IR" smtClean="0">
                <a:cs typeface="B Nazanin" panose="00000400000000000000" pitchFamily="2" charset="-78"/>
              </a:rPr>
              <a:t>علقه- های </a:t>
            </a:r>
            <a:r>
              <a:rPr lang="fa-IR">
                <a:cs typeface="B Nazanin" panose="00000400000000000000" pitchFamily="2" charset="-78"/>
              </a:rPr>
              <a:t>ژئوپلیتیکی، براحتی آموزههای اسالمی را بپذیرن</a:t>
            </a:r>
          </a:p>
          <a:p>
            <a:pPr marL="0" indent="0" algn="just">
              <a:buNone/>
            </a:pPr>
            <a:endParaRPr lang="fa-IR">
              <a:cs typeface="B Nazanin" panose="00000400000000000000" pitchFamily="2" charset="-78"/>
            </a:endParaRPr>
          </a:p>
          <a:p>
            <a:endParaRPr lang="fa-IR">
              <a:cs typeface="B Nazanin" panose="00000400000000000000" pitchFamily="2" charset="-78"/>
            </a:endParaRPr>
          </a:p>
        </p:txBody>
      </p:sp>
    </p:spTree>
    <p:extLst>
      <p:ext uri="{BB962C8B-B14F-4D97-AF65-F5344CB8AC3E}">
        <p14:creationId xmlns:p14="http://schemas.microsoft.com/office/powerpoint/2010/main" val="1851695764"/>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a-IR" b="1">
                <a:solidFill>
                  <a:srgbClr val="FF0000"/>
                </a:solidFill>
                <a:cs typeface="B Nazanin" panose="00000400000000000000" pitchFamily="2" charset="-78"/>
              </a:rPr>
              <a:t>مواجهه </a:t>
            </a:r>
            <a:r>
              <a:rPr lang="fa-IR" b="1" smtClean="0">
                <a:solidFill>
                  <a:srgbClr val="FF0000"/>
                </a:solidFill>
                <a:cs typeface="B Nazanin" panose="00000400000000000000" pitchFamily="2" charset="-78"/>
              </a:rPr>
              <a:t>جمعی</a:t>
            </a:r>
            <a:endParaRPr lang="fa-IR" b="1">
              <a:solidFill>
                <a:srgbClr val="FF0000"/>
              </a:solidFill>
              <a:cs typeface="B Nazanin" panose="00000400000000000000" pitchFamily="2" charset="-78"/>
            </a:endParaRPr>
          </a:p>
        </p:txBody>
      </p:sp>
      <p:sp>
        <p:nvSpPr>
          <p:cNvPr id="3" name="Content Placeholder 2"/>
          <p:cNvSpPr>
            <a:spLocks noGrp="1"/>
          </p:cNvSpPr>
          <p:nvPr>
            <p:ph idx="1"/>
          </p:nvPr>
        </p:nvSpPr>
        <p:spPr/>
        <p:txBody>
          <a:bodyPr>
            <a:normAutofit/>
          </a:bodyPr>
          <a:lstStyle/>
          <a:p>
            <a:pPr algn="just"/>
            <a:r>
              <a:rPr lang="fa-IR" smtClean="0">
                <a:cs typeface="B Nazanin" panose="00000400000000000000" pitchFamily="2" charset="-78"/>
              </a:rPr>
              <a:t>پیامبراکرم(ص</a:t>
            </a:r>
            <a:r>
              <a:rPr lang="fa-IR" smtClean="0">
                <a:cs typeface="B Nazanin" panose="00000400000000000000" pitchFamily="2" charset="-78"/>
              </a:rPr>
              <a:t>) برای عرضه دین </a:t>
            </a:r>
            <a:r>
              <a:rPr lang="fa-IR" smtClean="0">
                <a:cs typeface="B Nazanin" panose="00000400000000000000" pitchFamily="2" charset="-78"/>
              </a:rPr>
              <a:t>اسلام </a:t>
            </a:r>
            <a:r>
              <a:rPr lang="fa-IR" smtClean="0">
                <a:cs typeface="B Nazanin" panose="00000400000000000000" pitchFamily="2" charset="-78"/>
              </a:rPr>
              <a:t>به افراد و قبایل عرب، هرگز از پا ننشست. از این رو </a:t>
            </a:r>
            <a:r>
              <a:rPr lang="fa-IR" smtClean="0">
                <a:cs typeface="B Nazanin" panose="00000400000000000000" pitchFamily="2" charset="-78"/>
              </a:rPr>
              <a:t>علاوه بر </a:t>
            </a:r>
            <a:r>
              <a:rPr lang="fa-IR" smtClean="0">
                <a:cs typeface="B Nazanin" panose="00000400000000000000" pitchFamily="2" charset="-78"/>
              </a:rPr>
              <a:t>تبلیغ </a:t>
            </a:r>
            <a:r>
              <a:rPr lang="fa-IR" smtClean="0">
                <a:cs typeface="B Nazanin" panose="00000400000000000000" pitchFamily="2" charset="-78"/>
              </a:rPr>
              <a:t>اسلام </a:t>
            </a:r>
            <a:r>
              <a:rPr lang="fa-IR" smtClean="0">
                <a:cs typeface="B Nazanin" panose="00000400000000000000" pitchFamily="2" charset="-78"/>
              </a:rPr>
              <a:t>در موسم حج به میان قبایل رفت وآمد داشت و آنها را به </a:t>
            </a:r>
            <a:r>
              <a:rPr lang="fa-IR" smtClean="0">
                <a:cs typeface="B Nazanin" panose="00000400000000000000" pitchFamily="2" charset="-78"/>
              </a:rPr>
              <a:t>اسلام </a:t>
            </a:r>
            <a:r>
              <a:rPr lang="fa-IR" smtClean="0">
                <a:cs typeface="B Nazanin" panose="00000400000000000000" pitchFamily="2" charset="-78"/>
              </a:rPr>
              <a:t>فرا میخواند </a:t>
            </a:r>
            <a:r>
              <a:rPr lang="fa-IR" smtClean="0">
                <a:cs typeface="B Nazanin" panose="00000400000000000000" pitchFamily="2" charset="-78"/>
              </a:rPr>
              <a:t>که طایفه های </a:t>
            </a:r>
            <a:r>
              <a:rPr lang="fa-IR" smtClean="0">
                <a:cs typeface="B Nazanin" panose="00000400000000000000" pitchFamily="2" charset="-78"/>
              </a:rPr>
              <a:t>کلب را نیز شامل میشد. </a:t>
            </a:r>
            <a:r>
              <a:rPr lang="fa-IR" smtClean="0">
                <a:cs typeface="B Nazanin" panose="00000400000000000000" pitchFamily="2" charset="-78"/>
              </a:rPr>
              <a:t>طایفه ی بنی عبدالله </a:t>
            </a:r>
            <a:r>
              <a:rPr lang="fa-IR" smtClean="0">
                <a:cs typeface="B Nazanin" panose="00000400000000000000" pitchFamily="2" charset="-78"/>
              </a:rPr>
              <a:t>از جمله آنها بود که پیامبر خدا(ص) </a:t>
            </a:r>
            <a:r>
              <a:rPr lang="fa-IR" smtClean="0">
                <a:cs typeface="B Nazanin" panose="00000400000000000000" pitchFamily="2" charset="-78"/>
              </a:rPr>
              <a:t>به منازلشان </a:t>
            </a:r>
            <a:r>
              <a:rPr lang="fa-IR" smtClean="0">
                <a:cs typeface="B Nazanin" panose="00000400000000000000" pitchFamily="2" charset="-78"/>
              </a:rPr>
              <a:t>رفت و آنها را به پرستش خداوند فراخواند، اما دعوتش را نپذیرفتند(14). (</a:t>
            </a:r>
            <a:r>
              <a:rPr lang="fa-IR" smtClean="0">
                <a:cs typeface="B Nazanin" panose="00000400000000000000" pitchFamily="2" charset="-78"/>
              </a:rPr>
              <a:t>طبری،1976، ج2؛349</a:t>
            </a:r>
            <a:r>
              <a:rPr lang="fa-IR" smtClean="0">
                <a:cs typeface="B Nazanin" panose="00000400000000000000" pitchFamily="2" charset="-78"/>
              </a:rPr>
              <a:t>)</a:t>
            </a:r>
            <a:endParaRPr lang="fa-IR">
              <a:cs typeface="B Nazanin" panose="00000400000000000000" pitchFamily="2" charset="-78"/>
            </a:endParaRPr>
          </a:p>
        </p:txBody>
      </p:sp>
    </p:spTree>
    <p:extLst>
      <p:ext uri="{BB962C8B-B14F-4D97-AF65-F5344CB8AC3E}">
        <p14:creationId xmlns:p14="http://schemas.microsoft.com/office/powerpoint/2010/main" val="2092513161"/>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cs typeface="B Nazanin" panose="00000400000000000000" pitchFamily="2" charset="-78"/>
            </a:endParaRPr>
          </a:p>
        </p:txBody>
      </p:sp>
      <p:sp>
        <p:nvSpPr>
          <p:cNvPr id="3" name="Content Placeholder 2"/>
          <p:cNvSpPr>
            <a:spLocks noGrp="1"/>
          </p:cNvSpPr>
          <p:nvPr>
            <p:ph idx="1"/>
          </p:nvPr>
        </p:nvSpPr>
        <p:spPr/>
        <p:txBody>
          <a:bodyPr>
            <a:normAutofit/>
          </a:bodyPr>
          <a:lstStyle/>
          <a:p>
            <a:pPr algn="just"/>
            <a:r>
              <a:rPr lang="fa-IR" smtClean="0">
                <a:cs typeface="B Nazanin" panose="00000400000000000000" pitchFamily="2" charset="-78"/>
              </a:rPr>
              <a:t>بررسی </a:t>
            </a:r>
            <a:r>
              <a:rPr lang="fa-IR" smtClean="0">
                <a:cs typeface="B Nazanin" panose="00000400000000000000" pitchFamily="2" charset="-78"/>
              </a:rPr>
              <a:t>روند </a:t>
            </a:r>
            <a:r>
              <a:rPr lang="fa-IR" smtClean="0">
                <a:cs typeface="B Nazanin" panose="00000400000000000000" pitchFamily="2" charset="-78"/>
              </a:rPr>
              <a:t>اسلام پذیری قبیله ی </a:t>
            </a:r>
            <a:r>
              <a:rPr lang="fa-IR" smtClean="0">
                <a:cs typeface="B Nazanin" panose="00000400000000000000" pitchFamily="2" charset="-78"/>
              </a:rPr>
              <a:t>کلب باید توجه داشت که کلبیان شمال شبه جزیره </a:t>
            </a:r>
            <a:r>
              <a:rPr lang="fa-IR" smtClean="0">
                <a:cs typeface="B Nazanin" panose="00000400000000000000" pitchFamily="2" charset="-78"/>
              </a:rPr>
              <a:t>کما و بیش از </a:t>
            </a:r>
            <a:r>
              <a:rPr lang="fa-IR" smtClean="0">
                <a:cs typeface="B Nazanin" panose="00000400000000000000" pitchFamily="2" charset="-78"/>
              </a:rPr>
              <a:t>ظهور </a:t>
            </a:r>
            <a:r>
              <a:rPr lang="fa-IR" smtClean="0">
                <a:cs typeface="B Nazanin" panose="00000400000000000000" pitchFamily="2" charset="-78"/>
              </a:rPr>
              <a:t>اسلام </a:t>
            </a:r>
            <a:r>
              <a:rPr lang="fa-IR" smtClean="0">
                <a:cs typeface="B Nazanin" panose="00000400000000000000" pitchFamily="2" charset="-78"/>
              </a:rPr>
              <a:t>مطلع بودند لکن به دلیل وابستگیهای ژئوپلیتیکی خود، اقدامی جهت همسویی </a:t>
            </a:r>
            <a:r>
              <a:rPr lang="fa-IR" smtClean="0">
                <a:cs typeface="B Nazanin" panose="00000400000000000000" pitchFamily="2" charset="-78"/>
              </a:rPr>
              <a:t>با دین </a:t>
            </a:r>
            <a:r>
              <a:rPr lang="fa-IR" smtClean="0">
                <a:cs typeface="B Nazanin" panose="00000400000000000000" pitchFamily="2" charset="-78"/>
              </a:rPr>
              <a:t>جدید از خود نشان </a:t>
            </a:r>
            <a:r>
              <a:rPr lang="fa-IR" smtClean="0">
                <a:cs typeface="B Nazanin" panose="00000400000000000000" pitchFamily="2" charset="-78"/>
              </a:rPr>
              <a:t>نمی دادند</a:t>
            </a:r>
            <a:r>
              <a:rPr lang="fa-IR" smtClean="0">
                <a:cs typeface="B Nazanin" panose="00000400000000000000" pitchFamily="2" charset="-78"/>
              </a:rPr>
              <a:t>. </a:t>
            </a:r>
            <a:endParaRPr lang="fa-IR">
              <a:cs typeface="B Nazanin" panose="00000400000000000000" pitchFamily="2" charset="-78"/>
            </a:endParaRPr>
          </a:p>
        </p:txBody>
      </p:sp>
    </p:spTree>
    <p:extLst>
      <p:ext uri="{BB962C8B-B14F-4D97-AF65-F5344CB8AC3E}">
        <p14:creationId xmlns:p14="http://schemas.microsoft.com/office/powerpoint/2010/main" val="319290517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cs typeface="B Nazanin" panose="00000400000000000000" pitchFamily="2" charset="-78"/>
            </a:endParaRPr>
          </a:p>
        </p:txBody>
      </p:sp>
      <p:sp>
        <p:nvSpPr>
          <p:cNvPr id="3" name="Content Placeholder 2"/>
          <p:cNvSpPr>
            <a:spLocks noGrp="1"/>
          </p:cNvSpPr>
          <p:nvPr>
            <p:ph idx="1"/>
          </p:nvPr>
        </p:nvSpPr>
        <p:spPr>
          <a:xfrm>
            <a:off x="4702628" y="1825625"/>
            <a:ext cx="6651171" cy="4351338"/>
          </a:xfrm>
        </p:spPr>
        <p:txBody>
          <a:bodyPr>
            <a:normAutofit/>
          </a:bodyPr>
          <a:lstStyle/>
          <a:p>
            <a:pPr algn="just"/>
            <a:r>
              <a:rPr lang="fa-IR" smtClean="0">
                <a:cs typeface="B Nazanin" panose="00000400000000000000" pitchFamily="2" charset="-78"/>
              </a:rPr>
              <a:t>در این راستا قبیله ی کلب هم با تکیه بر ژئوپلیتیک منطقه ای، از جامعه ی پیرامون خویش تأثیرات فراوانی را پذیرفت، از این رو در مقابل حکومت نوپای اسلامی رویکردی متناسب با وابستگی ژئوپلیتیکی خویش در پیش گرفت. بنابراین </a:t>
            </a:r>
            <a:r>
              <a:rPr lang="fa-IR" b="1" smtClean="0">
                <a:solidFill>
                  <a:srgbClr val="FF0000"/>
                </a:solidFill>
                <a:cs typeface="B Nazanin" panose="00000400000000000000" pitchFamily="2" charset="-78"/>
              </a:rPr>
              <a:t>بررسی نحوه ی مواجهه قبیله ی کلب و رویکرد آنان با اسلام باتوجه به وابستگیهای ژئوپلیتیکی، مسأله ی اصلی پژوهش است</a:t>
            </a:r>
            <a:endParaRPr lang="fa-IR" b="1">
              <a:solidFill>
                <a:srgbClr val="FF0000"/>
              </a:solidFill>
              <a:cs typeface="B Nazanin" panose="00000400000000000000" pitchFamily="2" charset="-78"/>
            </a:endParaRPr>
          </a:p>
        </p:txBody>
      </p:sp>
      <p:pic>
        <p:nvPicPr>
          <p:cNvPr id="4" name="Picture 3"/>
          <p:cNvPicPr>
            <a:picLocks noChangeAspect="1"/>
          </p:cNvPicPr>
          <p:nvPr/>
        </p:nvPicPr>
        <p:blipFill>
          <a:blip r:embed="rId2"/>
          <a:stretch>
            <a:fillRect/>
          </a:stretch>
        </p:blipFill>
        <p:spPr>
          <a:xfrm>
            <a:off x="838200" y="1825625"/>
            <a:ext cx="3754081" cy="3754081"/>
          </a:xfrm>
          <a:prstGeom prst="rect">
            <a:avLst/>
          </a:prstGeom>
        </p:spPr>
      </p:pic>
    </p:spTree>
    <p:extLst>
      <p:ext uri="{BB962C8B-B14F-4D97-AF65-F5344CB8AC3E}">
        <p14:creationId xmlns:p14="http://schemas.microsoft.com/office/powerpoint/2010/main" val="4140851988"/>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cs typeface="B Nazanin" panose="00000400000000000000" pitchFamily="2" charset="-78"/>
            </a:endParaRPr>
          </a:p>
        </p:txBody>
      </p:sp>
      <p:sp>
        <p:nvSpPr>
          <p:cNvPr id="3" name="Content Placeholder 2"/>
          <p:cNvSpPr>
            <a:spLocks noGrp="1"/>
          </p:cNvSpPr>
          <p:nvPr>
            <p:ph idx="1"/>
          </p:nvPr>
        </p:nvSpPr>
        <p:spPr/>
        <p:txBody>
          <a:bodyPr>
            <a:normAutofit/>
          </a:bodyPr>
          <a:lstStyle/>
          <a:p>
            <a:pPr algn="just"/>
            <a:r>
              <a:rPr lang="fa-IR">
                <a:cs typeface="B Nazanin" panose="00000400000000000000" pitchFamily="2" charset="-78"/>
              </a:rPr>
              <a:t>البته </a:t>
            </a:r>
            <a:r>
              <a:rPr lang="fa-IR" b="1">
                <a:solidFill>
                  <a:srgbClr val="FF0000"/>
                </a:solidFill>
                <a:cs typeface="B Nazanin" panose="00000400000000000000" pitchFamily="2" charset="-78"/>
              </a:rPr>
              <a:t>مسافت بیش از هزار کلیومتری مرکزشان در </a:t>
            </a:r>
            <a:r>
              <a:rPr lang="fa-IR" b="1" smtClean="0">
                <a:solidFill>
                  <a:srgbClr val="FF0000"/>
                </a:solidFill>
                <a:cs typeface="B Nazanin" panose="00000400000000000000" pitchFamily="2" charset="-78"/>
              </a:rPr>
              <a:t>دومةالجندل تا </a:t>
            </a:r>
            <a:r>
              <a:rPr lang="fa-IR" b="1">
                <a:solidFill>
                  <a:srgbClr val="FF0000"/>
                </a:solidFill>
                <a:cs typeface="B Nazanin" panose="00000400000000000000" pitchFamily="2" charset="-78"/>
              </a:rPr>
              <a:t>مکّه </a:t>
            </a:r>
            <a:r>
              <a:rPr lang="fa-IR">
                <a:cs typeface="B Nazanin" panose="00000400000000000000" pitchFamily="2" charset="-78"/>
              </a:rPr>
              <a:t>امکان </a:t>
            </a:r>
            <a:r>
              <a:rPr lang="fa-IR" smtClean="0">
                <a:cs typeface="B Nazanin" panose="00000400000000000000" pitchFamily="2" charset="-78"/>
              </a:rPr>
              <a:t>تبلیغ پیامبر(ص</a:t>
            </a:r>
            <a:r>
              <a:rPr lang="fa-IR">
                <a:cs typeface="B Nazanin" panose="00000400000000000000" pitchFamily="2" charset="-78"/>
              </a:rPr>
              <a:t>) در میان آنها را منتفی میکرد، لکن به سبب ارتباطی که بین </a:t>
            </a:r>
            <a:r>
              <a:rPr lang="fa-IR" smtClean="0">
                <a:cs typeface="B Nazanin" panose="00000400000000000000" pitchFamily="2" charset="-78"/>
              </a:rPr>
              <a:t>بازار عکاظ </a:t>
            </a:r>
            <a:r>
              <a:rPr lang="fa-IR">
                <a:cs typeface="B Nazanin" panose="00000400000000000000" pitchFamily="2" charset="-78"/>
              </a:rPr>
              <a:t>و بازار دومةالجندل بود، از آمدن دین جدیدی که به مقابله با </a:t>
            </a:r>
            <a:r>
              <a:rPr lang="fa-IR" smtClean="0">
                <a:cs typeface="B Nazanin" panose="00000400000000000000" pitchFamily="2" charset="-78"/>
              </a:rPr>
              <a:t>بت پرستی </a:t>
            </a:r>
            <a:r>
              <a:rPr lang="fa-IR">
                <a:cs typeface="B Nazanin" panose="00000400000000000000" pitchFamily="2" charset="-78"/>
              </a:rPr>
              <a:t>برخاسته است، </a:t>
            </a:r>
            <a:r>
              <a:rPr lang="fa-IR" smtClean="0">
                <a:cs typeface="B Nazanin" panose="00000400000000000000" pitchFamily="2" charset="-78"/>
              </a:rPr>
              <a:t>آگاهی داشتند</a:t>
            </a:r>
            <a:r>
              <a:rPr lang="fa-IR">
                <a:cs typeface="B Nazanin" panose="00000400000000000000" pitchFamily="2" charset="-78"/>
              </a:rPr>
              <a:t>. با هجرت پیامبر(ص) به مدینه و نزدیکتر شدن فاصله و نیز تغییر راهبردهای </a:t>
            </a:r>
            <a:r>
              <a:rPr lang="fa-IR" smtClean="0">
                <a:cs typeface="B Nazanin" panose="00000400000000000000" pitchFamily="2" charset="-78"/>
              </a:rPr>
              <a:t>تبلیغی پیامبر(ص</a:t>
            </a:r>
            <a:r>
              <a:rPr lang="fa-IR">
                <a:cs typeface="B Nazanin" panose="00000400000000000000" pitchFamily="2" charset="-78"/>
              </a:rPr>
              <a:t>)، اهالی دومةالجندل از جمله کلبیان در دسترس </a:t>
            </a:r>
            <a:r>
              <a:rPr lang="fa-IR" smtClean="0">
                <a:cs typeface="B Nazanin" panose="00000400000000000000" pitchFamily="2" charset="-78"/>
              </a:rPr>
              <a:t>اسلام </a:t>
            </a:r>
            <a:r>
              <a:rPr lang="fa-IR">
                <a:cs typeface="B Nazanin" panose="00000400000000000000" pitchFamily="2" charset="-78"/>
              </a:rPr>
              <a:t>قرار گرفتند لذا باتوجه به </a:t>
            </a:r>
            <a:r>
              <a:rPr lang="fa-IR" smtClean="0">
                <a:cs typeface="B Nazanin" panose="00000400000000000000" pitchFamily="2" charset="-78"/>
              </a:rPr>
              <a:t>موقعیت راهبردی </a:t>
            </a:r>
            <a:r>
              <a:rPr lang="fa-IR">
                <a:cs typeface="B Nazanin" panose="00000400000000000000" pitchFamily="2" charset="-78"/>
              </a:rPr>
              <a:t>آنها و احتمال تحریک از سوی روم علیه مسلمانان، باید هرچه زودتر به </a:t>
            </a:r>
            <a:r>
              <a:rPr lang="fa-IR" smtClean="0">
                <a:cs typeface="B Nazanin" panose="00000400000000000000" pitchFamily="2" charset="-78"/>
              </a:rPr>
              <a:t>اسلام می گرویدند. بنابراین </a:t>
            </a:r>
            <a:r>
              <a:rPr lang="fa-IR">
                <a:cs typeface="B Nazanin" panose="00000400000000000000" pitchFamily="2" charset="-78"/>
              </a:rPr>
              <a:t>پیامبر(ص) در این روند راهبردی دقیق و مشخص، در جهت کاستن تعلقات </a:t>
            </a:r>
            <a:r>
              <a:rPr lang="fa-IR" smtClean="0">
                <a:cs typeface="B Nazanin" panose="00000400000000000000" pitchFamily="2" charset="-78"/>
              </a:rPr>
              <a:t>ژئوپلیتیکی کلبیان </a:t>
            </a:r>
            <a:r>
              <a:rPr lang="fa-IR">
                <a:cs typeface="B Nazanin" panose="00000400000000000000" pitchFamily="2" charset="-78"/>
              </a:rPr>
              <a:t>در پیش گرفت و آنها را تابع حکومت </a:t>
            </a:r>
            <a:r>
              <a:rPr lang="fa-IR" smtClean="0">
                <a:cs typeface="B Nazanin" panose="00000400000000000000" pitchFamily="2" charset="-78"/>
              </a:rPr>
              <a:t>اسلامی </a:t>
            </a:r>
            <a:r>
              <a:rPr lang="fa-IR">
                <a:cs typeface="B Nazanin" panose="00000400000000000000" pitchFamily="2" charset="-78"/>
              </a:rPr>
              <a:t>نمود. اگرچه واکنش قبایل کلب در مقابل </a:t>
            </a:r>
            <a:r>
              <a:rPr lang="fa-IR" smtClean="0">
                <a:cs typeface="B Nazanin" panose="00000400000000000000" pitchFamily="2" charset="-78"/>
              </a:rPr>
              <a:t>این راهبرد </a:t>
            </a:r>
            <a:r>
              <a:rPr lang="fa-IR">
                <a:cs typeface="B Nazanin" panose="00000400000000000000" pitchFamily="2" charset="-78"/>
              </a:rPr>
              <a:t>متفاوت و کُند بود.</a:t>
            </a:r>
          </a:p>
          <a:p>
            <a:endParaRPr lang="fa-IR">
              <a:cs typeface="B Nazanin" panose="00000400000000000000" pitchFamily="2" charset="-78"/>
            </a:endParaRPr>
          </a:p>
        </p:txBody>
      </p:sp>
    </p:spTree>
    <p:extLst>
      <p:ext uri="{BB962C8B-B14F-4D97-AF65-F5344CB8AC3E}">
        <p14:creationId xmlns:p14="http://schemas.microsoft.com/office/powerpoint/2010/main" val="2131319090"/>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فراخوانی مستقیم قبیله کلب به </a:t>
            </a:r>
            <a:r>
              <a:rPr lang="fa-IR" smtClean="0">
                <a:cs typeface="B Nazanin" panose="00000400000000000000" pitchFamily="2" charset="-78"/>
              </a:rPr>
              <a:t>اسلام </a:t>
            </a:r>
            <a:r>
              <a:rPr lang="fa-IR" smtClean="0">
                <a:cs typeface="B Nazanin" panose="00000400000000000000" pitchFamily="2" charset="-78"/>
              </a:rPr>
              <a:t>به سال پنجم هجری بازمیگردد هنگامی </a:t>
            </a:r>
            <a:r>
              <a:rPr lang="fa-IR" smtClean="0">
                <a:cs typeface="B Nazanin" panose="00000400000000000000" pitchFamily="2" charset="-78"/>
              </a:rPr>
              <a:t>که پیامبر(ص</a:t>
            </a:r>
            <a:r>
              <a:rPr lang="fa-IR" smtClean="0">
                <a:cs typeface="B Nazanin" panose="00000400000000000000" pitchFamily="2" charset="-78"/>
              </a:rPr>
              <a:t>) با هدف تبلیغ </a:t>
            </a:r>
            <a:r>
              <a:rPr lang="fa-IR" smtClean="0">
                <a:cs typeface="B Nazanin" panose="00000400000000000000" pitchFamily="2" charset="-78"/>
              </a:rPr>
              <a:t>اسلام </a:t>
            </a:r>
            <a:r>
              <a:rPr lang="fa-IR" smtClean="0">
                <a:cs typeface="B Nazanin" panose="00000400000000000000" pitchFamily="2" charset="-78"/>
              </a:rPr>
              <a:t>به دومةالجندل رفت و آنها </a:t>
            </a:r>
            <a:r>
              <a:rPr lang="fa-IR" smtClean="0">
                <a:cs typeface="B Nazanin" panose="00000400000000000000" pitchFamily="2" charset="-78"/>
              </a:rPr>
              <a:t>به خود </a:t>
            </a:r>
            <a:r>
              <a:rPr lang="fa-IR" smtClean="0">
                <a:cs typeface="B Nazanin" panose="00000400000000000000" pitchFamily="2" charset="-78"/>
              </a:rPr>
              <a:t>فراخواند ولی آنها کشاورزی </a:t>
            </a:r>
            <a:r>
              <a:rPr lang="fa-IR" smtClean="0">
                <a:cs typeface="B Nazanin" panose="00000400000000000000" pitchFamily="2" charset="-78"/>
              </a:rPr>
              <a:t>و دامداری </a:t>
            </a:r>
            <a:r>
              <a:rPr lang="fa-IR" smtClean="0">
                <a:cs typeface="B Nazanin" panose="00000400000000000000" pitchFamily="2" charset="-78"/>
              </a:rPr>
              <a:t>خود را رها کرده و فرار کردند و تنها یک نفر مسلمان شد.(ابنسعد،1968، </a:t>
            </a:r>
            <a:r>
              <a:rPr lang="fa-IR" smtClean="0">
                <a:cs typeface="B Nazanin" panose="00000400000000000000" pitchFamily="2" charset="-78"/>
              </a:rPr>
              <a:t>ج2:62) </a:t>
            </a:r>
            <a:r>
              <a:rPr lang="fa-IR" b="1" smtClean="0">
                <a:solidFill>
                  <a:srgbClr val="FF0000"/>
                </a:solidFill>
                <a:cs typeface="B Nazanin" panose="00000400000000000000" pitchFamily="2" charset="-78"/>
              </a:rPr>
              <a:t>همانگونه </a:t>
            </a:r>
            <a:r>
              <a:rPr lang="fa-IR" b="1" smtClean="0">
                <a:solidFill>
                  <a:srgbClr val="FF0000"/>
                </a:solidFill>
                <a:cs typeface="B Nazanin" panose="00000400000000000000" pitchFamily="2" charset="-78"/>
              </a:rPr>
              <a:t>که طبری در این مورد گزارشی از حضور پیامبر(ص) </a:t>
            </a:r>
            <a:r>
              <a:rPr lang="fa-IR" b="1" smtClean="0">
                <a:solidFill>
                  <a:srgbClr val="FF0000"/>
                </a:solidFill>
                <a:cs typeface="B Nazanin" panose="00000400000000000000" pitchFamily="2" charset="-78"/>
              </a:rPr>
              <a:t>نمی دهد</a:t>
            </a:r>
            <a:r>
              <a:rPr lang="fa-IR" b="1" smtClean="0">
                <a:solidFill>
                  <a:srgbClr val="FF0000"/>
                </a:solidFill>
                <a:cs typeface="B Nazanin" panose="00000400000000000000" pitchFamily="2" charset="-78"/>
              </a:rPr>
              <a:t>.</a:t>
            </a:r>
            <a:r>
              <a:rPr lang="fa-IR" b="1" smtClean="0">
                <a:cs typeface="B Nazanin" panose="00000400000000000000" pitchFamily="2" charset="-78"/>
              </a:rPr>
              <a:t>(</a:t>
            </a:r>
            <a:r>
              <a:rPr lang="fa-IR" smtClean="0">
                <a:cs typeface="B Nazanin" panose="00000400000000000000" pitchFamily="2" charset="-78"/>
              </a:rPr>
              <a:t>طبری،1976، ج2:564)</a:t>
            </a:r>
            <a:endParaRPr lang="fa-IR">
              <a:cs typeface="B Nazanin" panose="00000400000000000000" pitchFamily="2" charset="-78"/>
            </a:endParaRPr>
          </a:p>
        </p:txBody>
      </p:sp>
    </p:spTree>
    <p:extLst>
      <p:ext uri="{BB962C8B-B14F-4D97-AF65-F5344CB8AC3E}">
        <p14:creationId xmlns:p14="http://schemas.microsoft.com/office/powerpoint/2010/main" val="905216110"/>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cs typeface="B Nazanin" panose="00000400000000000000" pitchFamily="2" charset="-78"/>
            </a:endParaRPr>
          </a:p>
        </p:txBody>
      </p:sp>
      <p:sp>
        <p:nvSpPr>
          <p:cNvPr id="3" name="Content Placeholder 2"/>
          <p:cNvSpPr>
            <a:spLocks noGrp="1"/>
          </p:cNvSpPr>
          <p:nvPr>
            <p:ph idx="1"/>
          </p:nvPr>
        </p:nvSpPr>
        <p:spPr/>
        <p:txBody>
          <a:bodyPr>
            <a:normAutofit/>
          </a:bodyPr>
          <a:lstStyle/>
          <a:p>
            <a:pPr algn="just"/>
            <a:r>
              <a:rPr lang="fa-IR" smtClean="0">
                <a:cs typeface="B Nazanin" panose="00000400000000000000" pitchFamily="2" charset="-78"/>
              </a:rPr>
              <a:t>گزارشها علت حضور پیامبر در دومة را دفع ستم اهل دومه نسبت به بازرگانان </a:t>
            </a:r>
            <a:r>
              <a:rPr lang="fa-IR" smtClean="0">
                <a:cs typeface="B Nazanin" panose="00000400000000000000" pitchFamily="2" charset="-78"/>
              </a:rPr>
              <a:t>برشمرده اند</a:t>
            </a:r>
            <a:r>
              <a:rPr lang="fa-IR" smtClean="0">
                <a:cs typeface="B Nazanin" panose="00000400000000000000" pitchFamily="2" charset="-78"/>
              </a:rPr>
              <a:t>.(مقدسی، بیتا، ج4:214) بطور حتم یکی از اولویتهای تبلیغی پیامبر(ص) در شمال </a:t>
            </a:r>
            <a:r>
              <a:rPr lang="fa-IR" smtClean="0">
                <a:cs typeface="B Nazanin" panose="00000400000000000000" pitchFamily="2" charset="-78"/>
              </a:rPr>
              <a:t>جزیره- العرب</a:t>
            </a:r>
            <a:r>
              <a:rPr lang="fa-IR" smtClean="0">
                <a:cs typeface="B Nazanin" panose="00000400000000000000" pitchFamily="2" charset="-78"/>
              </a:rPr>
              <a:t>، دومةالجندل بود چرا که وجود بتپرستان متعصب از قبایل مختلف در کنار بت ود </a:t>
            </a:r>
            <a:r>
              <a:rPr lang="fa-IR" smtClean="0">
                <a:cs typeface="B Nazanin" panose="00000400000000000000" pitchFamily="2" charset="-78"/>
              </a:rPr>
              <a:t>مرکزیتی را </a:t>
            </a:r>
            <a:r>
              <a:rPr lang="fa-IR" smtClean="0">
                <a:cs typeface="B Nazanin" panose="00000400000000000000" pitchFamily="2" charset="-78"/>
              </a:rPr>
              <a:t>برای آنها در مقابل حکومت </a:t>
            </a:r>
            <a:r>
              <a:rPr lang="fa-IR" smtClean="0">
                <a:cs typeface="B Nazanin" panose="00000400000000000000" pitchFamily="2" charset="-78"/>
              </a:rPr>
              <a:t>اسلامی </a:t>
            </a:r>
            <a:r>
              <a:rPr lang="fa-IR" smtClean="0">
                <a:cs typeface="B Nazanin" panose="00000400000000000000" pitchFamily="2" charset="-78"/>
              </a:rPr>
              <a:t>ایجاد کرده بود، از اینرو در شعبان سال ششم </a:t>
            </a:r>
            <a:r>
              <a:rPr lang="fa-IR" smtClean="0">
                <a:cs typeface="B Nazanin" panose="00000400000000000000" pitchFamily="2" charset="-78"/>
              </a:rPr>
              <a:t>هجری، سپاهی </a:t>
            </a:r>
            <a:r>
              <a:rPr lang="fa-IR" smtClean="0">
                <a:cs typeface="B Nazanin" panose="00000400000000000000" pitchFamily="2" charset="-78"/>
              </a:rPr>
              <a:t>هفتاد نفری با رهبری عبدالرحمن بن عوف را به سمت آنها فرستاد. </a:t>
            </a:r>
            <a:endParaRPr lang="fa-IR">
              <a:cs typeface="B Nazanin" panose="00000400000000000000" pitchFamily="2" charset="-78"/>
            </a:endParaRPr>
          </a:p>
        </p:txBody>
      </p:sp>
      <p:sp>
        <p:nvSpPr>
          <p:cNvPr id="4" name="Flowchart: Alternate Process 3"/>
          <p:cNvSpPr/>
          <p:nvPr/>
        </p:nvSpPr>
        <p:spPr>
          <a:xfrm>
            <a:off x="838200" y="4460032"/>
            <a:ext cx="3377682" cy="1045029"/>
          </a:xfrm>
          <a:prstGeom prst="flowChartAlternateProcess">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عبدالرحمن بن عوف</a:t>
            </a:r>
            <a:endParaRPr lang="fa-IR"/>
          </a:p>
        </p:txBody>
      </p:sp>
    </p:spTree>
    <p:extLst>
      <p:ext uri="{BB962C8B-B14F-4D97-AF65-F5344CB8AC3E}">
        <p14:creationId xmlns:p14="http://schemas.microsoft.com/office/powerpoint/2010/main" val="2304801225"/>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cs typeface="B Nazanin" panose="00000400000000000000" pitchFamily="2" charset="-78"/>
            </a:endParaRPr>
          </a:p>
        </p:txBody>
      </p:sp>
      <p:sp>
        <p:nvSpPr>
          <p:cNvPr id="3" name="Content Placeholder 2"/>
          <p:cNvSpPr>
            <a:spLocks noGrp="1"/>
          </p:cNvSpPr>
          <p:nvPr>
            <p:ph idx="1"/>
          </p:nvPr>
        </p:nvSpPr>
        <p:spPr/>
        <p:txBody>
          <a:bodyPr>
            <a:normAutofit/>
          </a:bodyPr>
          <a:lstStyle/>
          <a:p>
            <a:pPr algn="just"/>
            <a:r>
              <a:rPr lang="fa-IR">
                <a:cs typeface="B Nazanin" panose="00000400000000000000" pitchFamily="2" charset="-78"/>
              </a:rPr>
              <a:t>عَبدالرَّحمن، مردم </a:t>
            </a:r>
            <a:r>
              <a:rPr lang="fa-IR" smtClean="0">
                <a:cs typeface="B Nazanin" panose="00000400000000000000" pitchFamily="2" charset="-78"/>
              </a:rPr>
              <a:t>آن سرزمین </a:t>
            </a:r>
            <a:r>
              <a:rPr lang="fa-IR">
                <a:cs typeface="B Nazanin" panose="00000400000000000000" pitchFamily="2" charset="-78"/>
              </a:rPr>
              <a:t>را به </a:t>
            </a:r>
            <a:r>
              <a:rPr lang="fa-IR" smtClean="0">
                <a:cs typeface="B Nazanin" panose="00000400000000000000" pitchFamily="2" charset="-78"/>
              </a:rPr>
              <a:t>اسلام دعوت </a:t>
            </a:r>
            <a:r>
              <a:rPr lang="fa-IR">
                <a:cs typeface="B Nazanin" panose="00000400000000000000" pitchFamily="2" charset="-78"/>
              </a:rPr>
              <a:t>و </a:t>
            </a:r>
            <a:r>
              <a:rPr lang="fa-IR" b="1">
                <a:solidFill>
                  <a:srgbClr val="FF0000"/>
                </a:solidFill>
                <a:cs typeface="B Nazanin" panose="00000400000000000000" pitchFamily="2" charset="-78"/>
              </a:rPr>
              <a:t>سه روز صبر کرد</a:t>
            </a:r>
            <a:r>
              <a:rPr lang="fa-IR">
                <a:cs typeface="B Nazanin" panose="00000400000000000000" pitchFamily="2" charset="-78"/>
              </a:rPr>
              <a:t>. اهالی دُومَةالجندَل در ابتدا از پذیرش </a:t>
            </a:r>
            <a:r>
              <a:rPr lang="fa-IR" smtClean="0">
                <a:cs typeface="B Nazanin" panose="00000400000000000000" pitchFamily="2" charset="-78"/>
              </a:rPr>
              <a:t>اسلام امتناع کردند</a:t>
            </a:r>
            <a:r>
              <a:rPr lang="fa-IR">
                <a:cs typeface="B Nazanin" panose="00000400000000000000" pitchFamily="2" charset="-78"/>
              </a:rPr>
              <a:t>؛ اما در روز سوم، اصبَغ بن عَمرو کَلبیکه رئیس </a:t>
            </a:r>
            <a:r>
              <a:rPr lang="fa-IR" smtClean="0">
                <a:cs typeface="B Nazanin" panose="00000400000000000000" pitchFamily="2" charset="-78"/>
              </a:rPr>
              <a:t>قبیله و </a:t>
            </a:r>
            <a:r>
              <a:rPr lang="fa-IR">
                <a:cs typeface="B Nazanin" panose="00000400000000000000" pitchFamily="2" charset="-78"/>
              </a:rPr>
              <a:t>مسیحی بود، مسلمان شد و </a:t>
            </a:r>
            <a:r>
              <a:rPr lang="fa-IR" smtClean="0">
                <a:cs typeface="B Nazanin" panose="00000400000000000000" pitchFamily="2" charset="-78"/>
              </a:rPr>
              <a:t>باعث گرویدن </a:t>
            </a:r>
            <a:r>
              <a:rPr lang="fa-IR">
                <a:cs typeface="B Nazanin" panose="00000400000000000000" pitchFamily="2" charset="-78"/>
              </a:rPr>
              <a:t>برخی افراد قبیله به </a:t>
            </a:r>
            <a:r>
              <a:rPr lang="fa-IR" smtClean="0">
                <a:cs typeface="B Nazanin" panose="00000400000000000000" pitchFamily="2" charset="-78"/>
              </a:rPr>
              <a:t>اسلام </a:t>
            </a:r>
            <a:r>
              <a:rPr lang="fa-IR">
                <a:cs typeface="B Nazanin" panose="00000400000000000000" pitchFamily="2" charset="-78"/>
              </a:rPr>
              <a:t>شد.(واقدی،1948:561) بنابر برخی از گزارشها گروهی </a:t>
            </a:r>
            <a:r>
              <a:rPr lang="fa-IR" smtClean="0">
                <a:cs typeface="B Nazanin" panose="00000400000000000000" pitchFamily="2" charset="-78"/>
              </a:rPr>
              <a:t>از کلبیان </a:t>
            </a:r>
            <a:r>
              <a:rPr lang="fa-IR">
                <a:cs typeface="B Nazanin" panose="00000400000000000000" pitchFamily="2" charset="-78"/>
              </a:rPr>
              <a:t>نیز پذیرفتند تا به حکومت </a:t>
            </a:r>
            <a:r>
              <a:rPr lang="fa-IR" smtClean="0">
                <a:cs typeface="B Nazanin" panose="00000400000000000000" pitchFamily="2" charset="-78"/>
              </a:rPr>
              <a:t>اسلامی </a:t>
            </a:r>
            <a:r>
              <a:rPr lang="fa-IR" b="1" smtClean="0">
                <a:solidFill>
                  <a:srgbClr val="FF0000"/>
                </a:solidFill>
                <a:cs typeface="B Nazanin" panose="00000400000000000000" pitchFamily="2" charset="-78"/>
              </a:rPr>
              <a:t>جزیه</a:t>
            </a:r>
            <a:r>
              <a:rPr lang="fa-IR" smtClean="0">
                <a:cs typeface="B Nazanin" panose="00000400000000000000" pitchFamily="2" charset="-78"/>
              </a:rPr>
              <a:t> </a:t>
            </a:r>
            <a:r>
              <a:rPr lang="fa-IR">
                <a:cs typeface="B Nazanin" panose="00000400000000000000" pitchFamily="2" charset="-78"/>
              </a:rPr>
              <a:t>بپردازند.(تاریخ یعقوبی، بیتا، ج2:75) </a:t>
            </a:r>
            <a:r>
              <a:rPr lang="fa-IR" smtClean="0">
                <a:cs typeface="B Nazanin" panose="00000400000000000000" pitchFamily="2" charset="-78"/>
              </a:rPr>
              <a:t>به نظر می رسد </a:t>
            </a:r>
            <a:r>
              <a:rPr lang="fa-IR">
                <a:cs typeface="B Nazanin" panose="00000400000000000000" pitchFamily="2" charset="-78"/>
              </a:rPr>
              <a:t>تخییر رضایت به پرداخت جزیه از سوی عدهای از مردم کلب، راهبردی زیرکانهای بود </a:t>
            </a:r>
            <a:r>
              <a:rPr lang="fa-IR" smtClean="0">
                <a:cs typeface="B Nazanin" panose="00000400000000000000" pitchFamily="2" charset="-78"/>
              </a:rPr>
              <a:t>که علایق </a:t>
            </a:r>
            <a:r>
              <a:rPr lang="fa-IR">
                <a:cs typeface="B Nazanin" panose="00000400000000000000" pitchFamily="2" charset="-78"/>
              </a:rPr>
              <a:t>ژئوپلیتیکی </a:t>
            </a:r>
            <a:r>
              <a:rPr lang="fa-IR" smtClean="0">
                <a:cs typeface="B Nazanin" panose="00000400000000000000" pitchFamily="2" charset="-78"/>
              </a:rPr>
              <a:t>مبتنی بر </a:t>
            </a:r>
            <a:r>
              <a:rPr lang="fa-IR">
                <a:cs typeface="B Nazanin" panose="00000400000000000000" pitchFamily="2" charset="-78"/>
              </a:rPr>
              <a:t>باور آنان را به یکباره نفی </a:t>
            </a:r>
            <a:r>
              <a:rPr lang="fa-IR" smtClean="0">
                <a:cs typeface="B Nazanin" panose="00000400000000000000" pitchFamily="2" charset="-78"/>
              </a:rPr>
              <a:t>نمی کرد </a:t>
            </a:r>
            <a:r>
              <a:rPr lang="fa-IR">
                <a:cs typeface="B Nazanin" panose="00000400000000000000" pitchFamily="2" charset="-78"/>
              </a:rPr>
              <a:t>ولی تَنِش را به حداقل </a:t>
            </a:r>
            <a:r>
              <a:rPr lang="fa-IR" smtClean="0">
                <a:cs typeface="B Nazanin" panose="00000400000000000000" pitchFamily="2" charset="-78"/>
              </a:rPr>
              <a:t>میرساند، گذشته </a:t>
            </a:r>
            <a:r>
              <a:rPr lang="fa-IR">
                <a:cs typeface="B Nazanin" panose="00000400000000000000" pitchFamily="2" charset="-78"/>
              </a:rPr>
              <a:t>از این که این راهبرد در به تصویر کشیدن قدرت </a:t>
            </a:r>
            <a:r>
              <a:rPr lang="fa-IR" smtClean="0">
                <a:cs typeface="B Nazanin" panose="00000400000000000000" pitchFamily="2" charset="-78"/>
              </a:rPr>
              <a:t>اسلام </a:t>
            </a:r>
            <a:r>
              <a:rPr lang="fa-IR">
                <a:cs typeface="B Nazanin" panose="00000400000000000000" pitchFamily="2" charset="-78"/>
              </a:rPr>
              <a:t>و </a:t>
            </a:r>
            <a:r>
              <a:rPr lang="fa-IR" smtClean="0">
                <a:cs typeface="B Nazanin" panose="00000400000000000000" pitchFamily="2" charset="-78"/>
              </a:rPr>
              <a:t>ایجاد اختلاف </a:t>
            </a:r>
            <a:r>
              <a:rPr lang="fa-IR">
                <a:cs typeface="B Nazanin" panose="00000400000000000000" pitchFamily="2" charset="-78"/>
              </a:rPr>
              <a:t>بین مسیحیان </a:t>
            </a:r>
            <a:r>
              <a:rPr lang="fa-IR" smtClean="0">
                <a:cs typeface="B Nazanin" panose="00000400000000000000" pitchFamily="2" charset="-78"/>
              </a:rPr>
              <a:t>و بتپرستان </a:t>
            </a:r>
            <a:r>
              <a:rPr lang="fa-IR">
                <a:cs typeface="B Nazanin" panose="00000400000000000000" pitchFamily="2" charset="-78"/>
              </a:rPr>
              <a:t>کلبی بسیار کارساز بود.</a:t>
            </a:r>
          </a:p>
          <a:p>
            <a:endParaRPr lang="fa-IR">
              <a:cs typeface="B Nazanin" panose="00000400000000000000" pitchFamily="2" charset="-78"/>
            </a:endParaRPr>
          </a:p>
        </p:txBody>
      </p:sp>
    </p:spTree>
    <p:extLst>
      <p:ext uri="{BB962C8B-B14F-4D97-AF65-F5344CB8AC3E}">
        <p14:creationId xmlns:p14="http://schemas.microsoft.com/office/powerpoint/2010/main" val="893950822"/>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cs typeface="B Nazanin" panose="00000400000000000000" pitchFamily="2" charset="-78"/>
            </a:endParaRPr>
          </a:p>
        </p:txBody>
      </p:sp>
      <p:sp>
        <p:nvSpPr>
          <p:cNvPr id="3" name="Content Placeholder 2"/>
          <p:cNvSpPr>
            <a:spLocks noGrp="1"/>
          </p:cNvSpPr>
          <p:nvPr>
            <p:ph idx="1"/>
          </p:nvPr>
        </p:nvSpPr>
        <p:spPr/>
        <p:txBody>
          <a:bodyPr>
            <a:normAutofit/>
          </a:bodyPr>
          <a:lstStyle/>
          <a:p>
            <a:pPr algn="just"/>
            <a:r>
              <a:rPr lang="fa-IR" smtClean="0">
                <a:cs typeface="B Nazanin" panose="00000400000000000000" pitchFamily="2" charset="-78"/>
              </a:rPr>
              <a:t>در سریه بعدی</a:t>
            </a:r>
            <a:r>
              <a:rPr lang="fa-IR" smtClean="0">
                <a:cs typeface="B Nazanin" panose="00000400000000000000" pitchFamily="2" charset="-78"/>
              </a:rPr>
              <a:t>، زمانی که خیال پیامبر(ص) از سوی مسیحیان دومة الجندل راحت شده بود، </a:t>
            </a:r>
            <a:r>
              <a:rPr lang="fa-IR" smtClean="0">
                <a:cs typeface="B Nazanin" panose="00000400000000000000" pitchFamily="2" charset="-78"/>
              </a:rPr>
              <a:t>در راستای </a:t>
            </a:r>
            <a:r>
              <a:rPr lang="fa-IR" smtClean="0">
                <a:cs typeface="B Nazanin" panose="00000400000000000000" pitchFamily="2" charset="-78"/>
              </a:rPr>
              <a:t>نفی شرک، برای از بین بردن بتهای شمال شبه جزیره اقدام نمود. از این رو در سال </a:t>
            </a:r>
            <a:r>
              <a:rPr lang="fa-IR" smtClean="0">
                <a:cs typeface="B Nazanin" panose="00000400000000000000" pitchFamily="2" charset="-78"/>
              </a:rPr>
              <a:t>نهم هجری </a:t>
            </a:r>
            <a:r>
              <a:rPr lang="fa-IR" smtClean="0">
                <a:cs typeface="B Nazanin" panose="00000400000000000000" pitchFamily="2" charset="-78"/>
              </a:rPr>
              <a:t>و هنگام بازگشت از </a:t>
            </a:r>
            <a:r>
              <a:rPr lang="fa-IR" smtClean="0">
                <a:cs typeface="B Nazanin" panose="00000400000000000000" pitchFamily="2" charset="-78"/>
              </a:rPr>
              <a:t>غزوه ی </a:t>
            </a:r>
            <a:r>
              <a:rPr lang="fa-IR" smtClean="0">
                <a:cs typeface="B Nazanin" panose="00000400000000000000" pitchFamily="2" charset="-78"/>
              </a:rPr>
              <a:t>تبوک، خالد بن ولید را برای از بین بردن بُت«ّود»در </a:t>
            </a:r>
            <a:r>
              <a:rPr lang="fa-IR" smtClean="0">
                <a:cs typeface="B Nazanin" panose="00000400000000000000" pitchFamily="2" charset="-78"/>
              </a:rPr>
              <a:t>دومة- الجندل </a:t>
            </a:r>
            <a:r>
              <a:rPr lang="fa-IR" smtClean="0">
                <a:cs typeface="B Nazanin" panose="00000400000000000000" pitchFamily="2" charset="-78"/>
              </a:rPr>
              <a:t>مأمور ساخت لکن </a:t>
            </a:r>
            <a:r>
              <a:rPr lang="fa-IR" b="1" smtClean="0">
                <a:solidFill>
                  <a:srgbClr val="FF0000"/>
                </a:solidFill>
                <a:cs typeface="B Nazanin" panose="00000400000000000000" pitchFamily="2" charset="-78"/>
              </a:rPr>
              <a:t>دو </a:t>
            </a:r>
            <a:r>
              <a:rPr lang="fa-IR" b="1" smtClean="0">
                <a:solidFill>
                  <a:srgbClr val="FF0000"/>
                </a:solidFill>
                <a:cs typeface="B Nazanin" panose="00000400000000000000" pitchFamily="2" charset="-78"/>
              </a:rPr>
              <a:t>طایفه ی بت پرست </a:t>
            </a:r>
            <a:r>
              <a:rPr lang="fa-IR" b="1" smtClean="0">
                <a:solidFill>
                  <a:srgbClr val="FF0000"/>
                </a:solidFill>
                <a:cs typeface="B Nazanin" panose="00000400000000000000" pitchFamily="2" charset="-78"/>
              </a:rPr>
              <a:t>کلب (</a:t>
            </a:r>
            <a:r>
              <a:rPr lang="fa-IR" b="1" smtClean="0">
                <a:solidFill>
                  <a:srgbClr val="FF0000"/>
                </a:solidFill>
                <a:cs typeface="B Nazanin" panose="00000400000000000000" pitchFamily="2" charset="-78"/>
              </a:rPr>
              <a:t>بنی عبدود </a:t>
            </a:r>
            <a:r>
              <a:rPr lang="fa-IR" b="1" smtClean="0">
                <a:solidFill>
                  <a:srgbClr val="FF0000"/>
                </a:solidFill>
                <a:cs typeface="B Nazanin" panose="00000400000000000000" pitchFamily="2" charset="-78"/>
              </a:rPr>
              <a:t>و </a:t>
            </a:r>
            <a:r>
              <a:rPr lang="fa-IR" b="1" smtClean="0">
                <a:solidFill>
                  <a:srgbClr val="FF0000"/>
                </a:solidFill>
                <a:cs typeface="B Nazanin" panose="00000400000000000000" pitchFamily="2" charset="-78"/>
              </a:rPr>
              <a:t>بنی عامراألجدار</a:t>
            </a:r>
            <a:r>
              <a:rPr lang="fa-IR" b="1" smtClean="0">
                <a:solidFill>
                  <a:srgbClr val="FF0000"/>
                </a:solidFill>
                <a:cs typeface="B Nazanin" panose="00000400000000000000" pitchFamily="2" charset="-78"/>
              </a:rPr>
              <a:t>) </a:t>
            </a:r>
            <a:r>
              <a:rPr lang="fa-IR" smtClean="0">
                <a:cs typeface="B Nazanin" panose="00000400000000000000" pitchFamily="2" charset="-78"/>
              </a:rPr>
              <a:t>مقابل </a:t>
            </a:r>
            <a:r>
              <a:rPr lang="fa-IR" smtClean="0">
                <a:cs typeface="B Nazanin" panose="00000400000000000000" pitchFamily="2" charset="-78"/>
              </a:rPr>
              <a:t>او ایستادند</a:t>
            </a:r>
            <a:r>
              <a:rPr lang="fa-IR" smtClean="0">
                <a:cs typeface="B Nazanin" panose="00000400000000000000" pitchFamily="2" charset="-78"/>
              </a:rPr>
              <a:t>. خالد، آنها را شکست داد و سرانجام بت«ّود»را درهم کوبید. </a:t>
            </a:r>
            <a:endParaRPr lang="fa-IR">
              <a:cs typeface="B Nazanin" panose="00000400000000000000" pitchFamily="2" charset="-78"/>
            </a:endParaRPr>
          </a:p>
        </p:txBody>
      </p:sp>
    </p:spTree>
    <p:extLst>
      <p:ext uri="{BB962C8B-B14F-4D97-AF65-F5344CB8AC3E}">
        <p14:creationId xmlns:p14="http://schemas.microsoft.com/office/powerpoint/2010/main" val="225284408"/>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cs typeface="B Nazanin" panose="00000400000000000000" pitchFamily="2" charset="-78"/>
            </a:endParaRPr>
          </a:p>
        </p:txBody>
      </p:sp>
      <p:sp>
        <p:nvSpPr>
          <p:cNvPr id="3" name="Content Placeholder 2"/>
          <p:cNvSpPr>
            <a:spLocks noGrp="1"/>
          </p:cNvSpPr>
          <p:nvPr>
            <p:ph idx="1"/>
          </p:nvPr>
        </p:nvSpPr>
        <p:spPr/>
        <p:txBody>
          <a:bodyPr>
            <a:normAutofit/>
          </a:bodyPr>
          <a:lstStyle/>
          <a:p>
            <a:pPr algn="just"/>
            <a:r>
              <a:rPr lang="fa-IR">
                <a:cs typeface="B Nazanin" panose="00000400000000000000" pitchFamily="2" charset="-78"/>
              </a:rPr>
              <a:t>قطن بن شریح و نعمان </a:t>
            </a:r>
            <a:r>
              <a:rPr lang="fa-IR" smtClean="0">
                <a:cs typeface="B Nazanin" panose="00000400000000000000" pitchFamily="2" charset="-78"/>
              </a:rPr>
              <a:t>بن ماطل </a:t>
            </a:r>
            <a:r>
              <a:rPr lang="fa-IR">
                <a:cs typeface="B Nazanin" panose="00000400000000000000" pitchFamily="2" charset="-78"/>
              </a:rPr>
              <a:t>بن خیبری از کلبیانی بودند که در آن روز کشته شدند.(جوادعلی،1968، ج6:230) </a:t>
            </a:r>
            <a:r>
              <a:rPr lang="fa-IR" smtClean="0">
                <a:cs typeface="B Nazanin" panose="00000400000000000000" pitchFamily="2" charset="-78"/>
              </a:rPr>
              <a:t>البته برخی </a:t>
            </a:r>
            <a:r>
              <a:rPr lang="fa-IR">
                <a:cs typeface="B Nazanin" panose="00000400000000000000" pitchFamily="2" charset="-78"/>
              </a:rPr>
              <a:t>دیگر از گزارشها دلیل حضور خالد را پیشگیری از اقدام حاکم نصرانی کنده در </a:t>
            </a:r>
            <a:r>
              <a:rPr lang="fa-IR" smtClean="0">
                <a:cs typeface="B Nazanin" panose="00000400000000000000" pitchFamily="2" charset="-78"/>
              </a:rPr>
              <a:t>دومةالجندل، اکیدر </a:t>
            </a:r>
            <a:r>
              <a:rPr lang="fa-IR">
                <a:cs typeface="B Nazanin" panose="00000400000000000000" pitchFamily="2" charset="-78"/>
              </a:rPr>
              <a:t>بن عبدالملک، در کمک به رومیان علیه مسلمانان </a:t>
            </a:r>
            <a:r>
              <a:rPr lang="fa-IR" smtClean="0">
                <a:cs typeface="B Nazanin" panose="00000400000000000000" pitchFamily="2" charset="-78"/>
              </a:rPr>
              <a:t>نوشته اند</a:t>
            </a:r>
            <a:r>
              <a:rPr lang="fa-IR">
                <a:cs typeface="B Nazanin" panose="00000400000000000000" pitchFamily="2" charset="-78"/>
              </a:rPr>
              <a:t>.(واقدی،1948، ج3:1025) </a:t>
            </a:r>
            <a:r>
              <a:rPr lang="fa-IR" smtClean="0">
                <a:cs typeface="B Nazanin" panose="00000400000000000000" pitchFamily="2" charset="-78"/>
              </a:rPr>
              <a:t>دراین صورت بی تردید </a:t>
            </a:r>
            <a:r>
              <a:rPr lang="fa-IR">
                <a:cs typeface="B Nazanin" panose="00000400000000000000" pitchFamily="2" charset="-78"/>
              </a:rPr>
              <a:t>بسیاری از افراد لشکر اُکیدر بن عبدالملک از قوم کلب بودند چراکه از سوی </a:t>
            </a:r>
            <a:r>
              <a:rPr lang="fa-IR" smtClean="0">
                <a:cs typeface="B Nazanin" panose="00000400000000000000" pitchFamily="2" charset="-78"/>
              </a:rPr>
              <a:t>مادر با </a:t>
            </a:r>
            <a:r>
              <a:rPr lang="fa-IR">
                <a:cs typeface="B Nazanin" panose="00000400000000000000" pitchFamily="2" charset="-78"/>
              </a:rPr>
              <a:t>قوم کلب وابسته بودند و دومةالجندل یکی از مکانهای زندگی کلبیان محسوب میگردید. </a:t>
            </a:r>
          </a:p>
        </p:txBody>
      </p:sp>
    </p:spTree>
    <p:extLst>
      <p:ext uri="{BB962C8B-B14F-4D97-AF65-F5344CB8AC3E}">
        <p14:creationId xmlns:p14="http://schemas.microsoft.com/office/powerpoint/2010/main" val="3929611965"/>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cs typeface="B Nazanin" panose="00000400000000000000" pitchFamily="2" charset="-78"/>
            </a:endParaRPr>
          </a:p>
        </p:txBody>
      </p:sp>
      <p:sp>
        <p:nvSpPr>
          <p:cNvPr id="3" name="Content Placeholder 2"/>
          <p:cNvSpPr>
            <a:spLocks noGrp="1"/>
          </p:cNvSpPr>
          <p:nvPr>
            <p:ph idx="1"/>
          </p:nvPr>
        </p:nvSpPr>
        <p:spPr/>
        <p:txBody>
          <a:bodyPr>
            <a:normAutofit/>
          </a:bodyPr>
          <a:lstStyle/>
          <a:p>
            <a:pPr algn="just"/>
            <a:r>
              <a:rPr lang="fa-IR" smtClean="0">
                <a:cs typeface="B Nazanin" panose="00000400000000000000" pitchFamily="2" charset="-78"/>
              </a:rPr>
              <a:t>در </a:t>
            </a:r>
            <a:r>
              <a:rPr lang="fa-IR" smtClean="0">
                <a:cs typeface="B Nazanin" panose="00000400000000000000" pitchFamily="2" charset="-78"/>
              </a:rPr>
              <a:t>جمع </a:t>
            </a:r>
            <a:r>
              <a:rPr lang="fa-IR" smtClean="0">
                <a:cs typeface="B Nazanin" panose="00000400000000000000" pitchFamily="2" charset="-78"/>
              </a:rPr>
              <a:t>بین دو روایت به نظر میرسد که کلبیان بتپرست برای حفظ موقعیت </a:t>
            </a:r>
            <a:r>
              <a:rPr lang="fa-IR" smtClean="0">
                <a:cs typeface="B Nazanin" panose="00000400000000000000" pitchFamily="2" charset="-78"/>
              </a:rPr>
              <a:t>راهبرد دومةالجندل به </a:t>
            </a:r>
            <a:r>
              <a:rPr lang="fa-IR" smtClean="0">
                <a:cs typeface="B Nazanin" panose="00000400000000000000" pitchFamily="2" charset="-78"/>
              </a:rPr>
              <a:t>کمک اکیدر سکونی آمدند تا نصارای دومة بمانند حمله قبلی توسط عبدالرحمن بن عوف </a:t>
            </a:r>
            <a:r>
              <a:rPr lang="fa-IR" smtClean="0">
                <a:cs typeface="B Nazanin" panose="00000400000000000000" pitchFamily="2" charset="-78"/>
              </a:rPr>
              <a:t>تسلیم نشوند </a:t>
            </a:r>
            <a:r>
              <a:rPr lang="fa-IR" smtClean="0">
                <a:cs typeface="B Nazanin" panose="00000400000000000000" pitchFamily="2" charset="-78"/>
              </a:rPr>
              <a:t>و موقعیت دومةالجندل بیش از پیش به خطر </a:t>
            </a:r>
            <a:r>
              <a:rPr lang="fa-IR" smtClean="0">
                <a:cs typeface="B Nazanin" panose="00000400000000000000" pitchFamily="2" charset="-78"/>
              </a:rPr>
              <a:t>نیفتد اگرچه </a:t>
            </a:r>
            <a:r>
              <a:rPr lang="fa-IR" smtClean="0">
                <a:cs typeface="B Nazanin" panose="00000400000000000000" pitchFamily="2" charset="-78"/>
              </a:rPr>
              <a:t>هر دو گروه بتپرست و </a:t>
            </a:r>
            <a:r>
              <a:rPr lang="fa-IR" smtClean="0">
                <a:cs typeface="B Nazanin" panose="00000400000000000000" pitchFamily="2" charset="-78"/>
              </a:rPr>
              <a:t>مسیحیان از </a:t>
            </a:r>
            <a:r>
              <a:rPr lang="fa-IR" smtClean="0">
                <a:cs typeface="B Nazanin" panose="00000400000000000000" pitchFamily="2" charset="-78"/>
              </a:rPr>
              <a:t>خالد بن ولید شکست خوردند.</a:t>
            </a:r>
          </a:p>
        </p:txBody>
      </p:sp>
    </p:spTree>
    <p:extLst>
      <p:ext uri="{BB962C8B-B14F-4D97-AF65-F5344CB8AC3E}">
        <p14:creationId xmlns:p14="http://schemas.microsoft.com/office/powerpoint/2010/main" val="134836237"/>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a:cs typeface="B Nazanin" panose="00000400000000000000" pitchFamily="2" charset="-78"/>
              </a:rPr>
              <a:t>باید در نظر داشت جایگاه راهبردی دومةالجندل و سرزمینهای اطراف آن با اکثریت کلبی در </a:t>
            </a:r>
            <a:r>
              <a:rPr lang="fa-IR" smtClean="0">
                <a:cs typeface="B Nazanin" panose="00000400000000000000" pitchFamily="2" charset="-78"/>
              </a:rPr>
              <a:t>شمال شبه جزیره </a:t>
            </a:r>
            <a:r>
              <a:rPr lang="fa-IR">
                <a:cs typeface="B Nazanin" panose="00000400000000000000" pitchFamily="2" charset="-78"/>
              </a:rPr>
              <a:t>که متأثر از وجود بازار دومةالجندل، معابد و </a:t>
            </a:r>
            <a:r>
              <a:rPr lang="fa-IR" smtClean="0">
                <a:cs typeface="B Nazanin" panose="00000400000000000000" pitchFamily="2" charset="-78"/>
              </a:rPr>
              <a:t>بتکده ها </a:t>
            </a:r>
            <a:r>
              <a:rPr lang="fa-IR">
                <a:cs typeface="B Nazanin" panose="00000400000000000000" pitchFamily="2" charset="-78"/>
              </a:rPr>
              <a:t>و قرارگرفتن در مسیر </a:t>
            </a:r>
            <a:r>
              <a:rPr lang="fa-IR" smtClean="0">
                <a:cs typeface="B Nazanin" panose="00000400000000000000" pitchFamily="2" charset="-78"/>
              </a:rPr>
              <a:t>تجاری جنوب </a:t>
            </a:r>
            <a:r>
              <a:rPr lang="fa-IR">
                <a:cs typeface="B Nazanin" panose="00000400000000000000" pitchFamily="2" charset="-78"/>
              </a:rPr>
              <a:t>به شمال، سبب شده بود که ژئوپلیتیکی </a:t>
            </a:r>
            <a:r>
              <a:rPr lang="fa-IR" smtClean="0">
                <a:cs typeface="B Nazanin" panose="00000400000000000000" pitchFamily="2" charset="-78"/>
              </a:rPr>
              <a:t>ویژه ای </a:t>
            </a:r>
            <a:r>
              <a:rPr lang="fa-IR">
                <a:cs typeface="B Nazanin" panose="00000400000000000000" pitchFamily="2" charset="-78"/>
              </a:rPr>
              <a:t>حول ساکنان و اقوام آنجا رقم بزند. از </a:t>
            </a:r>
            <a:r>
              <a:rPr lang="fa-IR" smtClean="0">
                <a:cs typeface="B Nazanin" panose="00000400000000000000" pitchFamily="2" charset="-78"/>
              </a:rPr>
              <a:t>این رو </a:t>
            </a:r>
            <a:r>
              <a:rPr lang="fa-IR">
                <a:cs typeface="B Nazanin" panose="00000400000000000000" pitchFamily="2" charset="-78"/>
              </a:rPr>
              <a:t>پیامبر(ص) در این نبردها با کاستن و یا از بین بردن </a:t>
            </a:r>
            <a:r>
              <a:rPr lang="fa-IR" smtClean="0">
                <a:cs typeface="B Nazanin" panose="00000400000000000000" pitchFamily="2" charset="-78"/>
              </a:rPr>
              <a:t>علایق </a:t>
            </a:r>
            <a:r>
              <a:rPr lang="fa-IR">
                <a:cs typeface="B Nazanin" panose="00000400000000000000" pitchFamily="2" charset="-78"/>
              </a:rPr>
              <a:t>قبایل آنجا (مثل تخریب بت وُد ّ </a:t>
            </a:r>
            <a:r>
              <a:rPr lang="fa-IR" smtClean="0">
                <a:cs typeface="B Nazanin" panose="00000400000000000000" pitchFamily="2" charset="-78"/>
              </a:rPr>
              <a:t>به عنوان </a:t>
            </a:r>
            <a:r>
              <a:rPr lang="fa-IR">
                <a:cs typeface="B Nazanin" panose="00000400000000000000" pitchFamily="2" charset="-78"/>
              </a:rPr>
              <a:t>نماد بتپرستی شمال </a:t>
            </a:r>
            <a:r>
              <a:rPr lang="fa-IR" smtClean="0">
                <a:cs typeface="B Nazanin" panose="00000400000000000000" pitchFamily="2" charset="-78"/>
              </a:rPr>
              <a:t>شبه جزیره</a:t>
            </a:r>
            <a:r>
              <a:rPr lang="fa-IR">
                <a:cs typeface="B Nazanin" panose="00000400000000000000" pitchFamily="2" charset="-78"/>
              </a:rPr>
              <a:t>) آنها را به سمت اسالم سوق داد.</a:t>
            </a:r>
          </a:p>
          <a:p>
            <a:endParaRPr lang="fa-IR">
              <a:cs typeface="B Nazanin" panose="00000400000000000000" pitchFamily="2" charset="-78"/>
            </a:endParaRPr>
          </a:p>
        </p:txBody>
      </p:sp>
      <p:sp>
        <p:nvSpPr>
          <p:cNvPr id="4" name="Flowchart: Alternate Process 3"/>
          <p:cNvSpPr/>
          <p:nvPr/>
        </p:nvSpPr>
        <p:spPr>
          <a:xfrm>
            <a:off x="838200" y="4001294"/>
            <a:ext cx="3489649" cy="1156996"/>
          </a:xfrm>
          <a:prstGeom prst="flowChartAlternateProcess">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تخریب بت وُد ّ</a:t>
            </a:r>
            <a:endParaRPr lang="fa-IR"/>
          </a:p>
        </p:txBody>
      </p:sp>
    </p:spTree>
    <p:extLst>
      <p:ext uri="{BB962C8B-B14F-4D97-AF65-F5344CB8AC3E}">
        <p14:creationId xmlns:p14="http://schemas.microsoft.com/office/powerpoint/2010/main" val="130366452"/>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a-IR" b="1" smtClean="0">
                <a:solidFill>
                  <a:srgbClr val="FF0000"/>
                </a:solidFill>
                <a:cs typeface="B Nazanin" panose="00000400000000000000" pitchFamily="2" charset="-78"/>
              </a:rPr>
              <a:t>2-3 وفود </a:t>
            </a:r>
            <a:r>
              <a:rPr lang="fa-IR" b="1">
                <a:solidFill>
                  <a:srgbClr val="FF0000"/>
                </a:solidFill>
                <a:cs typeface="B Nazanin" panose="00000400000000000000" pitchFamily="2" charset="-78"/>
              </a:rPr>
              <a:t>طایفه های کلبی </a:t>
            </a:r>
            <a:endParaRPr lang="fa-IR" b="1">
              <a:solidFill>
                <a:srgbClr val="FF0000"/>
              </a:solidFill>
              <a:cs typeface="B Nazanin" panose="00000400000000000000" pitchFamily="2" charset="-78"/>
            </a:endParaRPr>
          </a:p>
        </p:txBody>
      </p:sp>
      <p:sp>
        <p:nvSpPr>
          <p:cNvPr id="3" name="Content Placeholder 2"/>
          <p:cNvSpPr>
            <a:spLocks noGrp="1"/>
          </p:cNvSpPr>
          <p:nvPr>
            <p:ph idx="1"/>
          </p:nvPr>
        </p:nvSpPr>
        <p:spPr/>
        <p:txBody>
          <a:bodyPr>
            <a:normAutofit/>
          </a:bodyPr>
          <a:lstStyle/>
          <a:p>
            <a:pPr algn="just"/>
            <a:r>
              <a:rPr lang="fa-IR" smtClean="0">
                <a:cs typeface="B Nazanin" panose="00000400000000000000" pitchFamily="2" charset="-78"/>
              </a:rPr>
              <a:t>فتح </a:t>
            </a:r>
            <a:r>
              <a:rPr lang="fa-IR" smtClean="0">
                <a:cs typeface="B Nazanin" panose="00000400000000000000" pitchFamily="2" charset="-78"/>
              </a:rPr>
              <a:t>خالد بن ولید، گویای پایان یافتن </a:t>
            </a:r>
            <a:r>
              <a:rPr lang="fa-IR" smtClean="0">
                <a:cs typeface="B Nazanin" panose="00000400000000000000" pitchFamily="2" charset="-78"/>
              </a:rPr>
              <a:t>دوره ی </a:t>
            </a:r>
            <a:r>
              <a:rPr lang="fa-IR" smtClean="0">
                <a:cs typeface="B Nazanin" panose="00000400000000000000" pitchFamily="2" charset="-78"/>
              </a:rPr>
              <a:t>بتپرستی و دخول کلبیان در </a:t>
            </a:r>
            <a:r>
              <a:rPr lang="fa-IR" smtClean="0">
                <a:cs typeface="B Nazanin" panose="00000400000000000000" pitchFamily="2" charset="-78"/>
              </a:rPr>
              <a:t>اسلام است </a:t>
            </a:r>
            <a:r>
              <a:rPr lang="fa-IR" smtClean="0">
                <a:cs typeface="B Nazanin" panose="00000400000000000000" pitchFamily="2" charset="-78"/>
              </a:rPr>
              <a:t>چرا </a:t>
            </a:r>
            <a:r>
              <a:rPr lang="fa-IR" smtClean="0">
                <a:cs typeface="B Nazanin" panose="00000400000000000000" pitchFamily="2" charset="-78"/>
              </a:rPr>
              <a:t>که پس </a:t>
            </a:r>
            <a:r>
              <a:rPr lang="fa-IR" smtClean="0">
                <a:cs typeface="B Nazanin" panose="00000400000000000000" pitchFamily="2" charset="-78"/>
              </a:rPr>
              <a:t>از آن بود که مردم کلب به صورت گروهی در سالهای نهم و دهم هجری </a:t>
            </a:r>
            <a:r>
              <a:rPr lang="fa-IR" smtClean="0">
                <a:cs typeface="B Nazanin" panose="00000400000000000000" pitchFamily="2" charset="-78"/>
              </a:rPr>
              <a:t>مسلمانشدند. عبدعمرو </a:t>
            </a:r>
            <a:r>
              <a:rPr lang="fa-IR" smtClean="0">
                <a:cs typeface="B Nazanin" panose="00000400000000000000" pitchFamily="2" charset="-78"/>
              </a:rPr>
              <a:t>بن جبلة و عصام بن عامر از خادمان بت«عثتر»از اولین گروههای کلبی بودند </a:t>
            </a:r>
            <a:r>
              <a:rPr lang="fa-IR" smtClean="0">
                <a:cs typeface="B Nazanin" panose="00000400000000000000" pitchFamily="2" charset="-78"/>
              </a:rPr>
              <a:t>که خدمت پیامبر(ص</a:t>
            </a:r>
            <a:r>
              <a:rPr lang="fa-IR" smtClean="0">
                <a:cs typeface="B Nazanin" panose="00000400000000000000" pitchFamily="2" charset="-78"/>
              </a:rPr>
              <a:t>) رسیده و ایمان آوردند.(ابنأثیر،1409، ج1:410) گروه دیگر حَمَل بن سُعْدَانَة و دو </a:t>
            </a:r>
            <a:r>
              <a:rPr lang="fa-IR" smtClean="0">
                <a:cs typeface="B Nazanin" panose="00000400000000000000" pitchFamily="2" charset="-78"/>
              </a:rPr>
              <a:t>برادر به </a:t>
            </a:r>
            <a:r>
              <a:rPr lang="fa-IR" smtClean="0">
                <a:cs typeface="B Nazanin" panose="00000400000000000000" pitchFamily="2" charset="-78"/>
              </a:rPr>
              <a:t>نامهای حَارِثَة و حِصْن ِ بن قُطْن بودند که </a:t>
            </a:r>
            <a:r>
              <a:rPr lang="fa-IR" smtClean="0">
                <a:cs typeface="B Nazanin" panose="00000400000000000000" pitchFamily="2" charset="-78"/>
              </a:rPr>
              <a:t>مسلمان شدند</a:t>
            </a:r>
            <a:r>
              <a:rPr lang="fa-IR" smtClean="0">
                <a:cs typeface="B Nazanin" panose="00000400000000000000" pitchFamily="2" charset="-78"/>
              </a:rPr>
              <a:t>.(ابنعبدالبرّ،1992، </a:t>
            </a:r>
            <a:r>
              <a:rPr lang="fa-IR" smtClean="0">
                <a:cs typeface="B Nazanin" panose="00000400000000000000" pitchFamily="2" charset="-78"/>
              </a:rPr>
              <a:t>ج1:386) پیامبر(ص</a:t>
            </a:r>
            <a:r>
              <a:rPr lang="fa-IR" smtClean="0">
                <a:cs typeface="B Nazanin" panose="00000400000000000000" pitchFamily="2" charset="-78"/>
              </a:rPr>
              <a:t>) براى حمل پرچمى بست و برای حارثة بن قطن فرمانى صادر فرمود.(</a:t>
            </a:r>
            <a:r>
              <a:rPr lang="fa-IR" smtClean="0">
                <a:cs typeface="B Nazanin" panose="00000400000000000000" pitchFamily="2" charset="-78"/>
              </a:rPr>
              <a:t>عسقالنی،1415،ج1:706</a:t>
            </a:r>
            <a:r>
              <a:rPr lang="fa-IR" smtClean="0">
                <a:cs typeface="B Nazanin" panose="00000400000000000000" pitchFamily="2" charset="-78"/>
              </a:rPr>
              <a:t>)</a:t>
            </a:r>
            <a:endParaRPr lang="fa-IR">
              <a:cs typeface="B Nazanin" panose="00000400000000000000" pitchFamily="2" charset="-78"/>
            </a:endParaRPr>
          </a:p>
        </p:txBody>
      </p:sp>
    </p:spTree>
    <p:extLst>
      <p:ext uri="{BB962C8B-B14F-4D97-AF65-F5344CB8AC3E}">
        <p14:creationId xmlns:p14="http://schemas.microsoft.com/office/powerpoint/2010/main" val="3583014593"/>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cs typeface="B Nazanin" panose="00000400000000000000" pitchFamily="2" charset="-78"/>
            </a:endParaRPr>
          </a:p>
        </p:txBody>
      </p:sp>
      <p:sp>
        <p:nvSpPr>
          <p:cNvPr id="3" name="Content Placeholder 2"/>
          <p:cNvSpPr>
            <a:spLocks noGrp="1"/>
          </p:cNvSpPr>
          <p:nvPr>
            <p:ph idx="1"/>
          </p:nvPr>
        </p:nvSpPr>
        <p:spPr/>
        <p:txBody>
          <a:bodyPr>
            <a:normAutofit/>
          </a:bodyPr>
          <a:lstStyle/>
          <a:p>
            <a:pPr algn="just"/>
            <a:r>
              <a:rPr lang="fa-IR" smtClean="0">
                <a:cs typeface="B Nazanin" panose="00000400000000000000" pitchFamily="2" charset="-78"/>
              </a:rPr>
              <a:t>در جای </a:t>
            </a:r>
            <a:r>
              <a:rPr lang="fa-IR">
                <a:cs typeface="B Nazanin" panose="00000400000000000000" pitchFamily="2" charset="-78"/>
              </a:rPr>
              <a:t>دیگری مثل همین ماجرا از اسد بن حارثة از </a:t>
            </a:r>
            <a:r>
              <a:rPr lang="fa-IR" smtClean="0">
                <a:cs typeface="B Nazanin" panose="00000400000000000000" pitchFamily="2" charset="-78"/>
              </a:rPr>
              <a:t>بنیع ُلیم </a:t>
            </a:r>
            <a:r>
              <a:rPr lang="fa-IR">
                <a:cs typeface="B Nazanin" panose="00000400000000000000" pitchFamily="2" charset="-78"/>
              </a:rPr>
              <a:t>بن جناب نامبرده </a:t>
            </a:r>
            <a:r>
              <a:rPr lang="fa-IR" smtClean="0">
                <a:cs typeface="B Nazanin" panose="00000400000000000000" pitchFamily="2" charset="-78"/>
              </a:rPr>
              <a:t>شده است که </a:t>
            </a:r>
            <a:r>
              <a:rPr lang="fa-IR">
                <a:cs typeface="B Nazanin" panose="00000400000000000000" pitchFamily="2" charset="-78"/>
              </a:rPr>
              <a:t>با برادرش قطن و برخی از افراد </a:t>
            </a:r>
            <a:r>
              <a:rPr lang="fa-IR" smtClean="0">
                <a:cs typeface="B Nazanin" panose="00000400000000000000" pitchFamily="2" charset="-78"/>
              </a:rPr>
              <a:t>قبیله اش </a:t>
            </a:r>
            <a:r>
              <a:rPr lang="fa-IR">
                <a:cs typeface="B Nazanin" panose="00000400000000000000" pitchFamily="2" charset="-78"/>
              </a:rPr>
              <a:t>بر پیامبر(ص) واردشدند و طلب باران کردند.(</a:t>
            </a:r>
            <a:r>
              <a:rPr lang="fa-IR" smtClean="0">
                <a:cs typeface="B Nazanin" panose="00000400000000000000" pitchFamily="2" charset="-78"/>
              </a:rPr>
              <a:t>صفدی، 2000</a:t>
            </a:r>
            <a:r>
              <a:rPr lang="fa-IR">
                <a:cs typeface="B Nazanin" panose="00000400000000000000" pitchFamily="2" charset="-78"/>
              </a:rPr>
              <a:t>، ج9:5) پیامبر(ص) دُوْمِی بن قَیْس از </a:t>
            </a:r>
            <a:r>
              <a:rPr lang="fa-IR" smtClean="0">
                <a:cs typeface="B Nazanin" panose="00000400000000000000" pitchFamily="2" charset="-78"/>
              </a:rPr>
              <a:t>بنی خزرج </a:t>
            </a:r>
            <a:r>
              <a:rPr lang="fa-IR">
                <a:cs typeface="B Nazanin" panose="00000400000000000000" pitchFamily="2" charset="-78"/>
              </a:rPr>
              <a:t>را پرچمدار کسانی کرد که با او </a:t>
            </a:r>
            <a:r>
              <a:rPr lang="fa-IR" smtClean="0">
                <a:cs typeface="B Nazanin" panose="00000400000000000000" pitchFamily="2" charset="-78"/>
              </a:rPr>
              <a:t>اسلام آورده بودند</a:t>
            </a:r>
            <a:r>
              <a:rPr lang="fa-IR">
                <a:cs typeface="B Nazanin" panose="00000400000000000000" pitchFamily="2" charset="-78"/>
              </a:rPr>
              <a:t>.(ابنکلبی،1988، ج2:557) روند مسلمان شدن گروهی </a:t>
            </a:r>
            <a:r>
              <a:rPr lang="fa-IR" smtClean="0">
                <a:cs typeface="B Nazanin" panose="00000400000000000000" pitchFamily="2" charset="-78"/>
              </a:rPr>
              <a:t>بنی کلب </a:t>
            </a:r>
            <a:r>
              <a:rPr lang="fa-IR">
                <a:cs typeface="B Nazanin" panose="00000400000000000000" pitchFamily="2" charset="-78"/>
              </a:rPr>
              <a:t>پس از رحلت </a:t>
            </a:r>
            <a:r>
              <a:rPr lang="fa-IR" smtClean="0">
                <a:cs typeface="B Nazanin" panose="00000400000000000000" pitchFamily="2" charset="-78"/>
              </a:rPr>
              <a:t>پیامبر(ص) نیز </a:t>
            </a:r>
            <a:r>
              <a:rPr lang="fa-IR">
                <a:cs typeface="B Nazanin" panose="00000400000000000000" pitchFamily="2" charset="-78"/>
              </a:rPr>
              <a:t>ادامه داشت. بَیَاض بن سُوْید از طایفه بنیحصن در زمان </a:t>
            </a:r>
            <a:r>
              <a:rPr lang="fa-IR" smtClean="0">
                <a:cs typeface="B Nazanin" panose="00000400000000000000" pitchFamily="2" charset="-78"/>
              </a:rPr>
              <a:t>خلافت </a:t>
            </a:r>
            <a:r>
              <a:rPr lang="fa-IR">
                <a:cs typeface="B Nazanin" panose="00000400000000000000" pitchFamily="2" charset="-78"/>
              </a:rPr>
              <a:t>عمر بن خطاب </a:t>
            </a:r>
            <a:r>
              <a:rPr lang="fa-IR" smtClean="0">
                <a:cs typeface="B Nazanin" panose="00000400000000000000" pitchFamily="2" charset="-78"/>
              </a:rPr>
              <a:t>اسلام آورد(عسقالنی،1995</a:t>
            </a:r>
            <a:r>
              <a:rPr lang="fa-IR">
                <a:cs typeface="B Nazanin" panose="00000400000000000000" pitchFamily="2" charset="-78"/>
              </a:rPr>
              <a:t>، ج1:473ْ) و امْرَوءالقَیْس بن عَدی از </a:t>
            </a:r>
            <a:r>
              <a:rPr lang="fa-IR" smtClean="0">
                <a:cs typeface="B Nazanin" panose="00000400000000000000" pitchFamily="2" charset="-78"/>
              </a:rPr>
              <a:t>بنی عُلیم </a:t>
            </a:r>
            <a:r>
              <a:rPr lang="fa-IR">
                <a:cs typeface="B Nazanin" panose="00000400000000000000" pitchFamily="2" charset="-78"/>
              </a:rPr>
              <a:t>به اسالم گروید و عُمر او </a:t>
            </a:r>
            <a:r>
              <a:rPr lang="fa-IR" smtClean="0">
                <a:cs typeface="B Nazanin" panose="00000400000000000000" pitchFamily="2" charset="-78"/>
              </a:rPr>
              <a:t>را پرچمدار </a:t>
            </a:r>
            <a:r>
              <a:rPr lang="fa-IR">
                <a:cs typeface="B Nazanin" panose="00000400000000000000" pitchFamily="2" charset="-78"/>
              </a:rPr>
              <a:t>قضاعیانی قرار داد که با او مسلمان شده بودند.(عسقالنی،1995، ج1:335</a:t>
            </a:r>
            <a:r>
              <a:rPr lang="fa-IR" smtClean="0">
                <a:cs typeface="B Nazanin" panose="00000400000000000000" pitchFamily="2" charset="-78"/>
              </a:rPr>
              <a:t>)</a:t>
            </a:r>
            <a:endParaRPr lang="fa-IR">
              <a:cs typeface="B Nazanin" panose="00000400000000000000" pitchFamily="2" charset="-78"/>
            </a:endParaRPr>
          </a:p>
        </p:txBody>
      </p:sp>
    </p:spTree>
    <p:extLst>
      <p:ext uri="{BB962C8B-B14F-4D97-AF65-F5344CB8AC3E}">
        <p14:creationId xmlns:p14="http://schemas.microsoft.com/office/powerpoint/2010/main" val="267283862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a:cs typeface="B Nazanin" panose="00000400000000000000" pitchFamily="2" charset="-78"/>
              </a:rPr>
              <a:t>و پژوهشگر قصد دارد با تحلیل و تطبیق گزارشهای تاریخی و جغرافیایی، بخشی از </a:t>
            </a:r>
            <a:r>
              <a:rPr lang="fa-IR" smtClean="0">
                <a:cs typeface="B Nazanin" panose="00000400000000000000" pitchFamily="2" charset="-78"/>
              </a:rPr>
              <a:t>تاریخ صدر اسلام </a:t>
            </a:r>
            <a:r>
              <a:rPr lang="fa-IR">
                <a:cs typeface="B Nazanin" panose="00000400000000000000" pitchFamily="2" charset="-78"/>
              </a:rPr>
              <a:t>در </a:t>
            </a:r>
            <a:r>
              <a:rPr lang="fa-IR" smtClean="0">
                <a:cs typeface="B Nazanin" panose="00000400000000000000" pitchFamily="2" charset="-78"/>
              </a:rPr>
              <a:t>بازه ی </a:t>
            </a:r>
            <a:r>
              <a:rPr lang="fa-IR">
                <a:cs typeface="B Nazanin" panose="00000400000000000000" pitchFamily="2" charset="-78"/>
              </a:rPr>
              <a:t>زمانی حیات پیامبر(ص) و راهبرد آن حضرت نسبت به </a:t>
            </a:r>
            <a:r>
              <a:rPr lang="fa-IR" smtClean="0">
                <a:cs typeface="B Nazanin" panose="00000400000000000000" pitchFamily="2" charset="-78"/>
              </a:rPr>
              <a:t>قبیله ی </a:t>
            </a:r>
            <a:r>
              <a:rPr lang="fa-IR">
                <a:cs typeface="B Nazanin" panose="00000400000000000000" pitchFamily="2" charset="-78"/>
              </a:rPr>
              <a:t>کلب را </a:t>
            </a:r>
            <a:r>
              <a:rPr lang="fa-IR" smtClean="0">
                <a:cs typeface="B Nazanin" panose="00000400000000000000" pitchFamily="2" charset="-78"/>
              </a:rPr>
              <a:t>واکاوی نماید</a:t>
            </a:r>
            <a:r>
              <a:rPr lang="fa-IR">
                <a:cs typeface="B Nazanin" panose="00000400000000000000" pitchFamily="2" charset="-78"/>
              </a:rPr>
              <a:t>. آنچه که مفروض است کلبیان با تکیه بر جغرافیای سیاسی، خود را به عنوان </a:t>
            </a:r>
            <a:r>
              <a:rPr lang="fa-IR" smtClean="0">
                <a:cs typeface="B Nazanin" panose="00000400000000000000" pitchFamily="2" charset="-78"/>
              </a:rPr>
              <a:t>قبیله ای قدرتمند و </a:t>
            </a:r>
            <a:r>
              <a:rPr lang="fa-IR">
                <a:cs typeface="B Nazanin" panose="00000400000000000000" pitchFamily="2" charset="-78"/>
              </a:rPr>
              <a:t>تأثیرگذار در شمال جزیرةالعرب مطرح ساختند که پیامبر(ص) در مواجهه با آنها ناگزیر به </a:t>
            </a:r>
            <a:r>
              <a:rPr lang="fa-IR" smtClean="0">
                <a:cs typeface="B Nazanin" panose="00000400000000000000" pitchFamily="2" charset="-78"/>
              </a:rPr>
              <a:t>استفاده از </a:t>
            </a:r>
            <a:r>
              <a:rPr lang="fa-IR">
                <a:cs typeface="B Nazanin" panose="00000400000000000000" pitchFamily="2" charset="-78"/>
              </a:rPr>
              <a:t>راهبردی </a:t>
            </a:r>
            <a:r>
              <a:rPr lang="fa-IR" smtClean="0">
                <a:cs typeface="B Nazanin" panose="00000400000000000000" pitchFamily="2" charset="-78"/>
              </a:rPr>
              <a:t>برنامه ریزی </a:t>
            </a:r>
            <a:r>
              <a:rPr lang="fa-IR">
                <a:cs typeface="B Nazanin" panose="00000400000000000000" pitchFamily="2" charset="-78"/>
              </a:rPr>
              <a:t>شده، گردید</a:t>
            </a:r>
          </a:p>
        </p:txBody>
      </p:sp>
      <p:sp>
        <p:nvSpPr>
          <p:cNvPr id="4" name="Flowchart: Alternate Process 3"/>
          <p:cNvSpPr/>
          <p:nvPr/>
        </p:nvSpPr>
        <p:spPr>
          <a:xfrm>
            <a:off x="838200" y="4198776"/>
            <a:ext cx="5654351" cy="1324947"/>
          </a:xfrm>
          <a:prstGeom prst="flowChartAlternateProcess">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تحلیل و تطبیق گزارشهای تاریخی و جغرافیایی</a:t>
            </a:r>
            <a:endParaRPr lang="fa-IR"/>
          </a:p>
        </p:txBody>
      </p:sp>
    </p:spTree>
    <p:extLst>
      <p:ext uri="{BB962C8B-B14F-4D97-AF65-F5344CB8AC3E}">
        <p14:creationId xmlns:p14="http://schemas.microsoft.com/office/powerpoint/2010/main" val="3960633984"/>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a:cs typeface="B Nazanin" panose="00000400000000000000" pitchFamily="2" charset="-78"/>
              </a:rPr>
              <a:t>در </a:t>
            </a:r>
            <a:r>
              <a:rPr lang="fa-IR">
                <a:cs typeface="B Nazanin" panose="00000400000000000000" pitchFamily="2" charset="-78"/>
              </a:rPr>
              <a:t>این </a:t>
            </a:r>
            <a:r>
              <a:rPr lang="fa-IR" smtClean="0">
                <a:cs typeface="B Nazanin" panose="00000400000000000000" pitchFamily="2" charset="-78"/>
              </a:rPr>
              <a:t>راستا </a:t>
            </a:r>
            <a:r>
              <a:rPr lang="fa-IR" smtClean="0">
                <a:cs typeface="B Nazanin" panose="00000400000000000000" pitchFamily="2" charset="-78"/>
              </a:rPr>
              <a:t>گزارشهای </a:t>
            </a:r>
            <a:r>
              <a:rPr lang="fa-IR" smtClean="0">
                <a:cs typeface="B Nazanin" panose="00000400000000000000" pitchFamily="2" charset="-78"/>
              </a:rPr>
              <a:t>موجود نشانگر آن است که در </a:t>
            </a:r>
            <a:r>
              <a:rPr lang="fa-IR" smtClean="0">
                <a:cs typeface="B Nazanin" panose="00000400000000000000" pitchFamily="2" charset="-78"/>
              </a:rPr>
              <a:t>عام الوفود </a:t>
            </a:r>
            <a:r>
              <a:rPr lang="fa-IR" smtClean="0">
                <a:cs typeface="B Nazanin" panose="00000400000000000000" pitchFamily="2" charset="-78"/>
              </a:rPr>
              <a:t>گروههایی از </a:t>
            </a:r>
            <a:r>
              <a:rPr lang="fa-IR" smtClean="0">
                <a:cs typeface="B Nazanin" panose="00000400000000000000" pitchFamily="2" charset="-78"/>
              </a:rPr>
              <a:t>طایفه های </a:t>
            </a:r>
            <a:r>
              <a:rPr lang="fa-IR" smtClean="0">
                <a:cs typeface="B Nazanin" panose="00000400000000000000" pitchFamily="2" charset="-78"/>
              </a:rPr>
              <a:t>مختلف کلب </a:t>
            </a:r>
            <a:r>
              <a:rPr lang="fa-IR" smtClean="0">
                <a:cs typeface="B Nazanin" panose="00000400000000000000" pitchFamily="2" charset="-78"/>
              </a:rPr>
              <a:t>برای اسلام </a:t>
            </a:r>
            <a:r>
              <a:rPr lang="fa-IR" smtClean="0">
                <a:cs typeface="B Nazanin" panose="00000400000000000000" pitchFamily="2" charset="-78"/>
              </a:rPr>
              <a:t>آوردن از هم سبقت </a:t>
            </a:r>
            <a:r>
              <a:rPr lang="fa-IR" smtClean="0">
                <a:cs typeface="B Nazanin" panose="00000400000000000000" pitchFamily="2" charset="-78"/>
              </a:rPr>
              <a:t>می گرفتند </a:t>
            </a:r>
            <a:r>
              <a:rPr lang="fa-IR" smtClean="0">
                <a:cs typeface="B Nazanin" panose="00000400000000000000" pitchFamily="2" charset="-78"/>
              </a:rPr>
              <a:t>و پیامبر(ص) نیز برای تقویت و جذب آنها، امتیازاتی را </a:t>
            </a:r>
            <a:r>
              <a:rPr lang="fa-IR" smtClean="0">
                <a:cs typeface="B Nazanin" panose="00000400000000000000" pitchFamily="2" charset="-78"/>
              </a:rPr>
              <a:t>برایشان در </a:t>
            </a:r>
            <a:r>
              <a:rPr lang="fa-IR" smtClean="0">
                <a:cs typeface="B Nazanin" panose="00000400000000000000" pitchFamily="2" charset="-78"/>
              </a:rPr>
              <a:t>نظر </a:t>
            </a:r>
            <a:r>
              <a:rPr lang="fa-IR" smtClean="0">
                <a:cs typeface="B Nazanin" panose="00000400000000000000" pitchFamily="2" charset="-78"/>
              </a:rPr>
              <a:t>می گرفت</a:t>
            </a:r>
            <a:r>
              <a:rPr lang="fa-IR" smtClean="0">
                <a:cs typeface="B Nazanin" panose="00000400000000000000" pitchFamily="2" charset="-78"/>
              </a:rPr>
              <a:t>. در واقع هدف پیامبر(ص) از این اقدامات حفظ جایگاه بزرگان طوایف و </a:t>
            </a:r>
            <a:r>
              <a:rPr lang="fa-IR" smtClean="0">
                <a:cs typeface="B Nazanin" panose="00000400000000000000" pitchFamily="2" charset="-78"/>
              </a:rPr>
              <a:t>زعامت آنها </a:t>
            </a:r>
            <a:r>
              <a:rPr lang="fa-IR" smtClean="0">
                <a:cs typeface="B Nazanin" panose="00000400000000000000" pitchFamily="2" charset="-78"/>
              </a:rPr>
              <a:t>بود که به گسترش </a:t>
            </a:r>
            <a:r>
              <a:rPr lang="fa-IR" smtClean="0">
                <a:cs typeface="B Nazanin" panose="00000400000000000000" pitchFamily="2" charset="-78"/>
              </a:rPr>
              <a:t>اسلام </a:t>
            </a:r>
            <a:r>
              <a:rPr lang="fa-IR" smtClean="0">
                <a:cs typeface="B Nazanin" panose="00000400000000000000" pitchFamily="2" charset="-78"/>
              </a:rPr>
              <a:t>در میان </a:t>
            </a:r>
            <a:r>
              <a:rPr lang="fa-IR" smtClean="0">
                <a:cs typeface="B Nazanin" panose="00000400000000000000" pitchFamily="2" charset="-78"/>
              </a:rPr>
              <a:t>قبیله ی </a:t>
            </a:r>
            <a:r>
              <a:rPr lang="fa-IR" smtClean="0">
                <a:cs typeface="B Nazanin" panose="00000400000000000000" pitchFamily="2" charset="-78"/>
              </a:rPr>
              <a:t>کلب کمک میکرد و سبب جذب افراد </a:t>
            </a:r>
            <a:r>
              <a:rPr lang="fa-IR" smtClean="0">
                <a:cs typeface="B Nazanin" panose="00000400000000000000" pitchFamily="2" charset="-78"/>
              </a:rPr>
              <a:t>می شد</a:t>
            </a:r>
            <a:endParaRPr lang="fa-IR">
              <a:cs typeface="B Nazanin" panose="00000400000000000000" pitchFamily="2" charset="-78"/>
            </a:endParaRPr>
          </a:p>
        </p:txBody>
      </p:sp>
    </p:spTree>
    <p:extLst>
      <p:ext uri="{BB962C8B-B14F-4D97-AF65-F5344CB8AC3E}">
        <p14:creationId xmlns:p14="http://schemas.microsoft.com/office/powerpoint/2010/main" val="435539670"/>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cs typeface="B Nazanin" panose="00000400000000000000" pitchFamily="2" charset="-78"/>
            </a:endParaRPr>
          </a:p>
        </p:txBody>
      </p:sp>
      <p:sp>
        <p:nvSpPr>
          <p:cNvPr id="3" name="Content Placeholder 2"/>
          <p:cNvSpPr>
            <a:spLocks noGrp="1"/>
          </p:cNvSpPr>
          <p:nvPr>
            <p:ph idx="1"/>
          </p:nvPr>
        </p:nvSpPr>
        <p:spPr/>
        <p:txBody>
          <a:bodyPr>
            <a:normAutofit/>
          </a:bodyPr>
          <a:lstStyle/>
          <a:p>
            <a:pPr algn="just"/>
            <a:r>
              <a:rPr lang="fa-IR" smtClean="0">
                <a:cs typeface="B Nazanin" panose="00000400000000000000" pitchFamily="2" charset="-78"/>
              </a:rPr>
              <a:t>در </a:t>
            </a:r>
            <a:r>
              <a:rPr lang="fa-IR" smtClean="0">
                <a:cs typeface="B Nazanin" panose="00000400000000000000" pitchFamily="2" charset="-78"/>
              </a:rPr>
              <a:t>مواجهه با قبایل </a:t>
            </a:r>
            <a:r>
              <a:rPr lang="fa-IR" smtClean="0">
                <a:cs typeface="B Nazanin" panose="00000400000000000000" pitchFamily="2" charset="-78"/>
              </a:rPr>
              <a:t>کلبی همانطور </a:t>
            </a:r>
            <a:r>
              <a:rPr lang="fa-IR" smtClean="0">
                <a:cs typeface="B Nazanin" panose="00000400000000000000" pitchFamily="2" charset="-78"/>
              </a:rPr>
              <a:t>که گفته شد، مردمان </a:t>
            </a:r>
            <a:r>
              <a:rPr lang="fa-IR" smtClean="0">
                <a:cs typeface="B Nazanin" panose="00000400000000000000" pitchFamily="2" charset="-78"/>
              </a:rPr>
              <a:t>قبیله ی </a:t>
            </a:r>
            <a:r>
              <a:rPr lang="fa-IR" smtClean="0">
                <a:cs typeface="B Nazanin" panose="00000400000000000000" pitchFamily="2" charset="-78"/>
              </a:rPr>
              <a:t>کلب در پیش از </a:t>
            </a:r>
            <a:r>
              <a:rPr lang="fa-IR" smtClean="0">
                <a:cs typeface="B Nazanin" panose="00000400000000000000" pitchFamily="2" charset="-78"/>
              </a:rPr>
              <a:t>اسلام به بتپرستی </a:t>
            </a:r>
            <a:r>
              <a:rPr lang="fa-IR" smtClean="0">
                <a:cs typeface="B Nazanin" panose="00000400000000000000" pitchFamily="2" charset="-78"/>
              </a:rPr>
              <a:t>و مسیحیت </a:t>
            </a:r>
            <a:r>
              <a:rPr lang="fa-IR" smtClean="0">
                <a:cs typeface="B Nazanin" panose="00000400000000000000" pitchFamily="2" charset="-78"/>
              </a:rPr>
              <a:t>باور داشتند </a:t>
            </a:r>
            <a:r>
              <a:rPr lang="fa-IR" smtClean="0">
                <a:cs typeface="B Nazanin" panose="00000400000000000000" pitchFamily="2" charset="-78"/>
              </a:rPr>
              <a:t>و رفتارهای مبتنی بر اعتقاد ِ این قبیله </a:t>
            </a:r>
            <a:r>
              <a:rPr lang="fa-IR" smtClean="0">
                <a:cs typeface="B Nazanin" panose="00000400000000000000" pitchFamily="2" charset="-78"/>
              </a:rPr>
              <a:t>کاملاً </a:t>
            </a:r>
            <a:r>
              <a:rPr lang="fa-IR" smtClean="0">
                <a:cs typeface="B Nazanin" panose="00000400000000000000" pitchFamily="2" charset="-78"/>
              </a:rPr>
              <a:t>منطبق با فرهنگ </a:t>
            </a:r>
            <a:r>
              <a:rPr lang="fa-IR" smtClean="0">
                <a:cs typeface="B Nazanin" panose="00000400000000000000" pitchFamily="2" charset="-78"/>
              </a:rPr>
              <a:t>پیشا اسلامی </a:t>
            </a:r>
            <a:r>
              <a:rPr lang="fa-IR" smtClean="0">
                <a:cs typeface="B Nazanin" panose="00000400000000000000" pitchFamily="2" charset="-78"/>
              </a:rPr>
              <a:t>تعریف </a:t>
            </a:r>
            <a:r>
              <a:rPr lang="fa-IR" smtClean="0">
                <a:cs typeface="B Nazanin" panose="00000400000000000000" pitchFamily="2" charset="-78"/>
              </a:rPr>
              <a:t>می شد. اسلام </a:t>
            </a:r>
            <a:r>
              <a:rPr lang="fa-IR" smtClean="0">
                <a:cs typeface="B Nazanin" panose="00000400000000000000" pitchFamily="2" charset="-78"/>
              </a:rPr>
              <a:t>به عنوان دین جدید، آداب، تکالیف و قوانین جدیدی داشت </a:t>
            </a:r>
            <a:r>
              <a:rPr lang="fa-IR" smtClean="0">
                <a:cs typeface="B Nazanin" panose="00000400000000000000" pitchFamily="2" charset="-78"/>
              </a:rPr>
              <a:t>که برای </a:t>
            </a:r>
            <a:r>
              <a:rPr lang="fa-IR" smtClean="0">
                <a:cs typeface="B Nazanin" panose="00000400000000000000" pitchFamily="2" charset="-78"/>
              </a:rPr>
              <a:t>کلبیها به مانند </a:t>
            </a:r>
            <a:r>
              <a:rPr lang="fa-IR" smtClean="0">
                <a:cs typeface="B Nazanin" panose="00000400000000000000" pitchFamily="2" charset="-78"/>
              </a:rPr>
              <a:t>سایر مخالفان اسلام</a:t>
            </a:r>
            <a:r>
              <a:rPr lang="fa-IR" smtClean="0">
                <a:cs typeface="B Nazanin" panose="00000400000000000000" pitchFamily="2" charset="-78"/>
              </a:rPr>
              <a:t>، کژکارکرد، غیرقابل قبول و برهم </a:t>
            </a:r>
            <a:r>
              <a:rPr lang="fa-IR" smtClean="0">
                <a:cs typeface="B Nazanin" panose="00000400000000000000" pitchFamily="2" charset="-78"/>
              </a:rPr>
              <a:t>زننده ی </a:t>
            </a:r>
            <a:r>
              <a:rPr lang="fa-IR" smtClean="0">
                <a:cs typeface="B Nazanin" panose="00000400000000000000" pitchFamily="2" charset="-78"/>
              </a:rPr>
              <a:t>نظم و ساختار سنتی آنها بود. </a:t>
            </a:r>
            <a:endParaRPr lang="fa-IR">
              <a:cs typeface="B Nazanin" panose="00000400000000000000" pitchFamily="2" charset="-78"/>
            </a:endParaRPr>
          </a:p>
        </p:txBody>
      </p:sp>
    </p:spTree>
    <p:extLst>
      <p:ext uri="{BB962C8B-B14F-4D97-AF65-F5344CB8AC3E}">
        <p14:creationId xmlns:p14="http://schemas.microsoft.com/office/powerpoint/2010/main" val="574658275"/>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cs typeface="B Nazanin" panose="00000400000000000000" pitchFamily="2" charset="-78"/>
            </a:endParaRPr>
          </a:p>
        </p:txBody>
      </p:sp>
      <p:sp>
        <p:nvSpPr>
          <p:cNvPr id="3" name="Content Placeholder 2"/>
          <p:cNvSpPr>
            <a:spLocks noGrp="1"/>
          </p:cNvSpPr>
          <p:nvPr>
            <p:ph idx="1"/>
          </p:nvPr>
        </p:nvSpPr>
        <p:spPr/>
        <p:txBody>
          <a:bodyPr>
            <a:normAutofit/>
          </a:bodyPr>
          <a:lstStyle/>
          <a:p>
            <a:pPr algn="just"/>
            <a:r>
              <a:rPr lang="fa-IR">
                <a:cs typeface="B Nazanin" panose="00000400000000000000" pitchFamily="2" charset="-78"/>
              </a:rPr>
              <a:t>از </a:t>
            </a:r>
            <a:r>
              <a:rPr lang="fa-IR" smtClean="0">
                <a:cs typeface="B Nazanin" panose="00000400000000000000" pitchFamily="2" charset="-78"/>
              </a:rPr>
              <a:t>اینرو نگرش </a:t>
            </a:r>
            <a:r>
              <a:rPr lang="fa-IR">
                <a:cs typeface="B Nazanin" panose="00000400000000000000" pitchFamily="2" charset="-78"/>
              </a:rPr>
              <a:t>آنها نسبت به دین جدید، چیزی جز مخالفت و </a:t>
            </a:r>
            <a:r>
              <a:rPr lang="fa-IR" smtClean="0">
                <a:cs typeface="B Nazanin" panose="00000400000000000000" pitchFamily="2" charset="-78"/>
              </a:rPr>
              <a:t>منفی نگری </a:t>
            </a:r>
            <a:r>
              <a:rPr lang="fa-IR">
                <a:cs typeface="B Nazanin" panose="00000400000000000000" pitchFamily="2" charset="-78"/>
              </a:rPr>
              <a:t>مورد انتظار نبود و دشمنی </a:t>
            </a:r>
            <a:r>
              <a:rPr lang="fa-IR" smtClean="0">
                <a:cs typeface="B Nazanin" panose="00000400000000000000" pitchFamily="2" charset="-78"/>
              </a:rPr>
              <a:t>کارکرد عقلی </a:t>
            </a:r>
            <a:r>
              <a:rPr lang="fa-IR">
                <a:cs typeface="B Nazanin" panose="00000400000000000000" pitchFamily="2" charset="-78"/>
              </a:rPr>
              <a:t>آنها محسوب میشد. حال با توجه به آنچه که از تاریخ </a:t>
            </a:r>
            <a:r>
              <a:rPr lang="fa-IR" smtClean="0">
                <a:cs typeface="B Nazanin" panose="00000400000000000000" pitchFamily="2" charset="-78"/>
              </a:rPr>
              <a:t>بنی کلب </a:t>
            </a:r>
            <a:r>
              <a:rPr lang="fa-IR">
                <a:cs typeface="B Nazanin" panose="00000400000000000000" pitchFamily="2" charset="-78"/>
              </a:rPr>
              <a:t>و نسبت آن با </a:t>
            </a:r>
            <a:r>
              <a:rPr lang="fa-IR" smtClean="0">
                <a:cs typeface="B Nazanin" panose="00000400000000000000" pitchFamily="2" charset="-78"/>
              </a:rPr>
              <a:t>جغرافیای سیاسی </a:t>
            </a:r>
            <a:r>
              <a:rPr lang="fa-IR">
                <a:cs typeface="B Nazanin" panose="00000400000000000000" pitchFamily="2" charset="-78"/>
              </a:rPr>
              <a:t>این قبیله در شمال شبه جزیره گزارش شد، میتوان نتیجه گرفت که پیامبر(ص) </a:t>
            </a:r>
            <a:r>
              <a:rPr lang="fa-IR" smtClean="0">
                <a:cs typeface="B Nazanin" panose="00000400000000000000" pitchFamily="2" charset="-78"/>
              </a:rPr>
              <a:t>راهبردی مبتنی </a:t>
            </a:r>
            <a:r>
              <a:rPr lang="fa-IR">
                <a:cs typeface="B Nazanin" panose="00000400000000000000" pitchFamily="2" charset="-78"/>
              </a:rPr>
              <a:t>بر مدیریت </a:t>
            </a:r>
            <a:r>
              <a:rPr lang="fa-IR" smtClean="0">
                <a:cs typeface="B Nazanin" panose="00000400000000000000" pitchFamily="2" charset="-78"/>
              </a:rPr>
              <a:t>علایق </a:t>
            </a:r>
            <a:r>
              <a:rPr lang="fa-IR">
                <a:cs typeface="B Nazanin" panose="00000400000000000000" pitchFamily="2" charset="-78"/>
              </a:rPr>
              <a:t>جغرافیایی و ژئوپلیتیکی کلبیان برگزید تا منافع قبیله با </a:t>
            </a:r>
            <a:r>
              <a:rPr lang="fa-IR" smtClean="0">
                <a:cs typeface="B Nazanin" panose="00000400000000000000" pitchFamily="2" charset="-78"/>
              </a:rPr>
              <a:t>اسلام پذیری آنها کمترین </a:t>
            </a:r>
            <a:r>
              <a:rPr lang="fa-IR">
                <a:cs typeface="B Nazanin" panose="00000400000000000000" pitchFamily="2" charset="-78"/>
              </a:rPr>
              <a:t>تضاد را داشته باشد. از این رو در ادامه به بررسی این سیاست خواهیم پرداخت</a:t>
            </a:r>
          </a:p>
          <a:p>
            <a:endParaRPr lang="fa-IR">
              <a:cs typeface="B Nazanin" panose="00000400000000000000" pitchFamily="2" charset="-78"/>
            </a:endParaRPr>
          </a:p>
        </p:txBody>
      </p:sp>
    </p:spTree>
    <p:extLst>
      <p:ext uri="{BB962C8B-B14F-4D97-AF65-F5344CB8AC3E}">
        <p14:creationId xmlns:p14="http://schemas.microsoft.com/office/powerpoint/2010/main" val="580105957"/>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cs typeface="B Nazanin" panose="00000400000000000000" pitchFamily="2" charset="-78"/>
            </a:endParaRPr>
          </a:p>
        </p:txBody>
      </p:sp>
      <p:sp>
        <p:nvSpPr>
          <p:cNvPr id="3" name="Content Placeholder 2"/>
          <p:cNvSpPr>
            <a:spLocks noGrp="1"/>
          </p:cNvSpPr>
          <p:nvPr>
            <p:ph idx="1"/>
          </p:nvPr>
        </p:nvSpPr>
        <p:spPr/>
        <p:txBody>
          <a:bodyPr>
            <a:normAutofit/>
          </a:bodyPr>
          <a:lstStyle/>
          <a:p>
            <a:pPr algn="just"/>
            <a:r>
              <a:rPr lang="fa-IR" smtClean="0">
                <a:cs typeface="B Nazanin" panose="00000400000000000000" pitchFamily="2" charset="-78"/>
              </a:rPr>
              <a:t> و عصبیّت </a:t>
            </a:r>
            <a:r>
              <a:rPr lang="fa-IR" smtClean="0">
                <a:cs typeface="B Nazanin" panose="00000400000000000000" pitchFamily="2" charset="-78"/>
              </a:rPr>
              <a:t>قبیلگی از </a:t>
            </a:r>
            <a:r>
              <a:rPr lang="fa-IR" smtClean="0">
                <a:cs typeface="B Nazanin" panose="00000400000000000000" pitchFamily="2" charset="-78"/>
              </a:rPr>
              <a:t>مهمترین </a:t>
            </a:r>
            <a:r>
              <a:rPr lang="fa-IR" smtClean="0">
                <a:cs typeface="B Nazanin" panose="00000400000000000000" pitchFamily="2" charset="-78"/>
              </a:rPr>
              <a:t>علقه های قبیله کلب</a:t>
            </a:r>
            <a:r>
              <a:rPr lang="fa-IR" smtClean="0">
                <a:cs typeface="B Nazanin" panose="00000400000000000000" pitchFamily="2" charset="-78"/>
              </a:rPr>
              <a:t>، نسب آنها بود وخود را از اصیلترین و از </a:t>
            </a:r>
            <a:r>
              <a:rPr lang="fa-IR" smtClean="0">
                <a:cs typeface="B Nazanin" panose="00000400000000000000" pitchFamily="2" charset="-78"/>
              </a:rPr>
              <a:t>قویترین قبایل(قحطانی</a:t>
            </a:r>
            <a:r>
              <a:rPr lang="fa-IR" smtClean="0">
                <a:cs typeface="B Nazanin" panose="00000400000000000000" pitchFamily="2" charset="-78"/>
              </a:rPr>
              <a:t>) </a:t>
            </a:r>
            <a:r>
              <a:rPr lang="fa-IR" smtClean="0">
                <a:cs typeface="B Nazanin" panose="00000400000000000000" pitchFamily="2" charset="-78"/>
              </a:rPr>
              <a:t>می دانستند</a:t>
            </a:r>
            <a:r>
              <a:rPr lang="fa-IR" smtClean="0">
                <a:cs typeface="B Nazanin" panose="00000400000000000000" pitchFamily="2" charset="-78"/>
              </a:rPr>
              <a:t>، لذا پذیرش آیین </a:t>
            </a:r>
            <a:r>
              <a:rPr lang="fa-IR" smtClean="0">
                <a:cs typeface="B Nazanin" panose="00000400000000000000" pitchFamily="2" charset="-78"/>
              </a:rPr>
              <a:t>اسلام </a:t>
            </a:r>
            <a:r>
              <a:rPr lang="fa-IR" smtClean="0">
                <a:cs typeface="B Nazanin" panose="00000400000000000000" pitchFamily="2" charset="-78"/>
              </a:rPr>
              <a:t>را در تضاد با آن </a:t>
            </a:r>
            <a:r>
              <a:rPr lang="fa-IR" smtClean="0">
                <a:cs typeface="B Nazanin" panose="00000400000000000000" pitchFamily="2" charset="-78"/>
              </a:rPr>
              <a:t>می پنداشتند</a:t>
            </a:r>
            <a:r>
              <a:rPr lang="fa-IR" smtClean="0">
                <a:cs typeface="B Nazanin" panose="00000400000000000000" pitchFamily="2" charset="-78"/>
              </a:rPr>
              <a:t>. آنها قرون </a:t>
            </a:r>
            <a:r>
              <a:rPr lang="fa-IR" smtClean="0">
                <a:cs typeface="B Nazanin" panose="00000400000000000000" pitchFamily="2" charset="-78"/>
              </a:rPr>
              <a:t>متمادی درجهت به دست آوردن </a:t>
            </a:r>
            <a:r>
              <a:rPr lang="fa-IR" smtClean="0">
                <a:cs typeface="B Nazanin" panose="00000400000000000000" pitchFamily="2" charset="-78"/>
              </a:rPr>
              <a:t>منزلت و جایگاه در میان قبایل عرب شمال، خود را به قحطانیان و </a:t>
            </a:r>
            <a:r>
              <a:rPr lang="fa-IR" smtClean="0">
                <a:cs typeface="B Nazanin" panose="00000400000000000000" pitchFamily="2" charset="-78"/>
              </a:rPr>
              <a:t>یمن منتسب </a:t>
            </a:r>
            <a:r>
              <a:rPr lang="fa-IR" smtClean="0">
                <a:cs typeface="B Nazanin" panose="00000400000000000000" pitchFamily="2" charset="-78"/>
              </a:rPr>
              <a:t>میکردند، از اینرو خود را از عدنانیها و دیگران برتر </a:t>
            </a:r>
            <a:r>
              <a:rPr lang="fa-IR" smtClean="0">
                <a:cs typeface="B Nazanin" panose="00000400000000000000" pitchFamily="2" charset="-78"/>
              </a:rPr>
              <a:t>می دانستند</a:t>
            </a:r>
            <a:r>
              <a:rPr lang="fa-IR" smtClean="0">
                <a:cs typeface="B Nazanin" panose="00000400000000000000" pitchFamily="2" charset="-78"/>
              </a:rPr>
              <a:t>. </a:t>
            </a:r>
            <a:endParaRPr lang="fa-IR">
              <a:cs typeface="B Nazanin" panose="00000400000000000000" pitchFamily="2" charset="-78"/>
            </a:endParaRPr>
          </a:p>
        </p:txBody>
      </p:sp>
      <p:sp>
        <p:nvSpPr>
          <p:cNvPr id="4" name="Flowchart: Alternate Process 3"/>
          <p:cNvSpPr/>
          <p:nvPr/>
        </p:nvSpPr>
        <p:spPr>
          <a:xfrm>
            <a:off x="838200" y="4001294"/>
            <a:ext cx="4049485" cy="1268964"/>
          </a:xfrm>
          <a:prstGeom prst="flowChartAlternateProcess">
            <a:avLst/>
          </a:prstGeom>
          <a:solidFill>
            <a:schemeClr val="bg1">
              <a:lumMod val="95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وخود را از اصیلترین و از قویترین قبایل(قحطانی) می دانستند،</a:t>
            </a:r>
            <a:endParaRPr lang="fa-IR"/>
          </a:p>
        </p:txBody>
      </p:sp>
    </p:spTree>
    <p:extLst>
      <p:ext uri="{BB962C8B-B14F-4D97-AF65-F5344CB8AC3E}">
        <p14:creationId xmlns:p14="http://schemas.microsoft.com/office/powerpoint/2010/main" val="767024508"/>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a:cs typeface="B Nazanin" panose="00000400000000000000" pitchFamily="2" charset="-78"/>
              </a:rPr>
              <a:t>این تفاخر قبیلگی </a:t>
            </a:r>
            <a:r>
              <a:rPr lang="fa-IR" smtClean="0">
                <a:cs typeface="B Nazanin" panose="00000400000000000000" pitchFamily="2" charset="-78"/>
              </a:rPr>
              <a:t>مانعی بزرگ </a:t>
            </a:r>
            <a:r>
              <a:rPr lang="fa-IR">
                <a:cs typeface="B Nazanin" panose="00000400000000000000" pitchFamily="2" charset="-78"/>
              </a:rPr>
              <a:t>برای پذیرش دینی بود که قبایل عدنانی و پستتر (از نظر آنان) آن را پذیرفته بودند، از </a:t>
            </a:r>
            <a:r>
              <a:rPr lang="fa-IR" smtClean="0">
                <a:cs typeface="B Nazanin" panose="00000400000000000000" pitchFamily="2" charset="-78"/>
              </a:rPr>
              <a:t>این رو </a:t>
            </a:r>
            <a:r>
              <a:rPr lang="fa-IR">
                <a:cs typeface="B Nazanin" panose="00000400000000000000" pitchFamily="2" charset="-78"/>
              </a:rPr>
              <a:t>براحتی زیر بار دین جدید که موقعیت آنها را به خطر میانداخت، نمیرفتند. دراین </a:t>
            </a:r>
            <a:r>
              <a:rPr lang="fa-IR" smtClean="0">
                <a:cs typeface="B Nazanin" panose="00000400000000000000" pitchFamily="2" charset="-78"/>
              </a:rPr>
              <a:t>راستا پیامبر(ص</a:t>
            </a:r>
            <a:r>
              <a:rPr lang="fa-IR">
                <a:cs typeface="B Nazanin" panose="00000400000000000000" pitchFamily="2" charset="-78"/>
              </a:rPr>
              <a:t>) با عدم ورود به این مباحث و تکیه بر ارزشهای </a:t>
            </a:r>
            <a:r>
              <a:rPr lang="fa-IR" smtClean="0">
                <a:cs typeface="B Nazanin" panose="00000400000000000000" pitchFamily="2" charset="-78"/>
              </a:rPr>
              <a:t>اسلامی چون </a:t>
            </a:r>
            <a:r>
              <a:rPr lang="fa-IR">
                <a:cs typeface="B Nazanin" panose="00000400000000000000" pitchFamily="2" charset="-78"/>
              </a:rPr>
              <a:t>تقوا، نسبت به این </a:t>
            </a:r>
            <a:r>
              <a:rPr lang="fa-IR" smtClean="0">
                <a:cs typeface="B Nazanin" panose="00000400000000000000" pitchFamily="2" charset="-78"/>
              </a:rPr>
              <a:t>علقه اقدامی </a:t>
            </a:r>
            <a:r>
              <a:rPr lang="fa-IR">
                <a:cs typeface="B Nazanin" panose="00000400000000000000" pitchFamily="2" charset="-78"/>
              </a:rPr>
              <a:t>انجام نداد تا کلبیان نسبت به این خیال راحتی داشته باشند اگرچه برخی منابع روایتی </a:t>
            </a:r>
            <a:r>
              <a:rPr lang="fa-IR" smtClean="0">
                <a:cs typeface="B Nazanin" panose="00000400000000000000" pitchFamily="2" charset="-78"/>
              </a:rPr>
              <a:t>از رسول </a:t>
            </a:r>
            <a:r>
              <a:rPr lang="fa-IR">
                <a:cs typeface="B Nazanin" panose="00000400000000000000" pitchFamily="2" charset="-78"/>
              </a:rPr>
              <a:t>اکرم(ص) در تأیید قحطانی بودن کلبیان گزارش کردهاند.(15)</a:t>
            </a:r>
            <a:endParaRPr lang="fa-IR">
              <a:cs typeface="B Nazanin" panose="00000400000000000000" pitchFamily="2" charset="-78"/>
            </a:endParaRPr>
          </a:p>
          <a:p>
            <a:endParaRPr lang="fa-IR">
              <a:cs typeface="B Nazanin" panose="00000400000000000000" pitchFamily="2" charset="-78"/>
            </a:endParaRPr>
          </a:p>
        </p:txBody>
      </p:sp>
    </p:spTree>
    <p:extLst>
      <p:ext uri="{BB962C8B-B14F-4D97-AF65-F5344CB8AC3E}">
        <p14:creationId xmlns:p14="http://schemas.microsoft.com/office/powerpoint/2010/main" val="3614524230"/>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cs typeface="B Nazanin" panose="00000400000000000000" pitchFamily="2" charset="-78"/>
            </a:endParaRPr>
          </a:p>
        </p:txBody>
      </p:sp>
      <p:sp>
        <p:nvSpPr>
          <p:cNvPr id="3" name="Content Placeholder 2"/>
          <p:cNvSpPr>
            <a:spLocks noGrp="1"/>
          </p:cNvSpPr>
          <p:nvPr>
            <p:ph idx="1"/>
          </p:nvPr>
        </p:nvSpPr>
        <p:spPr/>
        <p:txBody>
          <a:bodyPr>
            <a:normAutofit/>
          </a:bodyPr>
          <a:lstStyle/>
          <a:p>
            <a:pPr algn="just"/>
            <a:r>
              <a:rPr lang="fa-IR" smtClean="0">
                <a:cs typeface="B Nazanin" panose="00000400000000000000" pitchFamily="2" charset="-78"/>
              </a:rPr>
              <a:t>علاوه </a:t>
            </a:r>
            <a:r>
              <a:rPr lang="fa-IR" smtClean="0">
                <a:cs typeface="B Nazanin" panose="00000400000000000000" pitchFamily="2" charset="-78"/>
              </a:rPr>
              <a:t>بر تأکید بر نسب، </a:t>
            </a:r>
            <a:r>
              <a:rPr lang="fa-IR" smtClean="0">
                <a:cs typeface="B Nazanin" panose="00000400000000000000" pitchFamily="2" charset="-78"/>
              </a:rPr>
              <a:t>از مهمترین علایق </a:t>
            </a:r>
            <a:r>
              <a:rPr lang="fa-IR" smtClean="0">
                <a:cs typeface="B Nazanin" panose="00000400000000000000" pitchFamily="2" charset="-78"/>
              </a:rPr>
              <a:t>ژئوپلیتیک قبایل حفظ دامنه نفوذ و میراث قبیلگی است. بدین معنا که </a:t>
            </a:r>
            <a:r>
              <a:rPr lang="fa-IR" smtClean="0">
                <a:cs typeface="B Nazanin" panose="00000400000000000000" pitchFamily="2" charset="-78"/>
              </a:rPr>
              <a:t>سبک زندگی </a:t>
            </a:r>
            <a:r>
              <a:rPr lang="fa-IR" smtClean="0">
                <a:cs typeface="B Nazanin" panose="00000400000000000000" pitchFamily="2" charset="-78"/>
              </a:rPr>
              <a:t>قبیله، سبب </a:t>
            </a:r>
            <a:r>
              <a:rPr lang="fa-IR" smtClean="0">
                <a:cs typeface="B Nazanin" panose="00000400000000000000" pitchFamily="2" charset="-78"/>
              </a:rPr>
              <a:t>می شد </a:t>
            </a:r>
            <a:r>
              <a:rPr lang="fa-IR" smtClean="0">
                <a:cs typeface="B Nazanin" panose="00000400000000000000" pitchFamily="2" charset="-78"/>
              </a:rPr>
              <a:t>که اعضای آن در قبال </a:t>
            </a:r>
            <a:r>
              <a:rPr lang="fa-IR" smtClean="0">
                <a:cs typeface="B Nazanin" panose="00000400000000000000" pitchFamily="2" charset="-78"/>
              </a:rPr>
              <a:t>شبکه ی </a:t>
            </a:r>
            <a:r>
              <a:rPr lang="fa-IR" smtClean="0">
                <a:cs typeface="B Nazanin" panose="00000400000000000000" pitchFamily="2" charset="-78"/>
              </a:rPr>
              <a:t>قبیلگی، وظایف و حقوق متقابل ـ </a:t>
            </a:r>
            <a:r>
              <a:rPr lang="fa-IR" smtClean="0">
                <a:cs typeface="B Nazanin" panose="00000400000000000000" pitchFamily="2" charset="-78"/>
              </a:rPr>
              <a:t>که حیات </a:t>
            </a:r>
            <a:r>
              <a:rPr lang="fa-IR" smtClean="0">
                <a:cs typeface="B Nazanin" panose="00000400000000000000" pitchFamily="2" charset="-78"/>
              </a:rPr>
              <a:t>او بستگی به آن دارد ـ را بپذیرند و به آن وابسته شود. حال اگر شخصی در این دایره با </a:t>
            </a:r>
            <a:r>
              <a:rPr lang="fa-IR" smtClean="0">
                <a:cs typeface="B Nazanin" panose="00000400000000000000" pitchFamily="2" charset="-78"/>
              </a:rPr>
              <a:t>آداب و </a:t>
            </a:r>
            <a:r>
              <a:rPr lang="fa-IR" smtClean="0">
                <a:cs typeface="B Nazanin" panose="00000400000000000000" pitchFamily="2" charset="-78"/>
              </a:rPr>
              <a:t>رسوم جدید آشنا </a:t>
            </a:r>
            <a:r>
              <a:rPr lang="fa-IR" smtClean="0">
                <a:cs typeface="B Nazanin" panose="00000400000000000000" pitchFamily="2" charset="-78"/>
              </a:rPr>
              <a:t>می شد</a:t>
            </a:r>
            <a:r>
              <a:rPr lang="fa-IR" smtClean="0">
                <a:cs typeface="B Nazanin" panose="00000400000000000000" pitchFamily="2" charset="-78"/>
              </a:rPr>
              <a:t>، براحتی </a:t>
            </a:r>
            <a:r>
              <a:rPr lang="fa-IR" smtClean="0">
                <a:cs typeface="B Nazanin" panose="00000400000000000000" pitchFamily="2" charset="-78"/>
              </a:rPr>
              <a:t>نمی توانست </a:t>
            </a:r>
            <a:r>
              <a:rPr lang="fa-IR" smtClean="0">
                <a:cs typeface="B Nazanin" panose="00000400000000000000" pitchFamily="2" charset="-78"/>
              </a:rPr>
              <a:t>از این قیدها رها شده و رسم و شیوه جدید </a:t>
            </a:r>
            <a:r>
              <a:rPr lang="fa-IR" smtClean="0">
                <a:cs typeface="B Nazanin" panose="00000400000000000000" pitchFamily="2" charset="-78"/>
              </a:rPr>
              <a:t>زندگی را </a:t>
            </a:r>
            <a:r>
              <a:rPr lang="fa-IR" smtClean="0">
                <a:cs typeface="B Nazanin" panose="00000400000000000000" pitchFamily="2" charset="-78"/>
              </a:rPr>
              <a:t>بپذیرد ولی در مقابل کسانی که از این نظام دور بودند (مثل زید بن حارثة) </a:t>
            </a:r>
            <a:r>
              <a:rPr lang="fa-IR" smtClean="0">
                <a:cs typeface="B Nazanin" panose="00000400000000000000" pitchFamily="2" charset="-78"/>
              </a:rPr>
              <a:t>پایبند به </a:t>
            </a:r>
            <a:r>
              <a:rPr lang="fa-IR" smtClean="0">
                <a:cs typeface="B Nazanin" panose="00000400000000000000" pitchFamily="2" charset="-78"/>
              </a:rPr>
              <a:t>این </a:t>
            </a:r>
            <a:r>
              <a:rPr lang="fa-IR" smtClean="0">
                <a:cs typeface="B Nazanin" panose="00000400000000000000" pitchFamily="2" charset="-78"/>
              </a:rPr>
              <a:t>موارد نبوده </a:t>
            </a:r>
            <a:r>
              <a:rPr lang="fa-IR" smtClean="0">
                <a:cs typeface="B Nazanin" panose="00000400000000000000" pitchFamily="2" charset="-78"/>
              </a:rPr>
              <a:t>و زود </a:t>
            </a:r>
            <a:r>
              <a:rPr lang="fa-IR" smtClean="0">
                <a:cs typeface="B Nazanin" panose="00000400000000000000" pitchFamily="2" charset="-78"/>
              </a:rPr>
              <a:t>اسلام </a:t>
            </a:r>
            <a:r>
              <a:rPr lang="fa-IR" smtClean="0">
                <a:cs typeface="B Nazanin" panose="00000400000000000000" pitchFamily="2" charset="-78"/>
              </a:rPr>
              <a:t>را </a:t>
            </a:r>
            <a:endParaRPr lang="fa-IR">
              <a:cs typeface="B Nazanin" panose="00000400000000000000" pitchFamily="2" charset="-78"/>
            </a:endParaRPr>
          </a:p>
        </p:txBody>
      </p:sp>
    </p:spTree>
    <p:extLst>
      <p:ext uri="{BB962C8B-B14F-4D97-AF65-F5344CB8AC3E}">
        <p14:creationId xmlns:p14="http://schemas.microsoft.com/office/powerpoint/2010/main" val="2491225374"/>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cs typeface="B Nazanin" panose="00000400000000000000" pitchFamily="2" charset="-78"/>
            </a:endParaRPr>
          </a:p>
        </p:txBody>
      </p:sp>
      <p:sp>
        <p:nvSpPr>
          <p:cNvPr id="3" name="Content Placeholder 2"/>
          <p:cNvSpPr>
            <a:spLocks noGrp="1"/>
          </p:cNvSpPr>
          <p:nvPr>
            <p:ph idx="1"/>
          </p:nvPr>
        </p:nvSpPr>
        <p:spPr/>
        <p:txBody>
          <a:bodyPr>
            <a:normAutofit/>
          </a:bodyPr>
          <a:lstStyle/>
          <a:p>
            <a:pPr marL="0" indent="0" algn="just">
              <a:buNone/>
            </a:pPr>
            <a:r>
              <a:rPr lang="fa-IR" smtClean="0">
                <a:cs typeface="B Nazanin" panose="00000400000000000000" pitchFamily="2" charset="-78"/>
              </a:rPr>
              <a:t>قبول </a:t>
            </a:r>
            <a:r>
              <a:rPr lang="fa-IR" smtClean="0">
                <a:cs typeface="B Nazanin" panose="00000400000000000000" pitchFamily="2" charset="-78"/>
              </a:rPr>
              <a:t>کردند. از این رو پیامبر(ص) ضمن آگاهی از این نظام با امتیاز دادن </a:t>
            </a:r>
            <a:r>
              <a:rPr lang="fa-IR" smtClean="0">
                <a:cs typeface="B Nazanin" panose="00000400000000000000" pitchFamily="2" charset="-78"/>
              </a:rPr>
              <a:t>به وفود </a:t>
            </a:r>
            <a:r>
              <a:rPr lang="fa-IR" smtClean="0">
                <a:cs typeface="B Nazanin" panose="00000400000000000000" pitchFamily="2" charset="-78"/>
              </a:rPr>
              <a:t>کلب و ایجاد رقابت بین طایفه های کلبی، این </a:t>
            </a:r>
            <a:r>
              <a:rPr lang="fa-IR" smtClean="0">
                <a:cs typeface="B Nazanin" panose="00000400000000000000" pitchFamily="2" charset="-78"/>
              </a:rPr>
              <a:t>علقه ی </a:t>
            </a:r>
            <a:r>
              <a:rPr lang="fa-IR" smtClean="0">
                <a:cs typeface="B Nazanin" panose="00000400000000000000" pitchFamily="2" charset="-78"/>
              </a:rPr>
              <a:t>ژئوپلیتیکی انسانی متأثر از </a:t>
            </a:r>
            <a:r>
              <a:rPr lang="fa-IR" smtClean="0">
                <a:cs typeface="B Nazanin" panose="00000400000000000000" pitchFamily="2" charset="-78"/>
              </a:rPr>
              <a:t>قبیله گرایی را </a:t>
            </a:r>
            <a:r>
              <a:rPr lang="fa-IR" smtClean="0">
                <a:cs typeface="B Nazanin" panose="00000400000000000000" pitchFamily="2" charset="-78"/>
              </a:rPr>
              <a:t>تعدیل نمود. آن حضرت در این راستا با پذیرش افراد </a:t>
            </a:r>
            <a:r>
              <a:rPr lang="fa-IR" smtClean="0">
                <a:cs typeface="B Nazanin" panose="00000400000000000000" pitchFamily="2" charset="-78"/>
              </a:rPr>
              <a:t>مختلف از طایفه های </a:t>
            </a:r>
            <a:r>
              <a:rPr lang="fa-IR" smtClean="0">
                <a:cs typeface="B Nazanin" panose="00000400000000000000" pitchFamily="2" charset="-78"/>
              </a:rPr>
              <a:t>مختلف کلب در </a:t>
            </a:r>
            <a:r>
              <a:rPr lang="fa-IR" smtClean="0">
                <a:cs typeface="B Nazanin" panose="00000400000000000000" pitchFamily="2" charset="-78"/>
              </a:rPr>
              <a:t>ابتدا درصدد </a:t>
            </a:r>
            <a:r>
              <a:rPr lang="fa-IR" smtClean="0">
                <a:cs typeface="B Nazanin" panose="00000400000000000000" pitchFamily="2" charset="-78"/>
              </a:rPr>
              <a:t>ایجاد تزلزل در همبستگی و سپس </a:t>
            </a:r>
            <a:r>
              <a:rPr lang="fa-IR" smtClean="0">
                <a:cs typeface="B Nazanin" panose="00000400000000000000" pitchFamily="2" charset="-78"/>
              </a:rPr>
              <a:t>کاهش تعصب قبیلگی آنها بود </a:t>
            </a:r>
            <a:r>
              <a:rPr lang="fa-IR" smtClean="0">
                <a:cs typeface="B Nazanin" panose="00000400000000000000" pitchFamily="2" charset="-78"/>
              </a:rPr>
              <a:t>به صورتی که در </a:t>
            </a:r>
            <a:r>
              <a:rPr lang="fa-IR" smtClean="0">
                <a:cs typeface="B Nazanin" panose="00000400000000000000" pitchFamily="2" charset="-78"/>
              </a:rPr>
              <a:t>سال نهم </a:t>
            </a:r>
            <a:r>
              <a:rPr lang="fa-IR" smtClean="0">
                <a:cs typeface="B Nazanin" panose="00000400000000000000" pitchFamily="2" charset="-78"/>
              </a:rPr>
              <a:t>هجری وفود </a:t>
            </a:r>
            <a:r>
              <a:rPr lang="fa-IR" smtClean="0">
                <a:cs typeface="B Nazanin" panose="00000400000000000000" pitchFamily="2" charset="-78"/>
              </a:rPr>
              <a:t>طایفه های </a:t>
            </a:r>
            <a:r>
              <a:rPr lang="fa-IR" smtClean="0">
                <a:cs typeface="B Nazanin" panose="00000400000000000000" pitchFamily="2" charset="-78"/>
              </a:rPr>
              <a:t>کلب برای پذیرش </a:t>
            </a:r>
            <a:r>
              <a:rPr lang="fa-IR" smtClean="0">
                <a:cs typeface="B Nazanin" panose="00000400000000000000" pitchFamily="2" charset="-78"/>
              </a:rPr>
              <a:t>اسلام گوی </a:t>
            </a:r>
            <a:r>
              <a:rPr lang="fa-IR" smtClean="0">
                <a:cs typeface="B Nazanin" panose="00000400000000000000" pitchFamily="2" charset="-78"/>
              </a:rPr>
              <a:t>سبقت را از یکدیگر </a:t>
            </a:r>
            <a:r>
              <a:rPr lang="fa-IR" smtClean="0">
                <a:cs typeface="B Nazanin" panose="00000400000000000000" pitchFamily="2" charset="-78"/>
              </a:rPr>
              <a:t>می ربودند</a:t>
            </a:r>
            <a:r>
              <a:rPr lang="fa-IR" smtClean="0">
                <a:cs typeface="B Nazanin" panose="00000400000000000000" pitchFamily="2" charset="-78"/>
              </a:rPr>
              <a:t>.</a:t>
            </a:r>
            <a:endParaRPr lang="fa-IR">
              <a:cs typeface="B Nazanin" panose="00000400000000000000" pitchFamily="2" charset="-78"/>
            </a:endParaRPr>
          </a:p>
        </p:txBody>
      </p:sp>
    </p:spTree>
    <p:extLst>
      <p:ext uri="{BB962C8B-B14F-4D97-AF65-F5344CB8AC3E}">
        <p14:creationId xmlns:p14="http://schemas.microsoft.com/office/powerpoint/2010/main" val="1974644965"/>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a:cs typeface="B Nazanin" panose="00000400000000000000" pitchFamily="2" charset="-78"/>
              </a:rPr>
              <a:t> </a:t>
            </a:r>
            <a:r>
              <a:rPr lang="fa-IR" smtClean="0">
                <a:cs typeface="B Nazanin" panose="00000400000000000000" pitchFamily="2" charset="-78"/>
              </a:rPr>
              <a:t>نکته قابل </a:t>
            </a:r>
            <a:r>
              <a:rPr lang="fa-IR">
                <a:cs typeface="B Nazanin" panose="00000400000000000000" pitchFamily="2" charset="-78"/>
              </a:rPr>
              <a:t>توجه این است که اکثر این طوایف کلبی بت پرست بودند که برای مطرح کردن خود در </a:t>
            </a:r>
            <a:r>
              <a:rPr lang="fa-IR" smtClean="0">
                <a:cs typeface="B Nazanin" panose="00000400000000000000" pitchFamily="2" charset="-78"/>
              </a:rPr>
              <a:t>این زمینه افسانه هایی </a:t>
            </a:r>
            <a:r>
              <a:rPr lang="fa-IR">
                <a:cs typeface="B Nazanin" panose="00000400000000000000" pitchFamily="2" charset="-78"/>
              </a:rPr>
              <a:t>را </a:t>
            </a:r>
            <a:r>
              <a:rPr lang="fa-IR" smtClean="0">
                <a:cs typeface="B Nazanin" panose="00000400000000000000" pitchFamily="2" charset="-78"/>
              </a:rPr>
              <a:t>می ساختند(16</a:t>
            </a:r>
            <a:r>
              <a:rPr lang="fa-IR">
                <a:cs typeface="B Nazanin" panose="00000400000000000000" pitchFamily="2" charset="-78"/>
              </a:rPr>
              <a:t>).در این دیدارها پیامبر(ص) به گرمی و با آغوش باز و </a:t>
            </a:r>
            <a:r>
              <a:rPr lang="fa-IR" smtClean="0">
                <a:cs typeface="B Nazanin" panose="00000400000000000000" pitchFamily="2" charset="-78"/>
              </a:rPr>
              <a:t>احترام متقابل </a:t>
            </a:r>
            <a:r>
              <a:rPr lang="fa-IR">
                <a:cs typeface="B Nazanin" panose="00000400000000000000" pitchFamily="2" charset="-78"/>
              </a:rPr>
              <a:t>پذیرای وفود کلب بود تا </a:t>
            </a:r>
            <a:r>
              <a:rPr lang="fa-IR" smtClean="0">
                <a:cs typeface="B Nazanin" panose="00000400000000000000" pitchFamily="2" charset="-78"/>
              </a:rPr>
              <a:t>علقه ای </a:t>
            </a:r>
            <a:r>
              <a:rPr lang="fa-IR">
                <a:cs typeface="B Nazanin" panose="00000400000000000000" pitchFamily="2" charset="-78"/>
              </a:rPr>
              <a:t>عاطفی را جایگزین </a:t>
            </a:r>
            <a:r>
              <a:rPr lang="fa-IR" smtClean="0">
                <a:cs typeface="B Nazanin" panose="00000400000000000000" pitchFamily="2" charset="-78"/>
              </a:rPr>
              <a:t>علقه های </a:t>
            </a:r>
            <a:r>
              <a:rPr lang="fa-IR">
                <a:cs typeface="B Nazanin" panose="00000400000000000000" pitchFamily="2" charset="-78"/>
              </a:rPr>
              <a:t>قبیلگی کند و با تأکید </a:t>
            </a:r>
            <a:r>
              <a:rPr lang="fa-IR" smtClean="0">
                <a:cs typeface="B Nazanin" panose="00000400000000000000" pitchFamily="2" charset="-78"/>
              </a:rPr>
              <a:t>بر اخلاق</a:t>
            </a:r>
            <a:r>
              <a:rPr lang="fa-IR">
                <a:cs typeface="B Nazanin" panose="00000400000000000000" pitchFamily="2" charset="-78"/>
              </a:rPr>
              <a:t>، تعصبات جاهلی آنها را بکاهد.</a:t>
            </a:r>
          </a:p>
          <a:p>
            <a:endParaRPr lang="fa-IR">
              <a:cs typeface="B Nazanin" panose="00000400000000000000" pitchFamily="2" charset="-78"/>
            </a:endParaRPr>
          </a:p>
        </p:txBody>
      </p:sp>
    </p:spTree>
    <p:extLst>
      <p:ext uri="{BB962C8B-B14F-4D97-AF65-F5344CB8AC3E}">
        <p14:creationId xmlns:p14="http://schemas.microsoft.com/office/powerpoint/2010/main" val="630987140"/>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cs typeface="B Nazanin" panose="00000400000000000000" pitchFamily="2" charset="-78"/>
            </a:endParaRPr>
          </a:p>
        </p:txBody>
      </p:sp>
      <p:sp>
        <p:nvSpPr>
          <p:cNvPr id="3" name="Content Placeholder 2"/>
          <p:cNvSpPr>
            <a:spLocks noGrp="1"/>
          </p:cNvSpPr>
          <p:nvPr>
            <p:ph idx="1"/>
          </p:nvPr>
        </p:nvSpPr>
        <p:spPr/>
        <p:txBody>
          <a:bodyPr>
            <a:normAutofit/>
          </a:bodyPr>
          <a:lstStyle/>
          <a:p>
            <a:pPr algn="just"/>
            <a:r>
              <a:rPr lang="fa-IR" smtClean="0">
                <a:cs typeface="B Nazanin" panose="00000400000000000000" pitchFamily="2" charset="-78"/>
              </a:rPr>
              <a:t>م دیگرپیامبر(ص) نسبت به تعدیل </a:t>
            </a:r>
            <a:r>
              <a:rPr lang="fa-IR" smtClean="0">
                <a:cs typeface="B Nazanin" panose="00000400000000000000" pitchFamily="2" charset="-78"/>
              </a:rPr>
              <a:t>علایق </a:t>
            </a:r>
            <a:r>
              <a:rPr lang="fa-IR" smtClean="0">
                <a:cs typeface="B Nazanin" panose="00000400000000000000" pitchFamily="2" charset="-78"/>
              </a:rPr>
              <a:t>ژئوپلیتیک متأثر از نسب قبایل کلبی، ازدواج </a:t>
            </a:r>
            <a:r>
              <a:rPr lang="fa-IR" smtClean="0">
                <a:cs typeface="B Nazanin" panose="00000400000000000000" pitchFamily="2" charset="-78"/>
              </a:rPr>
              <a:t>و روابط </a:t>
            </a:r>
            <a:r>
              <a:rPr lang="fa-IR" smtClean="0">
                <a:cs typeface="B Nazanin" panose="00000400000000000000" pitchFamily="2" charset="-78"/>
              </a:rPr>
              <a:t>سببی بود. آنحضرت در جریان </a:t>
            </a:r>
            <a:r>
              <a:rPr lang="fa-IR" smtClean="0">
                <a:cs typeface="B Nazanin" panose="00000400000000000000" pitchFamily="2" charset="-78"/>
              </a:rPr>
              <a:t>سریه ی </a:t>
            </a:r>
            <a:r>
              <a:rPr lang="fa-IR" smtClean="0">
                <a:cs typeface="B Nazanin" panose="00000400000000000000" pitchFamily="2" charset="-78"/>
              </a:rPr>
              <a:t>دومةالجندل به عبدالرحمن بن عوف توصیه کرد </a:t>
            </a:r>
            <a:r>
              <a:rPr lang="fa-IR" smtClean="0">
                <a:cs typeface="B Nazanin" panose="00000400000000000000" pitchFamily="2" charset="-78"/>
              </a:rPr>
              <a:t>که با </a:t>
            </a:r>
            <a:r>
              <a:rPr lang="fa-IR" smtClean="0">
                <a:cs typeface="B Nazanin" panose="00000400000000000000" pitchFamily="2" charset="-78"/>
              </a:rPr>
              <a:t>دختر زعیم کلب، تُماضر بنت األصْبَغ بن عَمْرو، وصلت کند.(واقدی،1948،ج2:561 ِ)</a:t>
            </a:r>
            <a:endParaRPr lang="fa-IR">
              <a:cs typeface="B Nazanin" panose="00000400000000000000" pitchFamily="2" charset="-78"/>
            </a:endParaRPr>
          </a:p>
        </p:txBody>
      </p:sp>
      <p:sp>
        <p:nvSpPr>
          <p:cNvPr id="4" name="Flowchart: Alternate Process 3"/>
          <p:cNvSpPr/>
          <p:nvPr/>
        </p:nvSpPr>
        <p:spPr>
          <a:xfrm>
            <a:off x="838200" y="4180114"/>
            <a:ext cx="3340359" cy="1119674"/>
          </a:xfrm>
          <a:prstGeom prst="flowChartAlternateProcess">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تُماضر بنت األصْبَغ بن عَمْرو</a:t>
            </a:r>
            <a:endParaRPr lang="fa-IR"/>
          </a:p>
        </p:txBody>
      </p:sp>
    </p:spTree>
    <p:extLst>
      <p:ext uri="{BB962C8B-B14F-4D97-AF65-F5344CB8AC3E}">
        <p14:creationId xmlns:p14="http://schemas.microsoft.com/office/powerpoint/2010/main" val="1086449606"/>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cs typeface="B Nazanin" panose="00000400000000000000" pitchFamily="2" charset="-78"/>
            </a:endParaRPr>
          </a:p>
        </p:txBody>
      </p:sp>
      <p:sp>
        <p:nvSpPr>
          <p:cNvPr id="3" name="Content Placeholder 2"/>
          <p:cNvSpPr>
            <a:spLocks noGrp="1"/>
          </p:cNvSpPr>
          <p:nvPr>
            <p:ph idx="1"/>
          </p:nvPr>
        </p:nvSpPr>
        <p:spPr/>
        <p:txBody>
          <a:bodyPr>
            <a:normAutofit/>
          </a:bodyPr>
          <a:lstStyle/>
          <a:p>
            <a:pPr algn="just"/>
            <a:r>
              <a:rPr lang="fa-IR" smtClean="0">
                <a:cs typeface="B Nazanin" panose="00000400000000000000" pitchFamily="2" charset="-78"/>
              </a:rPr>
              <a:t>شخص پیامبراکرم(ص</a:t>
            </a:r>
            <a:r>
              <a:rPr lang="fa-IR">
                <a:cs typeface="B Nazanin" panose="00000400000000000000" pitchFamily="2" charset="-78"/>
              </a:rPr>
              <a:t>) هم با خواستگاری از شِرَاف بنت خَلِیفَة، خواهر دحیه کلبی، او را به عقد </a:t>
            </a:r>
            <a:r>
              <a:rPr lang="fa-IR" smtClean="0">
                <a:cs typeface="B Nazanin" panose="00000400000000000000" pitchFamily="2" charset="-78"/>
              </a:rPr>
              <a:t>خویش درآورد</a:t>
            </a:r>
            <a:r>
              <a:rPr lang="fa-IR">
                <a:cs typeface="B Nazanin" panose="00000400000000000000" pitchFamily="2" charset="-78"/>
              </a:rPr>
              <a:t>. اگرچه با او زفاف نکرد.(طبری،1967، ج3:168) علی بن ابیطالب(ع) نیز با مَحیاة </a:t>
            </a:r>
            <a:r>
              <a:rPr lang="fa-IR" smtClean="0">
                <a:cs typeface="B Nazanin" panose="00000400000000000000" pitchFamily="2" charset="-78"/>
              </a:rPr>
              <a:t>دختر امروءالقیس </a:t>
            </a:r>
            <a:r>
              <a:rPr lang="fa-IR">
                <a:cs typeface="B Nazanin" panose="00000400000000000000" pitchFamily="2" charset="-78"/>
              </a:rPr>
              <a:t>بن عدی و امام حسن(ع) با خواهرش سلمی و امام حسین(ع) با خواهر دیگرش </a:t>
            </a:r>
            <a:r>
              <a:rPr lang="fa-IR" smtClean="0">
                <a:cs typeface="B Nazanin" panose="00000400000000000000" pitchFamily="2" charset="-78"/>
              </a:rPr>
              <a:t>رباب ازدواج کردند</a:t>
            </a:r>
            <a:r>
              <a:rPr lang="fa-IR">
                <a:cs typeface="B Nazanin" panose="00000400000000000000" pitchFamily="2" charset="-78"/>
              </a:rPr>
              <a:t>.(ابوالفرج اصفهانی، بیتا:94) خلیفهی سوم نیز زنی از طایفهی بنی ِحصن به نام </a:t>
            </a:r>
            <a:r>
              <a:rPr lang="fa-IR" smtClean="0">
                <a:cs typeface="B Nazanin" panose="00000400000000000000" pitchFamily="2" charset="-78"/>
              </a:rPr>
              <a:t>نَائِلة داشت </a:t>
            </a:r>
            <a:r>
              <a:rPr lang="fa-IR">
                <a:cs typeface="B Nazanin" panose="00000400000000000000" pitchFamily="2" charset="-78"/>
              </a:rPr>
              <a:t>که از مسیحیت به </a:t>
            </a:r>
            <a:r>
              <a:rPr lang="fa-IR" smtClean="0">
                <a:cs typeface="B Nazanin" panose="00000400000000000000" pitchFamily="2" charset="-78"/>
              </a:rPr>
              <a:t>اسلام </a:t>
            </a:r>
            <a:r>
              <a:rPr lang="fa-IR">
                <a:cs typeface="B Nazanin" panose="00000400000000000000" pitchFamily="2" charset="-78"/>
              </a:rPr>
              <a:t>درآمده بود.(ابوالفرج اصفهانی،1994، ج16:485) زبیر بن </a:t>
            </a:r>
            <a:r>
              <a:rPr lang="fa-IR">
                <a:cs typeface="B Nazanin" panose="00000400000000000000" pitchFamily="2" charset="-78"/>
              </a:rPr>
              <a:t>عوام هم، همسری از کلب داشت.(صفدی،2000، ج14:121) </a:t>
            </a:r>
            <a:endParaRPr lang="fa-IR">
              <a:cs typeface="B Nazanin" panose="00000400000000000000" pitchFamily="2" charset="-78"/>
            </a:endParaRPr>
          </a:p>
          <a:p>
            <a:endParaRPr lang="fa-IR">
              <a:cs typeface="B Nazanin" panose="00000400000000000000" pitchFamily="2" charset="-78"/>
            </a:endParaRPr>
          </a:p>
        </p:txBody>
      </p:sp>
      <p:sp>
        <p:nvSpPr>
          <p:cNvPr id="4" name="Flowchart: Alternate Process 3"/>
          <p:cNvSpPr/>
          <p:nvPr/>
        </p:nvSpPr>
        <p:spPr>
          <a:xfrm>
            <a:off x="838200" y="4441372"/>
            <a:ext cx="3508310" cy="1063690"/>
          </a:xfrm>
          <a:prstGeom prst="flowChartAlternateProcess">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شِرَاف بنت خَلِیفَة</a:t>
            </a:r>
            <a:endParaRPr lang="fa-IR"/>
          </a:p>
        </p:txBody>
      </p:sp>
    </p:spTree>
    <p:extLst>
      <p:ext uri="{BB962C8B-B14F-4D97-AF65-F5344CB8AC3E}">
        <p14:creationId xmlns:p14="http://schemas.microsoft.com/office/powerpoint/2010/main" val="421881220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cs typeface="B Nazanin" panose="00000400000000000000" pitchFamily="2" charset="-78"/>
            </a:endParaRPr>
          </a:p>
        </p:txBody>
      </p:sp>
      <p:sp>
        <p:nvSpPr>
          <p:cNvPr id="3" name="Content Placeholder 2"/>
          <p:cNvSpPr>
            <a:spLocks noGrp="1"/>
          </p:cNvSpPr>
          <p:nvPr>
            <p:ph idx="1"/>
          </p:nvPr>
        </p:nvSpPr>
        <p:spPr/>
        <p:txBody>
          <a:bodyPr>
            <a:normAutofit/>
          </a:bodyPr>
          <a:lstStyle/>
          <a:p>
            <a:pPr marL="0" indent="0" algn="just">
              <a:buNone/>
            </a:pPr>
            <a:r>
              <a:rPr lang="fa-IR" smtClean="0">
                <a:cs typeface="B Nazanin" panose="00000400000000000000" pitchFamily="2" charset="-78"/>
              </a:rPr>
              <a:t>در مورد تاریخچه و پیشنیه ی موضوع پژوهش نیز باید گفت؛ اگرچه در خصوص قبایل عرب، آثار بسیاری در قالب کتاب و مقاله به رشته تحریر در آمده است لکن برخی از این پژوهشها به صورت تجمیعی به قبایل عرب پرداخته اند و برخی نیز به صورت موردی قبیله ای را مورد تحقیق قرار دادهاند. </a:t>
            </a:r>
            <a:r>
              <a:rPr lang="fa-IR" b="1" smtClean="0">
                <a:solidFill>
                  <a:srgbClr val="FF0000"/>
                </a:solidFill>
                <a:cs typeface="B Nazanin" panose="00000400000000000000" pitchFamily="2" charset="-78"/>
              </a:rPr>
              <a:t>در مورد بنی کلب، پژوهشی که تمام جوانب این قبیله را در صدر اسلام دربرگیرد، انجام نشده و تنها در برخی از آثار به قسمتی از نقش این قبیله شده است</a:t>
            </a:r>
          </a:p>
        </p:txBody>
      </p:sp>
    </p:spTree>
    <p:extLst>
      <p:ext uri="{BB962C8B-B14F-4D97-AF65-F5344CB8AC3E}">
        <p14:creationId xmlns:p14="http://schemas.microsoft.com/office/powerpoint/2010/main" val="718918251"/>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cs typeface="B Nazanin" panose="00000400000000000000" pitchFamily="2" charset="-78"/>
            </a:endParaRPr>
          </a:p>
        </p:txBody>
      </p:sp>
      <p:sp>
        <p:nvSpPr>
          <p:cNvPr id="3" name="Content Placeholder 2"/>
          <p:cNvSpPr>
            <a:spLocks noGrp="1"/>
          </p:cNvSpPr>
          <p:nvPr>
            <p:ph idx="1"/>
          </p:nvPr>
        </p:nvSpPr>
        <p:spPr/>
        <p:txBody>
          <a:bodyPr>
            <a:normAutofit/>
          </a:bodyPr>
          <a:lstStyle/>
          <a:p>
            <a:pPr algn="just"/>
            <a:r>
              <a:rPr lang="fa-IR" smtClean="0">
                <a:cs typeface="B Nazanin" panose="00000400000000000000" pitchFamily="2" charset="-78"/>
              </a:rPr>
              <a:t>در </a:t>
            </a:r>
            <a:r>
              <a:rPr lang="fa-IR" smtClean="0">
                <a:cs typeface="B Nazanin" panose="00000400000000000000" pitchFamily="2" charset="-78"/>
              </a:rPr>
              <a:t>واقع این کار پیامبر(ص) هم </a:t>
            </a:r>
            <a:r>
              <a:rPr lang="fa-IR" smtClean="0">
                <a:cs typeface="B Nazanin" panose="00000400000000000000" pitchFamily="2" charset="-78"/>
              </a:rPr>
              <a:t>تأیی نسب </a:t>
            </a:r>
            <a:r>
              <a:rPr lang="fa-IR" smtClean="0">
                <a:cs typeface="B Nazanin" panose="00000400000000000000" pitchFamily="2" charset="-78"/>
              </a:rPr>
              <a:t>کلبیان بود که به وصلت با آنان سفارش نمود و هم با وصلت و </a:t>
            </a:r>
            <a:r>
              <a:rPr lang="fa-IR" smtClean="0">
                <a:cs typeface="B Nazanin" panose="00000400000000000000" pitchFamily="2" charset="-78"/>
              </a:rPr>
              <a:t>اختلاط </a:t>
            </a:r>
            <a:r>
              <a:rPr lang="fa-IR" smtClean="0">
                <a:cs typeface="B Nazanin" panose="00000400000000000000" pitchFamily="2" charset="-78"/>
              </a:rPr>
              <a:t>قبایل قحطانی </a:t>
            </a:r>
            <a:r>
              <a:rPr lang="fa-IR" smtClean="0">
                <a:cs typeface="B Nazanin" panose="00000400000000000000" pitchFamily="2" charset="-78"/>
              </a:rPr>
              <a:t>و عدنانی </a:t>
            </a:r>
            <a:r>
              <a:rPr lang="fa-IR" smtClean="0">
                <a:cs typeface="B Nazanin" panose="00000400000000000000" pitchFamily="2" charset="-78"/>
              </a:rPr>
              <a:t>وابستگیهای نسبی کلب را کاهش </a:t>
            </a:r>
            <a:r>
              <a:rPr lang="fa-IR" smtClean="0">
                <a:cs typeface="B Nazanin" panose="00000400000000000000" pitchFamily="2" charset="-78"/>
              </a:rPr>
              <a:t>می داد</a:t>
            </a:r>
            <a:r>
              <a:rPr lang="fa-IR" smtClean="0">
                <a:cs typeface="B Nazanin" panose="00000400000000000000" pitchFamily="2" charset="-78"/>
              </a:rPr>
              <a:t>. از سویی دیگر روابط سببی صحابه با کلب </a:t>
            </a:r>
            <a:r>
              <a:rPr lang="fa-IR" smtClean="0">
                <a:cs typeface="B Nazanin" panose="00000400000000000000" pitchFamily="2" charset="-78"/>
              </a:rPr>
              <a:t>در بُعد </a:t>
            </a:r>
            <a:r>
              <a:rPr lang="fa-IR" smtClean="0">
                <a:cs typeface="B Nazanin" panose="00000400000000000000" pitchFamily="2" charset="-78"/>
              </a:rPr>
              <a:t>سیاسی از اهمیت بسیاری برخوردار بود چراکه در این صورت کلبیان موقعیت و امکانات </a:t>
            </a:r>
            <a:r>
              <a:rPr lang="fa-IR" smtClean="0">
                <a:cs typeface="B Nazanin" panose="00000400000000000000" pitchFamily="2" charset="-78"/>
              </a:rPr>
              <a:t>قبیلگی خود </a:t>
            </a:r>
            <a:r>
              <a:rPr lang="fa-IR" smtClean="0">
                <a:cs typeface="B Nazanin" panose="00000400000000000000" pitchFamily="2" charset="-78"/>
              </a:rPr>
              <a:t>را با مسلمانان به اشتراک </a:t>
            </a:r>
            <a:r>
              <a:rPr lang="fa-IR" smtClean="0">
                <a:cs typeface="B Nazanin" panose="00000400000000000000" pitchFamily="2" charset="-78"/>
              </a:rPr>
              <a:t>می گذاشتند</a:t>
            </a:r>
            <a:r>
              <a:rPr lang="fa-IR" smtClean="0">
                <a:cs typeface="B Nazanin" panose="00000400000000000000" pitchFamily="2" charset="-78"/>
              </a:rPr>
              <a:t>. از این رو شاهد هستیم که این روابط سببی در </a:t>
            </a:r>
            <a:r>
              <a:rPr lang="fa-IR" smtClean="0">
                <a:cs typeface="B Nazanin" panose="00000400000000000000" pitchFamily="2" charset="-78"/>
              </a:rPr>
              <a:t>دوران امویان </a:t>
            </a:r>
            <a:r>
              <a:rPr lang="fa-IR" smtClean="0">
                <a:cs typeface="B Nazanin" panose="00000400000000000000" pitchFamily="2" charset="-78"/>
              </a:rPr>
              <a:t>به اوج خود رسید و چون پیمانی مستحکم در خدمت سیاست قرار گرفت</a:t>
            </a:r>
            <a:endParaRPr lang="fa-IR">
              <a:cs typeface="B Nazanin" panose="00000400000000000000" pitchFamily="2" charset="-78"/>
            </a:endParaRPr>
          </a:p>
        </p:txBody>
      </p:sp>
    </p:spTree>
    <p:extLst>
      <p:ext uri="{BB962C8B-B14F-4D97-AF65-F5344CB8AC3E}">
        <p14:creationId xmlns:p14="http://schemas.microsoft.com/office/powerpoint/2010/main" val="1469812237"/>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b="1" smtClean="0">
                <a:solidFill>
                  <a:srgbClr val="FF0000"/>
                </a:solidFill>
                <a:cs typeface="B Nazanin" panose="00000400000000000000" pitchFamily="2" charset="-78"/>
              </a:rPr>
              <a:t>3-2 جغرافیا</a:t>
            </a:r>
            <a:endParaRPr lang="fa-IR" b="1">
              <a:solidFill>
                <a:srgbClr val="FF0000"/>
              </a:solidFill>
              <a:cs typeface="B Nazanin" panose="00000400000000000000" pitchFamily="2" charset="-78"/>
            </a:endParaRPr>
          </a:p>
        </p:txBody>
      </p:sp>
      <p:sp>
        <p:nvSpPr>
          <p:cNvPr id="3" name="Content Placeholder 2"/>
          <p:cNvSpPr>
            <a:spLocks noGrp="1"/>
          </p:cNvSpPr>
          <p:nvPr>
            <p:ph idx="1"/>
          </p:nvPr>
        </p:nvSpPr>
        <p:spPr/>
        <p:txBody>
          <a:bodyPr>
            <a:normAutofit/>
          </a:bodyPr>
          <a:lstStyle/>
          <a:p>
            <a:r>
              <a:rPr lang="fa-IR" smtClean="0">
                <a:cs typeface="B Nazanin" panose="00000400000000000000" pitchFamily="2" charset="-78"/>
              </a:rPr>
              <a:t>بررسی </a:t>
            </a:r>
            <a:r>
              <a:rPr lang="fa-IR" smtClean="0">
                <a:cs typeface="B Nazanin" panose="00000400000000000000" pitchFamily="2" charset="-78"/>
              </a:rPr>
              <a:t>قرارداد و پیمان </a:t>
            </a:r>
            <a:r>
              <a:rPr lang="fa-IR" smtClean="0">
                <a:cs typeface="B Nazanin" panose="00000400000000000000" pitchFamily="2" charset="-78"/>
              </a:rPr>
              <a:t>نامه های </a:t>
            </a:r>
            <a:r>
              <a:rPr lang="fa-IR" smtClean="0">
                <a:cs typeface="B Nazanin" panose="00000400000000000000" pitchFamily="2" charset="-78"/>
              </a:rPr>
              <a:t>پیامبر(ص) با کلبیان بیانگر آن است که آن حضرت بر </a:t>
            </a:r>
            <a:r>
              <a:rPr lang="fa-IR" smtClean="0">
                <a:cs typeface="B Nazanin" panose="00000400000000000000" pitchFamily="2" charset="-78"/>
              </a:rPr>
              <a:t>تمامیت ارضی</a:t>
            </a:r>
            <a:r>
              <a:rPr lang="fa-IR" smtClean="0">
                <a:cs typeface="B Nazanin" panose="00000400000000000000" pitchFamily="2" charset="-78"/>
              </a:rPr>
              <a:t>، پیشه و جغرافیای محل زندگی کلبیان تأکید داشت و درصدد آن نبود که جغرافیای </a:t>
            </a:r>
            <a:r>
              <a:rPr lang="fa-IR" smtClean="0">
                <a:cs typeface="B Nazanin" panose="00000400000000000000" pitchFamily="2" charset="-78"/>
              </a:rPr>
              <a:t>سیاسی آنها </a:t>
            </a:r>
            <a:r>
              <a:rPr lang="fa-IR" smtClean="0">
                <a:cs typeface="B Nazanin" panose="00000400000000000000" pitchFamily="2" charset="-78"/>
              </a:rPr>
              <a:t>را تغییر دهد. </a:t>
            </a:r>
            <a:endParaRPr lang="fa-IR">
              <a:cs typeface="B Nazanin" panose="00000400000000000000" pitchFamily="2" charset="-78"/>
            </a:endParaRPr>
          </a:p>
        </p:txBody>
      </p:sp>
    </p:spTree>
    <p:extLst>
      <p:ext uri="{BB962C8B-B14F-4D97-AF65-F5344CB8AC3E}">
        <p14:creationId xmlns:p14="http://schemas.microsoft.com/office/powerpoint/2010/main" val="3942492722"/>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lstStyle/>
          <a:p>
            <a:pPr algn="just"/>
            <a:r>
              <a:rPr lang="fa-IR">
                <a:cs typeface="B Nazanin" panose="00000400000000000000" pitchFamily="2" charset="-78"/>
              </a:rPr>
              <a:t>همانطور که گفته شد مردمان  قبیله کلب با تکیه بر جغرافیای گسترده و مستعد در صدر اسلام به طایفه های توانگر و صاحب قدرت و شوکت تبدیل شده بودند. از اینرو پذیرش دین جدید با شعار برادری و برابری با توانگری آنها در تضاد بود و مانع از اسلام پذیری آنها میشد. در این زمینه بازرگانان قبیله کلب بیشتر نگران بودند چرا که موقعیت راهبردی دومةالجندل را در خطر میدیدند از این رو نباید از آنها انتظار داشت که در رفت وآمد به مکه از اسلام تعریف کرده و آن را به درستی معرفی کنند و همینطور دور از ذهن نیست قبایل شهرنشین کلبی که در اشرافیت به سر می بردند و زندگی نسبتا ً مرفهی داشتند، نسبت به دین اسلام رویکردی منفعلانه داشتند</a:t>
            </a:r>
          </a:p>
          <a:p>
            <a:endParaRPr lang="fa-IR"/>
          </a:p>
        </p:txBody>
      </p:sp>
    </p:spTree>
    <p:extLst>
      <p:ext uri="{BB962C8B-B14F-4D97-AF65-F5344CB8AC3E}">
        <p14:creationId xmlns:p14="http://schemas.microsoft.com/office/powerpoint/2010/main" val="893132901"/>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cs typeface="B Nazanin" panose="00000400000000000000" pitchFamily="2" charset="-78"/>
            </a:endParaRPr>
          </a:p>
        </p:txBody>
      </p:sp>
      <p:sp>
        <p:nvSpPr>
          <p:cNvPr id="3" name="Content Placeholder 2"/>
          <p:cNvSpPr>
            <a:spLocks noGrp="1"/>
          </p:cNvSpPr>
          <p:nvPr>
            <p:ph idx="1"/>
          </p:nvPr>
        </p:nvSpPr>
        <p:spPr/>
        <p:txBody>
          <a:bodyPr>
            <a:normAutofit/>
          </a:bodyPr>
          <a:lstStyle/>
          <a:p>
            <a:pPr marL="0" indent="0" algn="just">
              <a:buNone/>
            </a:pPr>
            <a:r>
              <a:rPr lang="fa-IR" smtClean="0">
                <a:cs typeface="B Nazanin" panose="00000400000000000000" pitchFamily="2" charset="-78"/>
              </a:rPr>
              <a:t> </a:t>
            </a:r>
            <a:r>
              <a:rPr lang="fa-IR" smtClean="0">
                <a:cs typeface="B Nazanin" panose="00000400000000000000" pitchFamily="2" charset="-78"/>
              </a:rPr>
              <a:t>راهبرد پیامبر(ص) حفظ جایگاه جغرافیایی </a:t>
            </a:r>
            <a:r>
              <a:rPr lang="fa-IR" smtClean="0">
                <a:cs typeface="B Nazanin" panose="00000400000000000000" pitchFamily="2" charset="-78"/>
              </a:rPr>
              <a:t>قبیله ی </a:t>
            </a:r>
            <a:r>
              <a:rPr lang="fa-IR" smtClean="0">
                <a:cs typeface="B Nazanin" panose="00000400000000000000" pitchFamily="2" charset="-78"/>
              </a:rPr>
              <a:t>کلب در شمال شبه جزیره بود از این </a:t>
            </a:r>
            <a:r>
              <a:rPr lang="fa-IR" smtClean="0">
                <a:cs typeface="B Nazanin" panose="00000400000000000000" pitchFamily="2" charset="-78"/>
              </a:rPr>
              <a:t>رو وفود </a:t>
            </a:r>
            <a:r>
              <a:rPr lang="fa-IR" smtClean="0">
                <a:cs typeface="B Nazanin" panose="00000400000000000000" pitchFamily="2" charset="-78"/>
              </a:rPr>
              <a:t>کلب پس از آمدن به مدینه و اظهار به </a:t>
            </a:r>
            <a:r>
              <a:rPr lang="fa-IR" smtClean="0">
                <a:cs typeface="B Nazanin" panose="00000400000000000000" pitchFamily="2" charset="-78"/>
              </a:rPr>
              <a:t>اسلام </a:t>
            </a:r>
            <a:r>
              <a:rPr lang="fa-IR" b="1" smtClean="0">
                <a:solidFill>
                  <a:srgbClr val="FF0000"/>
                </a:solidFill>
                <a:cs typeface="B Nazanin" panose="00000400000000000000" pitchFamily="2" charset="-78"/>
              </a:rPr>
              <a:t>دوباره به شمال شبه جزیره بازگشتند </a:t>
            </a:r>
            <a:r>
              <a:rPr lang="fa-IR" smtClean="0">
                <a:cs typeface="B Nazanin" panose="00000400000000000000" pitchFamily="2" charset="-78"/>
              </a:rPr>
              <a:t>در </a:t>
            </a:r>
            <a:r>
              <a:rPr lang="fa-IR" smtClean="0">
                <a:cs typeface="B Nazanin" panose="00000400000000000000" pitchFamily="2" charset="-78"/>
              </a:rPr>
              <a:t>حالی که </a:t>
            </a:r>
            <a:r>
              <a:rPr lang="fa-IR" smtClean="0">
                <a:cs typeface="B Nazanin" panose="00000400000000000000" pitchFamily="2" charset="-78"/>
              </a:rPr>
              <a:t>همان </a:t>
            </a:r>
            <a:r>
              <a:rPr lang="fa-IR" smtClean="0">
                <a:cs typeface="B Nazanin" panose="00000400000000000000" pitchFamily="2" charset="-78"/>
              </a:rPr>
              <a:t>علایق </a:t>
            </a:r>
            <a:r>
              <a:rPr lang="fa-IR" smtClean="0">
                <a:cs typeface="B Nazanin" panose="00000400000000000000" pitchFamily="2" charset="-78"/>
              </a:rPr>
              <a:t>ژئوپلیتیکی سابق نسبت به مکان اسکانشان را داشتند و کسی متعرض جغرافیا </a:t>
            </a:r>
            <a:r>
              <a:rPr lang="fa-IR" smtClean="0">
                <a:cs typeface="B Nazanin" panose="00000400000000000000" pitchFamily="2" charset="-78"/>
              </a:rPr>
              <a:t>و محل </a:t>
            </a:r>
            <a:r>
              <a:rPr lang="fa-IR" smtClean="0">
                <a:cs typeface="B Nazanin" panose="00000400000000000000" pitchFamily="2" charset="-78"/>
              </a:rPr>
              <a:t>کسب و زندگیشان نشد. تأکید بر این </a:t>
            </a:r>
            <a:r>
              <a:rPr lang="fa-IR" smtClean="0">
                <a:cs typeface="B Nazanin" panose="00000400000000000000" pitchFamily="2" charset="-78"/>
              </a:rPr>
              <a:t>مسأله در پیمان نامه های </a:t>
            </a:r>
            <a:r>
              <a:rPr lang="fa-IR" smtClean="0">
                <a:cs typeface="B Nazanin" panose="00000400000000000000" pitchFamily="2" charset="-78"/>
              </a:rPr>
              <a:t>بین پیامبر(ص) و </a:t>
            </a:r>
            <a:r>
              <a:rPr lang="fa-IR" smtClean="0">
                <a:cs typeface="B Nazanin" panose="00000400000000000000" pitchFamily="2" charset="-78"/>
              </a:rPr>
              <a:t>سران طوایف </a:t>
            </a:r>
            <a:r>
              <a:rPr lang="fa-IR" smtClean="0">
                <a:cs typeface="B Nazanin" panose="00000400000000000000" pitchFamily="2" charset="-78"/>
              </a:rPr>
              <a:t>کلبی به وضوح قابل مشاهد است مانند عهدنامهای که برای حارثة بن قطن نوشت.(</a:t>
            </a:r>
            <a:r>
              <a:rPr lang="fa-IR" smtClean="0">
                <a:cs typeface="B Nazanin" panose="00000400000000000000" pitchFamily="2" charset="-78"/>
              </a:rPr>
              <a:t>ابن سعد، 1968</a:t>
            </a:r>
            <a:r>
              <a:rPr lang="fa-IR" smtClean="0">
                <a:cs typeface="B Nazanin" panose="00000400000000000000" pitchFamily="2" charset="-78"/>
              </a:rPr>
              <a:t>، </a:t>
            </a:r>
            <a:r>
              <a:rPr lang="fa-IR" smtClean="0">
                <a:cs typeface="B Nazanin" panose="00000400000000000000" pitchFamily="2" charset="-78"/>
              </a:rPr>
              <a:t>ج1:335)</a:t>
            </a:r>
            <a:endParaRPr lang="fa-IR">
              <a:cs typeface="B Nazanin" panose="00000400000000000000" pitchFamily="2" charset="-78"/>
            </a:endParaRPr>
          </a:p>
        </p:txBody>
      </p:sp>
    </p:spTree>
    <p:extLst>
      <p:ext uri="{BB962C8B-B14F-4D97-AF65-F5344CB8AC3E}">
        <p14:creationId xmlns:p14="http://schemas.microsoft.com/office/powerpoint/2010/main" val="3039856466"/>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cs typeface="B Nazanin" panose="00000400000000000000" pitchFamily="2" charset="-78"/>
            </a:endParaRPr>
          </a:p>
        </p:txBody>
      </p:sp>
      <p:sp>
        <p:nvSpPr>
          <p:cNvPr id="3" name="Content Placeholder 2"/>
          <p:cNvSpPr>
            <a:spLocks noGrp="1"/>
          </p:cNvSpPr>
          <p:nvPr>
            <p:ph idx="1"/>
          </p:nvPr>
        </p:nvSpPr>
        <p:spPr/>
        <p:txBody>
          <a:bodyPr>
            <a:normAutofit/>
          </a:bodyPr>
          <a:lstStyle/>
          <a:p>
            <a:pPr algn="just"/>
            <a:r>
              <a:rPr lang="fa-IR" smtClean="0">
                <a:cs typeface="B Nazanin" panose="00000400000000000000" pitchFamily="2" charset="-78"/>
              </a:rPr>
              <a:t>زعامت </a:t>
            </a:r>
            <a:r>
              <a:rPr lang="fa-IR" smtClean="0">
                <a:cs typeface="B Nazanin" panose="00000400000000000000" pitchFamily="2" charset="-78"/>
              </a:rPr>
              <a:t>و </a:t>
            </a:r>
            <a:r>
              <a:rPr lang="fa-IR" smtClean="0">
                <a:cs typeface="B Nazanin" panose="00000400000000000000" pitchFamily="2" charset="-78"/>
              </a:rPr>
              <a:t>رهبری نکته </a:t>
            </a:r>
            <a:r>
              <a:rPr lang="fa-IR" smtClean="0">
                <a:cs typeface="B Nazanin" panose="00000400000000000000" pitchFamily="2" charset="-78"/>
              </a:rPr>
              <a:t>مهمی که پیامبر در راهبرد خود نسبت به مواجهه کلبیان در نظر داشت، حفظ جایگاه </a:t>
            </a:r>
            <a:r>
              <a:rPr lang="fa-IR" smtClean="0">
                <a:cs typeface="B Nazanin" panose="00000400000000000000" pitchFamily="2" charset="-78"/>
              </a:rPr>
              <a:t>بزرگان وروسای </a:t>
            </a:r>
            <a:r>
              <a:rPr lang="fa-IR" smtClean="0">
                <a:cs typeface="B Nazanin" panose="00000400000000000000" pitchFamily="2" charset="-78"/>
              </a:rPr>
              <a:t>طوایف کلبی بود. بزرگان کلبی که بر پیامبر(ص) وارد میشدند </a:t>
            </a:r>
            <a:r>
              <a:rPr lang="fa-IR" smtClean="0">
                <a:cs typeface="B Nazanin" panose="00000400000000000000" pitchFamily="2" charset="-78"/>
              </a:rPr>
              <a:t>علاوه </a:t>
            </a:r>
            <a:r>
              <a:rPr lang="fa-IR" smtClean="0">
                <a:cs typeface="B Nazanin" panose="00000400000000000000" pitchFamily="2" charset="-78"/>
              </a:rPr>
              <a:t>بر تکریم، از </a:t>
            </a:r>
            <a:r>
              <a:rPr lang="fa-IR" smtClean="0">
                <a:cs typeface="B Nazanin" panose="00000400000000000000" pitchFamily="2" charset="-78"/>
              </a:rPr>
              <a:t>آن حضرت </a:t>
            </a:r>
            <a:r>
              <a:rPr lang="fa-IR" smtClean="0">
                <a:cs typeface="B Nazanin" panose="00000400000000000000" pitchFamily="2" charset="-78"/>
              </a:rPr>
              <a:t>منصبی را دریافت </a:t>
            </a:r>
            <a:r>
              <a:rPr lang="fa-IR" smtClean="0">
                <a:cs typeface="B Nazanin" panose="00000400000000000000" pitchFamily="2" charset="-78"/>
              </a:rPr>
              <a:t>می کردند </a:t>
            </a:r>
            <a:r>
              <a:rPr lang="fa-IR" smtClean="0">
                <a:cs typeface="B Nazanin" panose="00000400000000000000" pitchFamily="2" charset="-78"/>
              </a:rPr>
              <a:t>که غالبا ً ابقاء بر همان سمت قبلی در قبیله و یا </a:t>
            </a:r>
            <a:r>
              <a:rPr lang="fa-IR" smtClean="0">
                <a:cs typeface="B Nazanin" panose="00000400000000000000" pitchFamily="2" charset="-78"/>
              </a:rPr>
              <a:t>نمایندگی پیامبر </a:t>
            </a:r>
            <a:r>
              <a:rPr lang="fa-IR" smtClean="0">
                <a:cs typeface="B Nazanin" panose="00000400000000000000" pitchFamily="2" charset="-78"/>
              </a:rPr>
              <a:t>در منطقه زندگانیشان بود. از اینرو پیامبر(ص) با این کار به یکباره </a:t>
            </a:r>
            <a:r>
              <a:rPr lang="fa-IR" smtClean="0">
                <a:cs typeface="B Nazanin" panose="00000400000000000000" pitchFamily="2" charset="-78"/>
              </a:rPr>
              <a:t>علایق </a:t>
            </a:r>
            <a:r>
              <a:rPr lang="fa-IR" smtClean="0">
                <a:cs typeface="B Nazanin" panose="00000400000000000000" pitchFamily="2" charset="-78"/>
              </a:rPr>
              <a:t>ژئوپلیتیکی </a:t>
            </a:r>
            <a:r>
              <a:rPr lang="fa-IR" smtClean="0">
                <a:cs typeface="B Nazanin" panose="00000400000000000000" pitchFamily="2" charset="-78"/>
              </a:rPr>
              <a:t>مبتنی بر </a:t>
            </a:r>
            <a:r>
              <a:rPr lang="fa-IR" smtClean="0">
                <a:cs typeface="B Nazanin" panose="00000400000000000000" pitchFamily="2" charset="-78"/>
              </a:rPr>
              <a:t>رهبری آنها را نفی نمیکرد تا موجب گسست آنها از </a:t>
            </a:r>
            <a:r>
              <a:rPr lang="fa-IR" smtClean="0">
                <a:cs typeface="B Nazanin" panose="00000400000000000000" pitchFamily="2" charset="-78"/>
              </a:rPr>
              <a:t>اسلام </a:t>
            </a:r>
            <a:r>
              <a:rPr lang="fa-IR" smtClean="0">
                <a:cs typeface="B Nazanin" panose="00000400000000000000" pitchFamily="2" charset="-78"/>
              </a:rPr>
              <a:t>نگردد. </a:t>
            </a:r>
            <a:endParaRPr lang="fa-IR">
              <a:cs typeface="B Nazanin" panose="00000400000000000000" pitchFamily="2" charset="-78"/>
            </a:endParaRPr>
          </a:p>
        </p:txBody>
      </p:sp>
    </p:spTree>
    <p:extLst>
      <p:ext uri="{BB962C8B-B14F-4D97-AF65-F5344CB8AC3E}">
        <p14:creationId xmlns:p14="http://schemas.microsoft.com/office/powerpoint/2010/main" val="2717003366"/>
      </p:ext>
    </p:extLst>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a:cs typeface="B Nazanin" panose="00000400000000000000" pitchFamily="2" charset="-78"/>
              </a:rPr>
              <a:t>پیامبر (ص) حتی به </a:t>
            </a:r>
            <a:r>
              <a:rPr lang="fa-IR" smtClean="0">
                <a:cs typeface="B Nazanin" panose="00000400000000000000" pitchFamily="2" charset="-78"/>
              </a:rPr>
              <a:t>سردسته- های </a:t>
            </a:r>
            <a:r>
              <a:rPr lang="fa-IR">
                <a:cs typeface="B Nazanin" panose="00000400000000000000" pitchFamily="2" charset="-78"/>
              </a:rPr>
              <a:t>وفود کلب که سمتی در قبیله نداشتند، مناصبی را اعطا میکرد تا نسبت بر </a:t>
            </a:r>
            <a:r>
              <a:rPr lang="fa-IR" smtClean="0">
                <a:cs typeface="B Nazanin" panose="00000400000000000000" pitchFamily="2" charset="-78"/>
              </a:rPr>
              <a:t>اسلام </a:t>
            </a:r>
            <a:r>
              <a:rPr lang="fa-IR">
                <a:cs typeface="B Nazanin" panose="00000400000000000000" pitchFamily="2" charset="-78"/>
              </a:rPr>
              <a:t>ایجاد </a:t>
            </a:r>
            <a:r>
              <a:rPr lang="fa-IR" smtClean="0">
                <a:cs typeface="B Nazanin" panose="00000400000000000000" pitchFamily="2" charset="-78"/>
              </a:rPr>
              <a:t>علقه نماید</a:t>
            </a:r>
            <a:r>
              <a:rPr lang="fa-IR">
                <a:cs typeface="B Nazanin" panose="00000400000000000000" pitchFamily="2" charset="-78"/>
              </a:rPr>
              <a:t>. نتیجه این که </a:t>
            </a:r>
            <a:r>
              <a:rPr lang="fa-IR" smtClean="0">
                <a:cs typeface="B Nazanin" panose="00000400000000000000" pitchFamily="2" charset="-78"/>
              </a:rPr>
              <a:t>اسلام</a:t>
            </a:r>
            <a:r>
              <a:rPr lang="fa-IR">
                <a:cs typeface="B Nazanin" panose="00000400000000000000" pitchFamily="2" charset="-78"/>
              </a:rPr>
              <a:t>، ژئوپلتیک مبتنی بر رهبری آنها در شمال را از بین نبرد بلکه برای </a:t>
            </a:r>
            <a:r>
              <a:rPr lang="fa-IR" smtClean="0">
                <a:cs typeface="B Nazanin" panose="00000400000000000000" pitchFamily="2" charset="-78"/>
              </a:rPr>
              <a:t>آنها این </a:t>
            </a:r>
            <a:r>
              <a:rPr lang="fa-IR">
                <a:cs typeface="B Nazanin" panose="00000400000000000000" pitchFamily="2" charset="-78"/>
              </a:rPr>
              <a:t>رهبری را در قالب </a:t>
            </a:r>
            <a:r>
              <a:rPr lang="fa-IR" smtClean="0">
                <a:cs typeface="B Nazanin" panose="00000400000000000000" pitchFamily="2" charset="-78"/>
              </a:rPr>
              <a:t>اسلام </a:t>
            </a:r>
            <a:r>
              <a:rPr lang="fa-IR">
                <a:cs typeface="B Nazanin" panose="00000400000000000000" pitchFamily="2" charset="-78"/>
              </a:rPr>
              <a:t>بازتعریف کرد. البته </a:t>
            </a:r>
            <a:r>
              <a:rPr lang="fa-IR" smtClean="0">
                <a:cs typeface="B Nazanin" panose="00000400000000000000" pitchFamily="2" charset="-78"/>
              </a:rPr>
              <a:t>می توان </a:t>
            </a:r>
            <a:r>
              <a:rPr lang="fa-IR">
                <a:cs typeface="B Nazanin" panose="00000400000000000000" pitchFamily="2" charset="-78"/>
              </a:rPr>
              <a:t>هدف دیگر پیامبر(ص) از این اقدام </a:t>
            </a:r>
            <a:r>
              <a:rPr lang="fa-IR" smtClean="0">
                <a:cs typeface="B Nazanin" panose="00000400000000000000" pitchFamily="2" charset="-78"/>
              </a:rPr>
              <a:t>را ایجاد </a:t>
            </a:r>
            <a:r>
              <a:rPr lang="fa-IR">
                <a:cs typeface="B Nazanin" panose="00000400000000000000" pitchFamily="2" charset="-78"/>
              </a:rPr>
              <a:t>سدّی از کارگزاران کلبی </a:t>
            </a:r>
            <a:r>
              <a:rPr lang="fa-IR" smtClean="0">
                <a:cs typeface="B Nazanin" panose="00000400000000000000" pitchFamily="2" charset="-78"/>
              </a:rPr>
              <a:t>مسلما </a:t>
            </a:r>
            <a:r>
              <a:rPr lang="fa-IR">
                <a:cs typeface="B Nazanin" panose="00000400000000000000" pitchFamily="2" charset="-78"/>
              </a:rPr>
              <a:t>در مقابل امپراطوری روم دانست</a:t>
            </a:r>
          </a:p>
          <a:p>
            <a:endParaRPr lang="fa-IR">
              <a:cs typeface="B Nazanin" panose="00000400000000000000" pitchFamily="2" charset="-78"/>
            </a:endParaRPr>
          </a:p>
        </p:txBody>
      </p:sp>
      <p:sp>
        <p:nvSpPr>
          <p:cNvPr id="4" name="Flowchart: Alternate Process 3"/>
          <p:cNvSpPr/>
          <p:nvPr/>
        </p:nvSpPr>
        <p:spPr>
          <a:xfrm>
            <a:off x="838200" y="4001294"/>
            <a:ext cx="3601616" cy="1194319"/>
          </a:xfrm>
          <a:prstGeom prst="flowChartAlternateProcess">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امپراطوری روم</a:t>
            </a:r>
            <a:endParaRPr lang="fa-IR"/>
          </a:p>
        </p:txBody>
      </p:sp>
    </p:spTree>
    <p:extLst>
      <p:ext uri="{BB962C8B-B14F-4D97-AF65-F5344CB8AC3E}">
        <p14:creationId xmlns:p14="http://schemas.microsoft.com/office/powerpoint/2010/main" val="1309159184"/>
      </p:ext>
    </p:extLst>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a-IR" b="1">
                <a:solidFill>
                  <a:srgbClr val="FF0000"/>
                </a:solidFill>
                <a:cs typeface="B Nazanin" panose="00000400000000000000" pitchFamily="2" charset="-78"/>
              </a:rPr>
              <a:t>پافشاری بر باورهای نیاکان</a:t>
            </a:r>
            <a:endParaRPr lang="fa-IR" b="1">
              <a:solidFill>
                <a:srgbClr val="FF0000"/>
              </a:solidFill>
              <a:cs typeface="B Nazanin" panose="00000400000000000000" pitchFamily="2" charset="-78"/>
            </a:endParaRPr>
          </a:p>
        </p:txBody>
      </p:sp>
      <p:sp>
        <p:nvSpPr>
          <p:cNvPr id="3" name="Content Placeholder 2"/>
          <p:cNvSpPr>
            <a:spLocks noGrp="1"/>
          </p:cNvSpPr>
          <p:nvPr>
            <p:ph idx="1"/>
          </p:nvPr>
        </p:nvSpPr>
        <p:spPr/>
        <p:txBody>
          <a:bodyPr>
            <a:normAutofit/>
          </a:bodyPr>
          <a:lstStyle/>
          <a:p>
            <a:pPr algn="just"/>
            <a:r>
              <a:rPr lang="fa-IR" smtClean="0">
                <a:cs typeface="B Nazanin" panose="00000400000000000000" pitchFamily="2" charset="-78"/>
              </a:rPr>
              <a:t>مردمان </a:t>
            </a:r>
            <a:r>
              <a:rPr lang="fa-IR" smtClean="0">
                <a:cs typeface="B Nazanin" panose="00000400000000000000" pitchFamily="2" charset="-78"/>
              </a:rPr>
              <a:t>کلب با </a:t>
            </a:r>
            <a:r>
              <a:rPr lang="fa-IR" smtClean="0">
                <a:cs typeface="B Nazanin" panose="00000400000000000000" pitchFamily="2" charset="-78"/>
              </a:rPr>
              <a:t>اندیشه های </a:t>
            </a:r>
            <a:r>
              <a:rPr lang="fa-IR" smtClean="0">
                <a:cs typeface="B Nazanin" panose="00000400000000000000" pitchFamily="2" charset="-78"/>
              </a:rPr>
              <a:t>دینی بیگانه نبودند چرا که در پی همجواری با مسیحیان، </a:t>
            </a:r>
            <a:r>
              <a:rPr lang="fa-IR" smtClean="0">
                <a:cs typeface="B Nazanin" panose="00000400000000000000" pitchFamily="2" charset="-78"/>
              </a:rPr>
              <a:t>بسیاری از </a:t>
            </a:r>
            <a:r>
              <a:rPr lang="fa-IR" smtClean="0">
                <a:cs typeface="B Nazanin" panose="00000400000000000000" pitchFamily="2" charset="-78"/>
              </a:rPr>
              <a:t>آنان مسیحی بودند. از دیگر سو </a:t>
            </a:r>
            <a:r>
              <a:rPr lang="fa-IR" smtClean="0">
                <a:cs typeface="B Nazanin" panose="00000400000000000000" pitchFamily="2" charset="-78"/>
              </a:rPr>
              <a:t>بت پرستی نیز </a:t>
            </a:r>
            <a:r>
              <a:rPr lang="fa-IR" smtClean="0">
                <a:cs typeface="B Nazanin" panose="00000400000000000000" pitchFamily="2" charset="-78"/>
              </a:rPr>
              <a:t>در بین آنها رواج داشت. از این رو باورهای </a:t>
            </a:r>
            <a:r>
              <a:rPr lang="fa-IR" smtClean="0">
                <a:cs typeface="B Nazanin" panose="00000400000000000000" pitchFamily="2" charset="-78"/>
              </a:rPr>
              <a:t>مردم کلب</a:t>
            </a:r>
            <a:r>
              <a:rPr lang="fa-IR" smtClean="0">
                <a:cs typeface="B Nazanin" panose="00000400000000000000" pitchFamily="2" charset="-78"/>
              </a:rPr>
              <a:t>، سالهای سال با این دو آیین گره خورده بود و خود را صاحب آیین میدانستند. بنابراین دور </a:t>
            </a:r>
            <a:r>
              <a:rPr lang="fa-IR" smtClean="0">
                <a:cs typeface="B Nazanin" panose="00000400000000000000" pitchFamily="2" charset="-78"/>
              </a:rPr>
              <a:t>از نظر </a:t>
            </a:r>
            <a:r>
              <a:rPr lang="fa-IR" smtClean="0">
                <a:cs typeface="B Nazanin" panose="00000400000000000000" pitchFamily="2" charset="-78"/>
              </a:rPr>
              <a:t>نیست وقتی که یک دین جدیدبر آنها </a:t>
            </a:r>
            <a:r>
              <a:rPr lang="fa-IR" smtClean="0">
                <a:cs typeface="B Nazanin" panose="00000400000000000000" pitchFamily="2" charset="-78"/>
              </a:rPr>
              <a:t>عرضه شود </a:t>
            </a:r>
            <a:r>
              <a:rPr lang="fa-IR" smtClean="0">
                <a:cs typeface="B Nazanin" panose="00000400000000000000" pitchFamily="2" charset="-78"/>
              </a:rPr>
              <a:t>و آنها را مقابل مسلک گذشتگانشان </a:t>
            </a:r>
            <a:r>
              <a:rPr lang="fa-IR" smtClean="0">
                <a:cs typeface="B Nazanin" panose="00000400000000000000" pitchFamily="2" charset="-78"/>
              </a:rPr>
              <a:t>قرار دهد</a:t>
            </a:r>
            <a:r>
              <a:rPr lang="fa-IR" smtClean="0">
                <a:cs typeface="B Nazanin" panose="00000400000000000000" pitchFamily="2" charset="-78"/>
              </a:rPr>
              <a:t>، به مقابله برخیزند، همانطور که آیات قرآن نیز به این رفتار اشاره دارد. </a:t>
            </a:r>
            <a:endParaRPr lang="fa-IR">
              <a:cs typeface="B Nazanin" panose="00000400000000000000" pitchFamily="2" charset="-78"/>
            </a:endParaRPr>
          </a:p>
        </p:txBody>
      </p:sp>
      <p:sp>
        <p:nvSpPr>
          <p:cNvPr id="4" name="Flowchart: Alternate Process 3"/>
          <p:cNvSpPr/>
          <p:nvPr/>
        </p:nvSpPr>
        <p:spPr>
          <a:xfrm>
            <a:off x="838200" y="4460033"/>
            <a:ext cx="3452327" cy="1380930"/>
          </a:xfrm>
          <a:prstGeom prst="flowChartAlternateProcess">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همجواری با مسیحیان</a:t>
            </a:r>
            <a:endParaRPr lang="fa-IR"/>
          </a:p>
        </p:txBody>
      </p:sp>
    </p:spTree>
    <p:extLst>
      <p:ext uri="{BB962C8B-B14F-4D97-AF65-F5344CB8AC3E}">
        <p14:creationId xmlns:p14="http://schemas.microsoft.com/office/powerpoint/2010/main" val="3028636500"/>
      </p:ext>
    </p:extLst>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cs typeface="B Nazanin" panose="00000400000000000000" pitchFamily="2" charset="-78"/>
            </a:endParaRPr>
          </a:p>
        </p:txBody>
      </p:sp>
      <p:sp>
        <p:nvSpPr>
          <p:cNvPr id="3" name="Content Placeholder 2"/>
          <p:cNvSpPr>
            <a:spLocks noGrp="1"/>
          </p:cNvSpPr>
          <p:nvPr>
            <p:ph idx="1"/>
          </p:nvPr>
        </p:nvSpPr>
        <p:spPr/>
        <p:txBody>
          <a:bodyPr>
            <a:normAutofit/>
          </a:bodyPr>
          <a:lstStyle/>
          <a:p>
            <a:pPr algn="just"/>
            <a:r>
              <a:rPr lang="fa-IR">
                <a:cs typeface="B Nazanin" panose="00000400000000000000" pitchFamily="2" charset="-78"/>
              </a:rPr>
              <a:t>بنابراین </a:t>
            </a:r>
            <a:r>
              <a:rPr lang="fa-IR" smtClean="0">
                <a:cs typeface="B Nazanin" panose="00000400000000000000" pitchFamily="2" charset="-78"/>
              </a:rPr>
              <a:t>پیامبر(ص) تصمیم </a:t>
            </a:r>
            <a:r>
              <a:rPr lang="fa-IR">
                <a:cs typeface="B Nazanin" panose="00000400000000000000" pitchFamily="2" charset="-78"/>
              </a:rPr>
              <a:t>گرفت که نسبت به دو گروه </a:t>
            </a:r>
            <a:r>
              <a:rPr lang="fa-IR" smtClean="0">
                <a:cs typeface="B Nazanin" panose="00000400000000000000" pitchFamily="2" charset="-78"/>
              </a:rPr>
              <a:t>بت پرست </a:t>
            </a:r>
            <a:r>
              <a:rPr lang="fa-IR">
                <a:cs typeface="B Nazanin" panose="00000400000000000000" pitchFamily="2" charset="-78"/>
              </a:rPr>
              <a:t>و مسیحی کلب دو </a:t>
            </a:r>
            <a:r>
              <a:rPr lang="fa-IR" smtClean="0">
                <a:cs typeface="B Nazanin" panose="00000400000000000000" pitchFamily="2" charset="-78"/>
              </a:rPr>
              <a:t>شیوه ی </a:t>
            </a:r>
            <a:r>
              <a:rPr lang="fa-IR">
                <a:cs typeface="B Nazanin" panose="00000400000000000000" pitchFamily="2" charset="-78"/>
              </a:rPr>
              <a:t>متفاوت را </a:t>
            </a:r>
            <a:r>
              <a:rPr lang="fa-IR" smtClean="0">
                <a:cs typeface="B Nazanin" panose="00000400000000000000" pitchFamily="2" charset="-78"/>
              </a:rPr>
              <a:t>در پیش گیرد. از </a:t>
            </a:r>
            <a:r>
              <a:rPr lang="fa-IR">
                <a:cs typeface="B Nazanin" panose="00000400000000000000" pitchFamily="2" charset="-78"/>
              </a:rPr>
              <a:t>این رو آن حضرت با </a:t>
            </a:r>
            <a:r>
              <a:rPr lang="fa-IR" smtClean="0">
                <a:cs typeface="B Nazanin" panose="00000400000000000000" pitchFamily="2" charset="-78"/>
              </a:rPr>
              <a:t>توجه به ملاحظات </a:t>
            </a:r>
            <a:r>
              <a:rPr lang="fa-IR">
                <a:cs typeface="B Nazanin" panose="00000400000000000000" pitchFamily="2" charset="-78"/>
              </a:rPr>
              <a:t>سیاسی در شمال جزیرةالعرب و حمایت رومیان از </a:t>
            </a:r>
            <a:r>
              <a:rPr lang="fa-IR" smtClean="0">
                <a:cs typeface="B Nazanin" panose="00000400000000000000" pitchFamily="2" charset="-78"/>
              </a:rPr>
              <a:t>کلبیان مسیحی </a:t>
            </a:r>
            <a:r>
              <a:rPr lang="fa-IR">
                <a:cs typeface="B Nazanin" panose="00000400000000000000" pitchFamily="2" charset="-78"/>
              </a:rPr>
              <a:t>آنها را در پذیرش </a:t>
            </a:r>
            <a:r>
              <a:rPr lang="fa-IR" smtClean="0">
                <a:cs typeface="B Nazanin" panose="00000400000000000000" pitchFamily="2" charset="-78"/>
              </a:rPr>
              <a:t>اسلام </a:t>
            </a:r>
            <a:r>
              <a:rPr lang="fa-IR">
                <a:cs typeface="B Nazanin" panose="00000400000000000000" pitchFamily="2" charset="-78"/>
              </a:rPr>
              <a:t>و یا دادن جزیه مخیر نمود اما در مورد </a:t>
            </a:r>
            <a:r>
              <a:rPr lang="fa-IR" smtClean="0">
                <a:cs typeface="B Nazanin" panose="00000400000000000000" pitchFamily="2" charset="-78"/>
              </a:rPr>
              <a:t>بت پرستان </a:t>
            </a:r>
            <a:r>
              <a:rPr lang="fa-IR">
                <a:cs typeface="B Nazanin" panose="00000400000000000000" pitchFamily="2" charset="-78"/>
              </a:rPr>
              <a:t>این </a:t>
            </a:r>
            <a:r>
              <a:rPr lang="fa-IR" smtClean="0">
                <a:cs typeface="B Nazanin" panose="00000400000000000000" pitchFamily="2" charset="-78"/>
              </a:rPr>
              <a:t>مسامحه </a:t>
            </a:r>
            <a:r>
              <a:rPr lang="fa-IR" smtClean="0">
                <a:cs typeface="B Nazanin" panose="00000400000000000000" pitchFamily="2" charset="-78"/>
              </a:rPr>
              <a:t>را </a:t>
            </a:r>
            <a:r>
              <a:rPr lang="fa-IR">
                <a:cs typeface="B Nazanin" panose="00000400000000000000" pitchFamily="2" charset="-78"/>
              </a:rPr>
              <a:t>انجام نداد. آن حضرت با آگاهی از نفوذ و وابستگی مردم شمال جزیرةالعرب به بتها، با </a:t>
            </a:r>
            <a:r>
              <a:rPr lang="fa-IR">
                <a:cs typeface="B Nazanin" panose="00000400000000000000" pitchFamily="2" charset="-78"/>
              </a:rPr>
              <a:t>دستور </a:t>
            </a:r>
            <a:r>
              <a:rPr lang="fa-IR" smtClean="0">
                <a:cs typeface="B Nazanin" panose="00000400000000000000" pitchFamily="2" charset="-78"/>
              </a:rPr>
              <a:t>به تخریب </a:t>
            </a:r>
            <a:r>
              <a:rPr lang="fa-IR">
                <a:cs typeface="B Nazanin" panose="00000400000000000000" pitchFamily="2" charset="-78"/>
              </a:rPr>
              <a:t>بت«ّود»بعنوان نماد بتپرستی که سبب وابستگی کلبیان و دیگر قبایل شمالی به </a:t>
            </a:r>
            <a:r>
              <a:rPr lang="fa-IR">
                <a:cs typeface="B Nazanin" panose="00000400000000000000" pitchFamily="2" charset="-78"/>
              </a:rPr>
              <a:t>آن </a:t>
            </a:r>
            <a:r>
              <a:rPr lang="fa-IR" smtClean="0">
                <a:cs typeface="B Nazanin" panose="00000400000000000000" pitchFamily="2" charset="-78"/>
              </a:rPr>
              <a:t>شده بود</a:t>
            </a:r>
            <a:r>
              <a:rPr lang="fa-IR">
                <a:cs typeface="B Nazanin" panose="00000400000000000000" pitchFamily="2" charset="-78"/>
              </a:rPr>
              <a:t>، </a:t>
            </a:r>
            <a:r>
              <a:rPr lang="fa-IR">
                <a:cs typeface="B Nazanin" panose="00000400000000000000" pitchFamily="2" charset="-78"/>
              </a:rPr>
              <a:t>این </a:t>
            </a:r>
            <a:r>
              <a:rPr lang="fa-IR" smtClean="0">
                <a:cs typeface="B Nazanin" panose="00000400000000000000" pitchFamily="2" charset="-78"/>
              </a:rPr>
              <a:t>علقه ی </a:t>
            </a:r>
            <a:r>
              <a:rPr lang="fa-IR">
                <a:cs typeface="B Nazanin" panose="00000400000000000000" pitchFamily="2" charset="-78"/>
              </a:rPr>
              <a:t>ژئوپلیتیکی را از بین برد </a:t>
            </a:r>
            <a:r>
              <a:rPr lang="fa-IR">
                <a:cs typeface="B Nazanin" panose="00000400000000000000" pitchFamily="2" charset="-78"/>
              </a:rPr>
              <a:t>تا </a:t>
            </a:r>
            <a:r>
              <a:rPr lang="fa-IR" smtClean="0">
                <a:cs typeface="B Nazanin" panose="00000400000000000000" pitchFamily="2" charset="-78"/>
              </a:rPr>
              <a:t>به آنهای </a:t>
            </a:r>
            <a:r>
              <a:rPr lang="fa-IR">
                <a:cs typeface="B Nazanin" panose="00000400000000000000" pitchFamily="2" charset="-78"/>
              </a:rPr>
              <a:t>دیگری برای بت پرستان باقی نماند </a:t>
            </a:r>
            <a:r>
              <a:rPr lang="fa-IR">
                <a:cs typeface="B Nazanin" panose="00000400000000000000" pitchFamily="2" charset="-78"/>
              </a:rPr>
              <a:t>و </a:t>
            </a:r>
            <a:r>
              <a:rPr lang="fa-IR" smtClean="0">
                <a:cs typeface="B Nazanin" panose="00000400000000000000" pitchFamily="2" charset="-78"/>
              </a:rPr>
              <a:t>راه هرگونه </a:t>
            </a:r>
            <a:r>
              <a:rPr lang="fa-IR">
                <a:cs typeface="B Nazanin" panose="00000400000000000000" pitchFamily="2" charset="-78"/>
              </a:rPr>
              <a:t>بازسازی و احیاء بتپرستی بسته گردد. </a:t>
            </a:r>
            <a:endParaRPr lang="fa-IR">
              <a:cs typeface="B Nazanin" panose="00000400000000000000" pitchFamily="2" charset="-78"/>
            </a:endParaRPr>
          </a:p>
          <a:p>
            <a:endParaRPr lang="fa-IR">
              <a:cs typeface="B Nazanin" panose="00000400000000000000" pitchFamily="2" charset="-78"/>
            </a:endParaRPr>
          </a:p>
        </p:txBody>
      </p:sp>
    </p:spTree>
    <p:extLst>
      <p:ext uri="{BB962C8B-B14F-4D97-AF65-F5344CB8AC3E}">
        <p14:creationId xmlns:p14="http://schemas.microsoft.com/office/powerpoint/2010/main" val="210987142"/>
      </p:ext>
    </p:extLst>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از </a:t>
            </a:r>
            <a:r>
              <a:rPr lang="fa-IR" smtClean="0">
                <a:cs typeface="B Nazanin" panose="00000400000000000000" pitchFamily="2" charset="-78"/>
              </a:rPr>
              <a:t>اینرو میبینیم که پس از تخریب بتها </a:t>
            </a:r>
            <a:r>
              <a:rPr lang="fa-IR" smtClean="0">
                <a:cs typeface="B Nazanin" panose="00000400000000000000" pitchFamily="2" charset="-78"/>
              </a:rPr>
              <a:t>وفودیها </a:t>
            </a:r>
            <a:r>
              <a:rPr lang="fa-IR">
                <a:cs typeface="B Nazanin" panose="00000400000000000000" pitchFamily="2" charset="-78"/>
              </a:rPr>
              <a:t>به </a:t>
            </a:r>
            <a:r>
              <a:rPr lang="fa-IR">
                <a:cs typeface="B Nazanin" panose="00000400000000000000" pitchFamily="2" charset="-78"/>
              </a:rPr>
              <a:t>سمت </a:t>
            </a:r>
            <a:r>
              <a:rPr lang="fa-IR" smtClean="0">
                <a:cs typeface="B Nazanin" panose="00000400000000000000" pitchFamily="2" charset="-78"/>
              </a:rPr>
              <a:t>اسلام </a:t>
            </a:r>
            <a:r>
              <a:rPr lang="fa-IR">
                <a:cs typeface="B Nazanin" panose="00000400000000000000" pitchFamily="2" charset="-78"/>
              </a:rPr>
              <a:t>آغاز </a:t>
            </a:r>
            <a:r>
              <a:rPr lang="fa-IR">
                <a:cs typeface="B Nazanin" panose="00000400000000000000" pitchFamily="2" charset="-78"/>
              </a:rPr>
              <a:t>شد.در </a:t>
            </a:r>
            <a:r>
              <a:rPr lang="fa-IR" smtClean="0">
                <a:cs typeface="B Nazanin" panose="00000400000000000000" pitchFamily="2" charset="-78"/>
              </a:rPr>
              <a:t>نتیجه ی تلاشهای </a:t>
            </a:r>
            <a:r>
              <a:rPr lang="fa-IR">
                <a:cs typeface="B Nazanin" panose="00000400000000000000" pitchFamily="2" charset="-78"/>
              </a:rPr>
              <a:t>پیامبر(ص) برای </a:t>
            </a:r>
            <a:r>
              <a:rPr lang="fa-IR">
                <a:cs typeface="B Nazanin" panose="00000400000000000000" pitchFamily="2" charset="-78"/>
              </a:rPr>
              <a:t>مدیریت </a:t>
            </a:r>
            <a:r>
              <a:rPr lang="fa-IR" smtClean="0">
                <a:cs typeface="B Nazanin" panose="00000400000000000000" pitchFamily="2" charset="-78"/>
              </a:rPr>
              <a:t>تعلقات ژئوپلیتیکی </a:t>
            </a:r>
            <a:r>
              <a:rPr lang="fa-IR">
                <a:cs typeface="B Nazanin" panose="00000400000000000000" pitchFamily="2" charset="-78"/>
              </a:rPr>
              <a:t>قبیله کلب به </a:t>
            </a:r>
            <a:r>
              <a:rPr lang="fa-IR">
                <a:cs typeface="B Nazanin" panose="00000400000000000000" pitchFamily="2" charset="-78"/>
              </a:rPr>
              <a:t>سمت </a:t>
            </a:r>
            <a:r>
              <a:rPr lang="fa-IR" smtClean="0">
                <a:cs typeface="B Nazanin" panose="00000400000000000000" pitchFamily="2" charset="-78"/>
              </a:rPr>
              <a:t>اسلام پذیری </a:t>
            </a:r>
            <a:r>
              <a:rPr lang="fa-IR">
                <a:cs typeface="B Nazanin" panose="00000400000000000000" pitchFamily="2" charset="-78"/>
              </a:rPr>
              <a:t>آنها، گروههای زیادی از طوایف مختلف </a:t>
            </a:r>
            <a:r>
              <a:rPr lang="fa-IR">
                <a:cs typeface="B Nazanin" panose="00000400000000000000" pitchFamily="2" charset="-78"/>
              </a:rPr>
              <a:t>کلب </a:t>
            </a:r>
            <a:r>
              <a:rPr lang="fa-IR" smtClean="0">
                <a:cs typeface="B Nazanin" panose="00000400000000000000" pitchFamily="2" charset="-78"/>
              </a:rPr>
              <a:t>مسلمان شدند </a:t>
            </a:r>
            <a:r>
              <a:rPr lang="fa-IR">
                <a:cs typeface="B Nazanin" panose="00000400000000000000" pitchFamily="2" charset="-78"/>
              </a:rPr>
              <a:t>لکن </a:t>
            </a:r>
            <a:r>
              <a:rPr lang="fa-IR" smtClean="0">
                <a:cs typeface="B Nazanin" panose="00000400000000000000" pitchFamily="2" charset="-78"/>
              </a:rPr>
              <a:t>بدین معنا </a:t>
            </a:r>
            <a:r>
              <a:rPr lang="fa-IR">
                <a:cs typeface="B Nazanin" panose="00000400000000000000" pitchFamily="2" charset="-78"/>
              </a:rPr>
              <a:t>نیست که همه قبیله کلب </a:t>
            </a:r>
            <a:r>
              <a:rPr lang="fa-IR">
                <a:cs typeface="B Nazanin" panose="00000400000000000000" pitchFamily="2" charset="-78"/>
              </a:rPr>
              <a:t>به </a:t>
            </a:r>
            <a:r>
              <a:rPr lang="fa-IR" smtClean="0">
                <a:cs typeface="B Nazanin" panose="00000400000000000000" pitchFamily="2" charset="-78"/>
              </a:rPr>
              <a:t>اسلام گرویدند(واقدی،1948</a:t>
            </a:r>
            <a:r>
              <a:rPr lang="fa-IR">
                <a:cs typeface="B Nazanin" panose="00000400000000000000" pitchFamily="2" charset="-78"/>
              </a:rPr>
              <a:t>، </a:t>
            </a:r>
            <a:r>
              <a:rPr lang="fa-IR" smtClean="0">
                <a:cs typeface="B Nazanin" panose="00000400000000000000" pitchFamily="2" charset="-78"/>
              </a:rPr>
              <a:t>ج1:192). بلکه برخی </a:t>
            </a:r>
            <a:r>
              <a:rPr lang="fa-IR">
                <a:cs typeface="B Nazanin" panose="00000400000000000000" pitchFamily="2" charset="-78"/>
              </a:rPr>
              <a:t>برتعصبات مذهبی و عصبیّت قبیلگی خود باقیمانده بودند. </a:t>
            </a:r>
            <a:endParaRPr lang="fa-IR">
              <a:cs typeface="B Nazanin" panose="00000400000000000000" pitchFamily="2" charset="-78"/>
            </a:endParaRPr>
          </a:p>
        </p:txBody>
      </p:sp>
    </p:spTree>
    <p:extLst>
      <p:ext uri="{BB962C8B-B14F-4D97-AF65-F5344CB8AC3E}">
        <p14:creationId xmlns:p14="http://schemas.microsoft.com/office/powerpoint/2010/main" val="2694122913"/>
      </p:ext>
    </p:extLst>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cs typeface="B Nazanin" panose="00000400000000000000" pitchFamily="2" charset="-78"/>
            </a:endParaRPr>
          </a:p>
        </p:txBody>
      </p:sp>
      <p:sp>
        <p:nvSpPr>
          <p:cNvPr id="3" name="Content Placeholder 2"/>
          <p:cNvSpPr>
            <a:spLocks noGrp="1"/>
          </p:cNvSpPr>
          <p:nvPr>
            <p:ph idx="1"/>
          </p:nvPr>
        </p:nvSpPr>
        <p:spPr/>
        <p:txBody>
          <a:bodyPr>
            <a:normAutofit/>
          </a:bodyPr>
          <a:lstStyle/>
          <a:p>
            <a:pPr algn="just"/>
            <a:r>
              <a:rPr lang="fa-IR" smtClean="0">
                <a:cs typeface="B Nazanin" panose="00000400000000000000" pitchFamily="2" charset="-78"/>
              </a:rPr>
              <a:t>بررسی </a:t>
            </a:r>
            <a:r>
              <a:rPr lang="fa-IR" smtClean="0">
                <a:cs typeface="B Nazanin" panose="00000400000000000000" pitchFamily="2" charset="-78"/>
              </a:rPr>
              <a:t>افرادی که با وجود </a:t>
            </a:r>
            <a:r>
              <a:rPr lang="fa-IR" smtClean="0">
                <a:cs typeface="B Nazanin" panose="00000400000000000000" pitchFamily="2" charset="-78"/>
              </a:rPr>
              <a:t>درک اسلام</a:t>
            </a:r>
            <a:r>
              <a:rPr lang="fa-IR" smtClean="0">
                <a:cs typeface="B Nazanin" panose="00000400000000000000" pitchFamily="2" charset="-78"/>
              </a:rPr>
              <a:t>، مسلمان نشده بودند بیانگر آن است که تقریبا ً </a:t>
            </a:r>
            <a:r>
              <a:rPr lang="fa-IR" smtClean="0">
                <a:cs typeface="B Nazanin" panose="00000400000000000000" pitchFamily="2" charset="-78"/>
              </a:rPr>
              <a:t>همه ی </a:t>
            </a:r>
            <a:r>
              <a:rPr lang="fa-IR" smtClean="0">
                <a:cs typeface="B Nazanin" panose="00000400000000000000" pitchFamily="2" charset="-78"/>
              </a:rPr>
              <a:t>آنها مسیحیان کلب بودند؛ مانند </a:t>
            </a:r>
            <a:r>
              <a:rPr lang="fa-IR" smtClean="0">
                <a:cs typeface="B Nazanin" panose="00000400000000000000" pitchFamily="2" charset="-78"/>
              </a:rPr>
              <a:t>حَارِثة بن </a:t>
            </a:r>
            <a:r>
              <a:rPr lang="fa-IR" smtClean="0">
                <a:cs typeface="B Nazanin" panose="00000400000000000000" pitchFamily="2" charset="-78"/>
              </a:rPr>
              <a:t>صَخْر(سجستانی،1961: ص72) حنظلةبن صفوان، مالک بن ضبّ(بغدادی،1942:305) و </a:t>
            </a:r>
            <a:r>
              <a:rPr lang="fa-IR" smtClean="0">
                <a:cs typeface="B Nazanin" panose="00000400000000000000" pitchFamily="2" charset="-78"/>
              </a:rPr>
              <a:t>نیز أبُووَهَب </a:t>
            </a:r>
            <a:r>
              <a:rPr lang="fa-IR" smtClean="0">
                <a:cs typeface="B Nazanin" panose="00000400000000000000" pitchFamily="2" charset="-78"/>
              </a:rPr>
              <a:t>کلبی که حاضر به پرداخت جزیه شد.(ابنأثیر،1409، ج5:330)</a:t>
            </a:r>
            <a:endParaRPr lang="fa-IR">
              <a:cs typeface="B Nazanin" panose="00000400000000000000" pitchFamily="2" charset="-78"/>
            </a:endParaRPr>
          </a:p>
        </p:txBody>
      </p:sp>
    </p:spTree>
    <p:extLst>
      <p:ext uri="{BB962C8B-B14F-4D97-AF65-F5344CB8AC3E}">
        <p14:creationId xmlns:p14="http://schemas.microsoft.com/office/powerpoint/2010/main" val="329320047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cs typeface="B Nazanin" panose="00000400000000000000" pitchFamily="2" charset="-78"/>
            </a:endParaRPr>
          </a:p>
        </p:txBody>
      </p:sp>
      <p:sp>
        <p:nvSpPr>
          <p:cNvPr id="3" name="Content Placeholder 2"/>
          <p:cNvSpPr>
            <a:spLocks noGrp="1"/>
          </p:cNvSpPr>
          <p:nvPr>
            <p:ph idx="1"/>
          </p:nvPr>
        </p:nvSpPr>
        <p:spPr>
          <a:xfrm>
            <a:off x="5262464" y="1825625"/>
            <a:ext cx="6091335" cy="4351338"/>
          </a:xfrm>
        </p:spPr>
        <p:txBody>
          <a:bodyPr/>
          <a:lstStyle/>
          <a:p>
            <a:pPr algn="just"/>
            <a:r>
              <a:rPr lang="fa-IR">
                <a:cs typeface="B Nazanin" panose="00000400000000000000" pitchFamily="2" charset="-78"/>
              </a:rPr>
              <a:t>به نظر می رسد مهمترین اثری که در این زمینه </a:t>
            </a:r>
            <a:r>
              <a:rPr lang="fa-IR" smtClean="0">
                <a:cs typeface="B Nazanin" panose="00000400000000000000" pitchFamily="2" charset="-78"/>
              </a:rPr>
              <a:t>دیده شد</a:t>
            </a:r>
            <a:r>
              <a:rPr lang="fa-IR">
                <a:cs typeface="B Nazanin" panose="00000400000000000000" pitchFamily="2" charset="-78"/>
              </a:rPr>
              <a:t>، </a:t>
            </a:r>
            <a:r>
              <a:rPr lang="fa-IR" smtClean="0">
                <a:cs typeface="B Nazanin" panose="00000400000000000000" pitchFamily="2" charset="-78"/>
              </a:rPr>
              <a:t>پایان نامهای </a:t>
            </a:r>
            <a:r>
              <a:rPr lang="fa-IR">
                <a:cs typeface="B Nazanin" panose="00000400000000000000" pitchFamily="2" charset="-78"/>
              </a:rPr>
              <a:t>با </a:t>
            </a:r>
            <a:r>
              <a:rPr lang="fa-IR" smtClean="0">
                <a:cs typeface="B Nazanin" panose="00000400000000000000" pitchFamily="2" charset="-78"/>
              </a:rPr>
              <a:t>عنوان«قبیلة کلب </a:t>
            </a:r>
            <a:r>
              <a:rPr lang="fa-IR">
                <a:cs typeface="B Nazanin" panose="00000400000000000000" pitchFamily="2" charset="-78"/>
              </a:rPr>
              <a:t>و دورها فی التاریخ العربی حتی نهایة العهد األموی فی </a:t>
            </a:r>
            <a:r>
              <a:rPr lang="fa-IR" smtClean="0">
                <a:cs typeface="B Nazanin" panose="00000400000000000000" pitchFamily="2" charset="-78"/>
              </a:rPr>
              <a:t>الشام»(2)است </a:t>
            </a:r>
            <a:r>
              <a:rPr lang="fa-IR">
                <a:cs typeface="B Nazanin" panose="00000400000000000000" pitchFamily="2" charset="-78"/>
              </a:rPr>
              <a:t>که ضمن چندین </a:t>
            </a:r>
            <a:r>
              <a:rPr lang="fa-IR" smtClean="0">
                <a:cs typeface="B Nazanin" panose="00000400000000000000" pitchFamily="2" charset="-78"/>
              </a:rPr>
              <a:t>بار مکاتبه </a:t>
            </a:r>
            <a:r>
              <a:rPr lang="fa-IR">
                <a:cs typeface="B Nazanin" panose="00000400000000000000" pitchFamily="2" charset="-78"/>
              </a:rPr>
              <a:t>با دانشگاه مستنصریه، متن آن درخواست شد ولی به نتیجهای نرسید. از این رو </a:t>
            </a:r>
            <a:r>
              <a:rPr lang="fa-IR" smtClean="0">
                <a:cs typeface="B Nazanin" panose="00000400000000000000" pitchFamily="2" charset="-78"/>
              </a:rPr>
              <a:t>با نظر به خلاصه ی </a:t>
            </a:r>
            <a:r>
              <a:rPr lang="fa-IR">
                <a:cs typeface="B Nazanin" panose="00000400000000000000" pitchFamily="2" charset="-78"/>
              </a:rPr>
              <a:t>دو </a:t>
            </a:r>
            <a:r>
              <a:rPr lang="fa-IR" smtClean="0">
                <a:cs typeface="B Nazanin" panose="00000400000000000000" pitchFamily="2" charset="-78"/>
              </a:rPr>
              <a:t>صفحه ای </a:t>
            </a:r>
            <a:r>
              <a:rPr lang="fa-IR">
                <a:cs typeface="B Nazanin" panose="00000400000000000000" pitchFamily="2" charset="-78"/>
              </a:rPr>
              <a:t>آن در </a:t>
            </a:r>
            <a:r>
              <a:rPr lang="fa-IR" smtClean="0">
                <a:cs typeface="B Nazanin" panose="00000400000000000000" pitchFamily="2" charset="-78"/>
              </a:rPr>
              <a:t>مجله ی </a:t>
            </a:r>
            <a:r>
              <a:rPr lang="fa-IR">
                <a:cs typeface="B Nazanin" panose="00000400000000000000" pitchFamily="2" charset="-78"/>
              </a:rPr>
              <a:t>المورخ العربی،(3)مشخص گردید که نگارنده درصدد </a:t>
            </a:r>
            <a:r>
              <a:rPr lang="fa-IR" smtClean="0">
                <a:cs typeface="B Nazanin" panose="00000400000000000000" pitchFamily="2" charset="-78"/>
              </a:rPr>
              <a:t>بیان تاریخ </a:t>
            </a:r>
            <a:r>
              <a:rPr lang="fa-IR">
                <a:cs typeface="B Nazanin" panose="00000400000000000000" pitchFamily="2" charset="-78"/>
              </a:rPr>
              <a:t>این قبیله بوده و فاقد تحلیل نقش کلبیها در مناسبات با پیرامونشان است. </a:t>
            </a:r>
          </a:p>
        </p:txBody>
      </p:sp>
      <p:pic>
        <p:nvPicPr>
          <p:cNvPr id="4" name="Picture 3"/>
          <p:cNvPicPr>
            <a:picLocks noChangeAspect="1"/>
          </p:cNvPicPr>
          <p:nvPr/>
        </p:nvPicPr>
        <p:blipFill>
          <a:blip r:embed="rId2"/>
          <a:stretch>
            <a:fillRect/>
          </a:stretch>
        </p:blipFill>
        <p:spPr>
          <a:xfrm>
            <a:off x="838200" y="1974914"/>
            <a:ext cx="4310944" cy="3343535"/>
          </a:xfrm>
          <a:prstGeom prst="rect">
            <a:avLst/>
          </a:prstGeom>
        </p:spPr>
      </p:pic>
      <p:sp>
        <p:nvSpPr>
          <p:cNvPr id="5" name="TextBox 4"/>
          <p:cNvSpPr txBox="1"/>
          <p:nvPr/>
        </p:nvSpPr>
        <p:spPr>
          <a:xfrm>
            <a:off x="1808684" y="5602675"/>
            <a:ext cx="2369975" cy="523220"/>
          </a:xfrm>
          <a:prstGeom prst="rect">
            <a:avLst/>
          </a:prstGeom>
          <a:noFill/>
        </p:spPr>
        <p:txBody>
          <a:bodyPr wrap="square" rtlCol="1">
            <a:spAutoFit/>
          </a:bodyPr>
          <a:lstStyle/>
          <a:p>
            <a:pPr algn="ctr"/>
            <a:r>
              <a:rPr lang="fa-IR" sz="2800">
                <a:solidFill>
                  <a:srgbClr val="FF0000"/>
                </a:solidFill>
                <a:cs typeface="B Nazanin" panose="00000400000000000000" pitchFamily="2" charset="-78"/>
              </a:rPr>
              <a:t>دانشگاه مستنصریه</a:t>
            </a:r>
            <a:endParaRPr lang="fa-IR">
              <a:solidFill>
                <a:srgbClr val="FF0000"/>
              </a:solidFill>
            </a:endParaRPr>
          </a:p>
        </p:txBody>
      </p:sp>
    </p:spTree>
    <p:extLst>
      <p:ext uri="{BB962C8B-B14F-4D97-AF65-F5344CB8AC3E}">
        <p14:creationId xmlns:p14="http://schemas.microsoft.com/office/powerpoint/2010/main" val="2915223475"/>
      </p:ext>
    </p:extLst>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cs typeface="B Nazanin" panose="00000400000000000000" pitchFamily="2" charset="-78"/>
            </a:endParaRPr>
          </a:p>
        </p:txBody>
      </p:sp>
      <p:sp>
        <p:nvSpPr>
          <p:cNvPr id="3" name="Content Placeholder 2"/>
          <p:cNvSpPr>
            <a:spLocks noGrp="1"/>
          </p:cNvSpPr>
          <p:nvPr>
            <p:ph idx="1"/>
          </p:nvPr>
        </p:nvSpPr>
        <p:spPr/>
        <p:txBody>
          <a:bodyPr>
            <a:normAutofit/>
          </a:bodyPr>
          <a:lstStyle/>
          <a:p>
            <a:pPr algn="just"/>
            <a:r>
              <a:rPr lang="fa-IR" smtClean="0">
                <a:cs typeface="B Nazanin" panose="00000400000000000000" pitchFamily="2" charset="-78"/>
              </a:rPr>
              <a:t>گزارشهای تاریخی </a:t>
            </a:r>
            <a:r>
              <a:rPr lang="fa-IR" smtClean="0">
                <a:cs typeface="B Nazanin" panose="00000400000000000000" pitchFamily="2" charset="-78"/>
              </a:rPr>
              <a:t>حاکی از </a:t>
            </a:r>
            <a:r>
              <a:rPr lang="fa-IR" smtClean="0">
                <a:cs typeface="B Nazanin" panose="00000400000000000000" pitchFamily="2" charset="-78"/>
              </a:rPr>
              <a:t>آن است که برخی از مردم کلب به </a:t>
            </a:r>
            <a:r>
              <a:rPr lang="fa-IR" smtClean="0">
                <a:cs typeface="B Nazanin" panose="00000400000000000000" pitchFamily="2" charset="-78"/>
              </a:rPr>
              <a:t>دلیل </a:t>
            </a:r>
            <a:r>
              <a:rPr lang="fa-IR" smtClean="0">
                <a:cs typeface="B Nazanin" panose="00000400000000000000" pitchFamily="2" charset="-78"/>
              </a:rPr>
              <a:t>مختلف </a:t>
            </a:r>
            <a:r>
              <a:rPr lang="fa-IR" smtClean="0">
                <a:cs typeface="B Nazanin" panose="00000400000000000000" pitchFamily="2" charset="-78"/>
              </a:rPr>
              <a:t>از جمله </a:t>
            </a:r>
            <a:r>
              <a:rPr lang="fa-IR" smtClean="0">
                <a:cs typeface="B Nazanin" panose="00000400000000000000" pitchFamily="2" charset="-78"/>
              </a:rPr>
              <a:t>تکیه </a:t>
            </a:r>
            <a:r>
              <a:rPr lang="fa-IR" smtClean="0">
                <a:cs typeface="B Nazanin" panose="00000400000000000000" pitchFamily="2" charset="-78"/>
              </a:rPr>
              <a:t>بر حمایت </a:t>
            </a:r>
            <a:r>
              <a:rPr lang="fa-IR" smtClean="0">
                <a:cs typeface="B Nazanin" panose="00000400000000000000" pitchFamily="2" charset="-78"/>
              </a:rPr>
              <a:t>روم، هنوز </a:t>
            </a:r>
            <a:r>
              <a:rPr lang="fa-IR" smtClean="0">
                <a:cs typeface="B Nazanin" panose="00000400000000000000" pitchFamily="2" charset="-78"/>
              </a:rPr>
              <a:t>مواضع خصمانه ی </a:t>
            </a:r>
            <a:r>
              <a:rPr lang="fa-IR" smtClean="0">
                <a:cs typeface="B Nazanin" panose="00000400000000000000" pitchFamily="2" charset="-78"/>
              </a:rPr>
              <a:t>خود در برابر </a:t>
            </a:r>
            <a:r>
              <a:rPr lang="fa-IR" smtClean="0">
                <a:cs typeface="B Nazanin" panose="00000400000000000000" pitchFamily="2" charset="-78"/>
              </a:rPr>
              <a:t>اسلام </a:t>
            </a:r>
            <a:r>
              <a:rPr lang="fa-IR" smtClean="0">
                <a:cs typeface="B Nazanin" panose="00000400000000000000" pitchFamily="2" charset="-78"/>
              </a:rPr>
              <a:t>را داشتند(علی بیگی و دیگران،1397،30:7) لذا در زمان </a:t>
            </a:r>
            <a:r>
              <a:rPr lang="fa-IR" smtClean="0">
                <a:cs typeface="B Nazanin" panose="00000400000000000000" pitchFamily="2" charset="-78"/>
              </a:rPr>
              <a:t>خلیفه سوم</a:t>
            </a:r>
            <a:r>
              <a:rPr lang="fa-IR" smtClean="0">
                <a:cs typeface="B Nazanin" panose="00000400000000000000" pitchFamily="2" charset="-78"/>
              </a:rPr>
              <a:t>، برخی از آنها بر آیین مسیحیت بودند.(ابنکلبی،1988، ج2:567)</a:t>
            </a:r>
            <a:endParaRPr lang="fa-IR">
              <a:cs typeface="B Nazanin" panose="00000400000000000000" pitchFamily="2" charset="-78"/>
            </a:endParaRPr>
          </a:p>
        </p:txBody>
      </p:sp>
    </p:spTree>
    <p:extLst>
      <p:ext uri="{BB962C8B-B14F-4D97-AF65-F5344CB8AC3E}">
        <p14:creationId xmlns:p14="http://schemas.microsoft.com/office/powerpoint/2010/main" val="498432590"/>
      </p:ext>
    </p:extLst>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cs typeface="B Nazanin" panose="00000400000000000000" pitchFamily="2" charset="-78"/>
            </a:endParaRPr>
          </a:p>
        </p:txBody>
      </p:sp>
      <p:sp>
        <p:nvSpPr>
          <p:cNvPr id="3" name="Content Placeholder 2"/>
          <p:cNvSpPr>
            <a:spLocks noGrp="1"/>
          </p:cNvSpPr>
          <p:nvPr>
            <p:ph idx="1"/>
          </p:nvPr>
        </p:nvSpPr>
        <p:spPr/>
        <p:txBody>
          <a:bodyPr>
            <a:normAutofit/>
          </a:bodyPr>
          <a:lstStyle/>
          <a:p>
            <a:pPr algn="just"/>
            <a:r>
              <a:rPr lang="fa-IR">
                <a:cs typeface="B Nazanin" panose="00000400000000000000" pitchFamily="2" charset="-78"/>
              </a:rPr>
              <a:t>درمقابل اندکی پس </a:t>
            </a:r>
            <a:r>
              <a:rPr lang="fa-IR" smtClean="0">
                <a:cs typeface="B Nazanin" panose="00000400000000000000" pitchFamily="2" charset="-78"/>
              </a:rPr>
              <a:t>از رحلت </a:t>
            </a:r>
            <a:r>
              <a:rPr lang="fa-IR">
                <a:cs typeface="B Nazanin" panose="00000400000000000000" pitchFamily="2" charset="-78"/>
              </a:rPr>
              <a:t>رسولخدا(ص)، برخی از بتپرستان کلبی شمال جزیرةالعرب، در </a:t>
            </a:r>
            <a:r>
              <a:rPr lang="fa-IR" smtClean="0">
                <a:cs typeface="B Nazanin" panose="00000400000000000000" pitchFamily="2" charset="-78"/>
              </a:rPr>
              <a:t>زمره ی </a:t>
            </a:r>
            <a:r>
              <a:rPr lang="fa-IR">
                <a:cs typeface="B Nazanin" panose="00000400000000000000" pitchFamily="2" charset="-78"/>
              </a:rPr>
              <a:t>قبایل مرتد </a:t>
            </a:r>
            <a:r>
              <a:rPr lang="fa-IR" smtClean="0">
                <a:cs typeface="B Nazanin" panose="00000400000000000000" pitchFamily="2" charset="-78"/>
              </a:rPr>
              <a:t>قرار گرفتند </a:t>
            </a:r>
            <a:r>
              <a:rPr lang="fa-IR">
                <a:cs typeface="B Nazanin" panose="00000400000000000000" pitchFamily="2" charset="-78"/>
              </a:rPr>
              <a:t>و تنها کارگزار رسول خدا(ص)، امرؤالقیس بن اصبغ کلبى بر </a:t>
            </a:r>
            <a:r>
              <a:rPr lang="fa-IR" smtClean="0">
                <a:cs typeface="B Nazanin" panose="00000400000000000000" pitchFamily="2" charset="-78"/>
              </a:rPr>
              <a:t>اسلام </a:t>
            </a:r>
            <a:r>
              <a:rPr lang="fa-IR">
                <a:cs typeface="B Nazanin" panose="00000400000000000000" pitchFamily="2" charset="-78"/>
              </a:rPr>
              <a:t>بماند.(</a:t>
            </a:r>
            <a:r>
              <a:rPr lang="fa-IR" smtClean="0">
                <a:cs typeface="B Nazanin" panose="00000400000000000000" pitchFamily="2" charset="-78"/>
              </a:rPr>
              <a:t>طبری،1976، ج3:243</a:t>
            </a:r>
            <a:r>
              <a:rPr lang="fa-IR">
                <a:cs typeface="B Nazanin" panose="00000400000000000000" pitchFamily="2" charset="-78"/>
              </a:rPr>
              <a:t>؛ ابنأثیر،1965، ج2:343) جُودِی بن رَبِیعة و وَدِیْعة کلبی با فراخواندن </a:t>
            </a:r>
            <a:r>
              <a:rPr lang="fa-IR" smtClean="0">
                <a:cs typeface="B Nazanin" panose="00000400000000000000" pitchFamily="2" charset="-78"/>
              </a:rPr>
              <a:t>هم قبیله ای های خود </a:t>
            </a:r>
            <a:r>
              <a:rPr lang="fa-IR">
                <a:cs typeface="B Nazanin" panose="00000400000000000000" pitchFamily="2" charset="-78"/>
              </a:rPr>
              <a:t>به نبرد بر علیه مسلمانان پرداختند که سرانجام کشته شدند و اسرای کلب با وساطت </a:t>
            </a:r>
            <a:r>
              <a:rPr lang="fa-IR" smtClean="0">
                <a:cs typeface="B Nazanin" panose="00000400000000000000" pitchFamily="2" charset="-78"/>
              </a:rPr>
              <a:t>تمیمیان، آزاد </a:t>
            </a:r>
            <a:r>
              <a:rPr lang="fa-IR">
                <a:cs typeface="B Nazanin" panose="00000400000000000000" pitchFamily="2" charset="-78"/>
              </a:rPr>
              <a:t>شدند.(طبری،1976، ج3:378</a:t>
            </a:r>
          </a:p>
          <a:p>
            <a:endParaRPr lang="fa-IR">
              <a:cs typeface="B Nazanin" panose="00000400000000000000" pitchFamily="2" charset="-78"/>
            </a:endParaRPr>
          </a:p>
        </p:txBody>
      </p:sp>
    </p:spTree>
    <p:extLst>
      <p:ext uri="{BB962C8B-B14F-4D97-AF65-F5344CB8AC3E}">
        <p14:creationId xmlns:p14="http://schemas.microsoft.com/office/powerpoint/2010/main" val="205371879"/>
      </p:ext>
    </p:extLst>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a-IR" b="1">
                <a:solidFill>
                  <a:srgbClr val="FF0000"/>
                </a:solidFill>
                <a:cs typeface="B Nazanin" panose="00000400000000000000" pitchFamily="2" charset="-78"/>
              </a:rPr>
              <a:t>نتایج </a:t>
            </a:r>
            <a:r>
              <a:rPr lang="fa-IR" b="1" smtClean="0">
                <a:solidFill>
                  <a:srgbClr val="FF0000"/>
                </a:solidFill>
                <a:cs typeface="B Nazanin" panose="00000400000000000000" pitchFamily="2" charset="-78"/>
              </a:rPr>
              <a:t>پژوهش</a:t>
            </a:r>
            <a:endParaRPr lang="fa-IR" b="1">
              <a:solidFill>
                <a:srgbClr val="FF0000"/>
              </a:solidFill>
              <a:cs typeface="B Nazanin" panose="00000400000000000000" pitchFamily="2" charset="-78"/>
            </a:endParaRPr>
          </a:p>
        </p:txBody>
      </p:sp>
      <p:sp>
        <p:nvSpPr>
          <p:cNvPr id="3" name="Content Placeholder 2"/>
          <p:cNvSpPr>
            <a:spLocks noGrp="1"/>
          </p:cNvSpPr>
          <p:nvPr>
            <p:ph idx="1"/>
          </p:nvPr>
        </p:nvSpPr>
        <p:spPr/>
        <p:txBody>
          <a:bodyPr>
            <a:normAutofit/>
          </a:bodyPr>
          <a:lstStyle/>
          <a:p>
            <a:pPr algn="just"/>
            <a:r>
              <a:rPr lang="fa-IR" smtClean="0">
                <a:cs typeface="B Nazanin" panose="00000400000000000000" pitchFamily="2" charset="-78"/>
              </a:rPr>
              <a:t>مهاجرت </a:t>
            </a:r>
            <a:r>
              <a:rPr lang="fa-IR" smtClean="0">
                <a:cs typeface="B Nazanin" panose="00000400000000000000" pitchFamily="2" charset="-78"/>
              </a:rPr>
              <a:t>قبایل قضاعه </a:t>
            </a:r>
            <a:r>
              <a:rPr lang="fa-IR" smtClean="0">
                <a:cs typeface="B Nazanin" panose="00000400000000000000" pitchFamily="2" charset="-78"/>
              </a:rPr>
              <a:t>از جنوب به </a:t>
            </a:r>
            <a:r>
              <a:rPr lang="fa-IR" smtClean="0">
                <a:cs typeface="B Nazanin" panose="00000400000000000000" pitchFamily="2" charset="-78"/>
              </a:rPr>
              <a:t>شمال جزیرهالعرب، حضور جدّی </a:t>
            </a:r>
            <a:r>
              <a:rPr lang="fa-IR" smtClean="0">
                <a:cs typeface="B Nazanin" panose="00000400000000000000" pitchFamily="2" charset="-78"/>
              </a:rPr>
              <a:t>طایفه های </a:t>
            </a:r>
            <a:r>
              <a:rPr lang="fa-IR" smtClean="0">
                <a:cs typeface="B Nazanin" panose="00000400000000000000" pitchFamily="2" charset="-78"/>
              </a:rPr>
              <a:t>کلب در </a:t>
            </a:r>
            <a:r>
              <a:rPr lang="fa-IR" smtClean="0">
                <a:cs typeface="B Nazanin" panose="00000400000000000000" pitchFamily="2" charset="-78"/>
              </a:rPr>
              <a:t>گستره-ی </a:t>
            </a:r>
            <a:r>
              <a:rPr lang="fa-IR" smtClean="0">
                <a:cs typeface="B Nazanin" panose="00000400000000000000" pitchFamily="2" charset="-78"/>
              </a:rPr>
              <a:t>وسیعی از جغرافیای جزیرةالعرب را به دنبال داشت. آنها با تکیه به دامداری و تجارت، </a:t>
            </a:r>
            <a:r>
              <a:rPr lang="fa-IR" smtClean="0">
                <a:cs typeface="B Nazanin" panose="00000400000000000000" pitchFamily="2" charset="-78"/>
              </a:rPr>
              <a:t>حیات سیاسی </a:t>
            </a:r>
            <a:r>
              <a:rPr lang="fa-IR" smtClean="0">
                <a:cs typeface="B Nazanin" panose="00000400000000000000" pitchFamily="2" charset="-78"/>
              </a:rPr>
              <a:t>اجتماعی </a:t>
            </a:r>
            <a:r>
              <a:rPr lang="fa-IR" smtClean="0">
                <a:cs typeface="B Nazanin" panose="00000400000000000000" pitchFamily="2" charset="-78"/>
              </a:rPr>
              <a:t>ویژه ای </a:t>
            </a:r>
            <a:r>
              <a:rPr lang="fa-IR" smtClean="0">
                <a:cs typeface="B Nazanin" panose="00000400000000000000" pitchFamily="2" charset="-78"/>
              </a:rPr>
              <a:t>برای خود رقم زدند که شناخت </a:t>
            </a:r>
            <a:r>
              <a:rPr lang="fa-IR" smtClean="0">
                <a:cs typeface="B Nazanin" panose="00000400000000000000" pitchFamily="2" charset="-78"/>
              </a:rPr>
              <a:t>آن برای </a:t>
            </a:r>
            <a:r>
              <a:rPr lang="fa-IR" smtClean="0">
                <a:cs typeface="B Nazanin" panose="00000400000000000000" pitchFamily="2" charset="-78"/>
              </a:rPr>
              <a:t>بررسی نقش این قبیله </a:t>
            </a:r>
            <a:r>
              <a:rPr lang="fa-IR" smtClean="0">
                <a:cs typeface="B Nazanin" panose="00000400000000000000" pitchFamily="2" charset="-78"/>
              </a:rPr>
              <a:t>در تحولات </a:t>
            </a:r>
            <a:r>
              <a:rPr lang="fa-IR" smtClean="0">
                <a:cs typeface="B Nazanin" panose="00000400000000000000" pitchFamily="2" charset="-78"/>
              </a:rPr>
              <a:t>تاریخ صدر </a:t>
            </a:r>
            <a:r>
              <a:rPr lang="fa-IR" smtClean="0">
                <a:cs typeface="B Nazanin" panose="00000400000000000000" pitchFamily="2" charset="-78"/>
              </a:rPr>
              <a:t>اسلام </a:t>
            </a:r>
            <a:r>
              <a:rPr lang="fa-IR" smtClean="0">
                <a:cs typeface="B Nazanin" panose="00000400000000000000" pitchFamily="2" charset="-78"/>
              </a:rPr>
              <a:t>ضروری است. </a:t>
            </a:r>
            <a:endParaRPr lang="fa-IR">
              <a:cs typeface="B Nazanin" panose="00000400000000000000" pitchFamily="2" charset="-78"/>
            </a:endParaRPr>
          </a:p>
        </p:txBody>
      </p:sp>
    </p:spTree>
    <p:extLst>
      <p:ext uri="{BB962C8B-B14F-4D97-AF65-F5344CB8AC3E}">
        <p14:creationId xmlns:p14="http://schemas.microsoft.com/office/powerpoint/2010/main" val="2462393058"/>
      </p:ext>
    </p:extLst>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a:cs typeface="B Nazanin" panose="00000400000000000000" pitchFamily="2" charset="-78"/>
              </a:rPr>
              <a:t>در واقع </a:t>
            </a:r>
            <a:r>
              <a:rPr lang="fa-IR" smtClean="0">
                <a:cs typeface="B Nazanin" panose="00000400000000000000" pitchFamily="2" charset="-78"/>
              </a:rPr>
              <a:t>قبیله ی </a:t>
            </a:r>
            <a:r>
              <a:rPr lang="fa-IR">
                <a:cs typeface="B Nazanin" panose="00000400000000000000" pitchFamily="2" charset="-78"/>
              </a:rPr>
              <a:t>کلب در طی قرون متمادی به </a:t>
            </a:r>
            <a:r>
              <a:rPr lang="fa-IR" smtClean="0">
                <a:cs typeface="B Nazanin" panose="00000400000000000000" pitchFamily="2" charset="-78"/>
              </a:rPr>
              <a:t>ژئوپلیتیکی ویژه ای </a:t>
            </a:r>
            <a:r>
              <a:rPr lang="fa-IR">
                <a:cs typeface="B Nazanin" panose="00000400000000000000" pitchFamily="2" charset="-78"/>
              </a:rPr>
              <a:t>در شمال </a:t>
            </a:r>
            <a:r>
              <a:rPr lang="fa-IR" smtClean="0">
                <a:cs typeface="B Nazanin" panose="00000400000000000000" pitchFamily="2" charset="-78"/>
              </a:rPr>
              <a:t>شبه جزیره </a:t>
            </a:r>
            <a:r>
              <a:rPr lang="fa-IR">
                <a:cs typeface="B Nazanin" panose="00000400000000000000" pitchFamily="2" charset="-78"/>
              </a:rPr>
              <a:t>دست یافته بود که وابستگی به آن، سنت قبیله را حفظ میکرد. </a:t>
            </a:r>
            <a:r>
              <a:rPr lang="fa-IR" smtClean="0">
                <a:cs typeface="B Nazanin" panose="00000400000000000000" pitchFamily="2" charset="-78"/>
              </a:rPr>
              <a:t>دوام این </a:t>
            </a:r>
            <a:r>
              <a:rPr lang="fa-IR">
                <a:cs typeface="B Nazanin" panose="00000400000000000000" pitchFamily="2" charset="-78"/>
              </a:rPr>
              <a:t>ژئوپلیتیک در قالب </a:t>
            </a:r>
            <a:r>
              <a:rPr lang="fa-IR" smtClean="0">
                <a:cs typeface="B Nazanin" panose="00000400000000000000" pitchFamily="2" charset="-78"/>
              </a:rPr>
              <a:t>سازه انسانی </a:t>
            </a:r>
            <a:r>
              <a:rPr lang="fa-IR">
                <a:cs typeface="B Nazanin" panose="00000400000000000000" pitchFamily="2" charset="-78"/>
              </a:rPr>
              <a:t>قبیله، از عواملی چون نسب، باور، پیشوایی قبایل و </a:t>
            </a:r>
            <a:r>
              <a:rPr lang="fa-IR" smtClean="0">
                <a:cs typeface="B Nazanin" panose="00000400000000000000" pitchFamily="2" charset="-78"/>
              </a:rPr>
              <a:t>جغرافیا تأثیر می پذیرفت </a:t>
            </a:r>
            <a:r>
              <a:rPr lang="fa-IR">
                <a:cs typeface="B Nazanin" panose="00000400000000000000" pitchFamily="2" charset="-78"/>
              </a:rPr>
              <a:t>به </a:t>
            </a:r>
            <a:r>
              <a:rPr lang="fa-IR" smtClean="0">
                <a:cs typeface="B Nazanin" panose="00000400000000000000" pitchFamily="2" charset="-78"/>
              </a:rPr>
              <a:t>گونه ای </a:t>
            </a:r>
            <a:r>
              <a:rPr lang="fa-IR">
                <a:cs typeface="B Nazanin" panose="00000400000000000000" pitchFamily="2" charset="-78"/>
              </a:rPr>
              <a:t>که هر یک از این عوامل، جزء </a:t>
            </a:r>
            <a:r>
              <a:rPr lang="fa-IR" smtClean="0">
                <a:cs typeface="B Nazanin" panose="00000400000000000000" pitchFamily="2" charset="-78"/>
              </a:rPr>
              <a:t>علایق </a:t>
            </a:r>
            <a:r>
              <a:rPr lang="fa-IR">
                <a:cs typeface="B Nazanin" panose="00000400000000000000" pitchFamily="2" charset="-78"/>
              </a:rPr>
              <a:t>ژئوپلیتیکی قبیله محسوب میشد</a:t>
            </a:r>
          </a:p>
          <a:p>
            <a:endParaRPr lang="fa-IR">
              <a:cs typeface="B Nazanin" panose="00000400000000000000" pitchFamily="2" charset="-78"/>
            </a:endParaRPr>
          </a:p>
        </p:txBody>
      </p:sp>
      <p:sp>
        <p:nvSpPr>
          <p:cNvPr id="4" name="Flowchart: Alternate Process 3"/>
          <p:cNvSpPr/>
          <p:nvPr/>
        </p:nvSpPr>
        <p:spPr>
          <a:xfrm>
            <a:off x="838200" y="4001294"/>
            <a:ext cx="4161453" cy="1418253"/>
          </a:xfrm>
          <a:prstGeom prst="flowChartAlternateProcess">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نسب، باور، پیشوایی قبایل و جغرافیا</a:t>
            </a:r>
            <a:endParaRPr lang="fa-IR"/>
          </a:p>
        </p:txBody>
      </p:sp>
    </p:spTree>
    <p:extLst>
      <p:ext uri="{BB962C8B-B14F-4D97-AF65-F5344CB8AC3E}">
        <p14:creationId xmlns:p14="http://schemas.microsoft.com/office/powerpoint/2010/main" val="1079276103"/>
      </p:ext>
    </p:extLst>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و حاضر بودند برای حفظ آن به رقابت با دیگر قبایل بپردازند.بنابراین </a:t>
            </a:r>
            <a:r>
              <a:rPr lang="fa-IR" smtClean="0">
                <a:cs typeface="B Nazanin" panose="00000400000000000000" pitchFamily="2" charset="-78"/>
              </a:rPr>
              <a:t>بنی کلب </a:t>
            </a:r>
            <a:r>
              <a:rPr lang="fa-IR" smtClean="0">
                <a:cs typeface="B Nazanin" panose="00000400000000000000" pitchFamily="2" charset="-78"/>
              </a:rPr>
              <a:t>با این </a:t>
            </a:r>
            <a:r>
              <a:rPr lang="fa-IR" smtClean="0">
                <a:cs typeface="B Nazanin" panose="00000400000000000000" pitchFamily="2" charset="-78"/>
              </a:rPr>
              <a:t>وابستگی جغرافیایی </a:t>
            </a:r>
            <a:r>
              <a:rPr lang="fa-IR" smtClean="0">
                <a:cs typeface="B Nazanin" panose="00000400000000000000" pitchFamily="2" charset="-78"/>
              </a:rPr>
              <a:t>و </a:t>
            </a:r>
            <a:r>
              <a:rPr lang="fa-IR" smtClean="0">
                <a:cs typeface="B Nazanin" panose="00000400000000000000" pitchFamily="2" charset="-78"/>
              </a:rPr>
              <a:t>پشتوانه ی </a:t>
            </a:r>
            <a:r>
              <a:rPr lang="fa-IR" smtClean="0">
                <a:cs typeface="B Nazanin" panose="00000400000000000000" pitchFamily="2" charset="-78"/>
              </a:rPr>
              <a:t>تاریخی به </a:t>
            </a:r>
            <a:r>
              <a:rPr lang="fa-IR" smtClean="0">
                <a:cs typeface="B Nazanin" panose="00000400000000000000" pitchFamily="2" charset="-78"/>
              </a:rPr>
              <a:t>قبیله ای </a:t>
            </a:r>
            <a:r>
              <a:rPr lang="fa-IR" smtClean="0">
                <a:cs typeface="B Nazanin" panose="00000400000000000000" pitchFamily="2" charset="-78"/>
              </a:rPr>
              <a:t>تأثیرگذار در اواخر دوران جاهلیت و صدر </a:t>
            </a:r>
            <a:r>
              <a:rPr lang="fa-IR" smtClean="0">
                <a:cs typeface="B Nazanin" panose="00000400000000000000" pitchFamily="2" charset="-78"/>
              </a:rPr>
              <a:t>اسلام تبدیل شده </a:t>
            </a:r>
            <a:r>
              <a:rPr lang="fa-IR" smtClean="0">
                <a:cs typeface="B Nazanin" panose="00000400000000000000" pitchFamily="2" charset="-78"/>
              </a:rPr>
              <a:t>بود و آنها را در قلمروی گسترده خویش قدرتی </a:t>
            </a:r>
            <a:r>
              <a:rPr lang="fa-IR" smtClean="0">
                <a:cs typeface="B Nazanin" panose="00000400000000000000" pitchFamily="2" charset="-78"/>
              </a:rPr>
              <a:t>بی رقیب </a:t>
            </a:r>
            <a:r>
              <a:rPr lang="fa-IR" smtClean="0">
                <a:cs typeface="B Nazanin" panose="00000400000000000000" pitchFamily="2" charset="-78"/>
              </a:rPr>
              <a:t>ساخته بود، از این رو گسترش </a:t>
            </a:r>
            <a:r>
              <a:rPr lang="fa-IR" smtClean="0">
                <a:cs typeface="B Nazanin" panose="00000400000000000000" pitchFamily="2" charset="-78"/>
              </a:rPr>
              <a:t>اسلام در </a:t>
            </a:r>
            <a:r>
              <a:rPr lang="fa-IR" smtClean="0">
                <a:cs typeface="B Nazanin" panose="00000400000000000000" pitchFamily="2" charset="-78"/>
              </a:rPr>
              <a:t>این قبیله با چالشهایی روبرو </a:t>
            </a:r>
            <a:r>
              <a:rPr lang="fa-IR">
                <a:cs typeface="B Nazanin" panose="00000400000000000000" pitchFamily="2" charset="-78"/>
              </a:rPr>
              <a:t>بود های اولیه ی ظهور اسلام، جز تعدادی انگشت شمار از افراد بنی کلب که دور از قبیله زندگی میکردند، کسی مسلمان نشده بودند. </a:t>
            </a:r>
            <a:endParaRPr lang="fa-IR">
              <a:cs typeface="B Nazanin" panose="00000400000000000000" pitchFamily="2" charset="-78"/>
            </a:endParaRPr>
          </a:p>
        </p:txBody>
      </p:sp>
      <p:sp>
        <p:nvSpPr>
          <p:cNvPr id="4" name="Flowchart: Alternate Process 3"/>
          <p:cNvSpPr/>
          <p:nvPr/>
        </p:nvSpPr>
        <p:spPr>
          <a:xfrm>
            <a:off x="838200" y="4001294"/>
            <a:ext cx="4870579" cy="1548881"/>
          </a:xfrm>
          <a:prstGeom prst="flowChartAlternateProcess">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وابستگی جغرافیایی و پشتوانه ی تاریخی</a:t>
            </a:r>
            <a:endParaRPr lang="fa-IR"/>
          </a:p>
        </p:txBody>
      </p:sp>
    </p:spTree>
    <p:extLst>
      <p:ext uri="{BB962C8B-B14F-4D97-AF65-F5344CB8AC3E}">
        <p14:creationId xmlns:p14="http://schemas.microsoft.com/office/powerpoint/2010/main" val="4222525384"/>
      </p:ext>
    </p:extLst>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cs typeface="B Nazanin" panose="00000400000000000000" pitchFamily="2" charset="-78"/>
            </a:endParaRPr>
          </a:p>
        </p:txBody>
      </p:sp>
      <p:sp>
        <p:nvSpPr>
          <p:cNvPr id="3" name="Content Placeholder 2"/>
          <p:cNvSpPr>
            <a:spLocks noGrp="1"/>
          </p:cNvSpPr>
          <p:nvPr>
            <p:ph idx="1"/>
          </p:nvPr>
        </p:nvSpPr>
        <p:spPr/>
        <p:txBody>
          <a:bodyPr>
            <a:normAutofit/>
          </a:bodyPr>
          <a:lstStyle/>
          <a:p>
            <a:pPr marL="0" indent="0" algn="just">
              <a:buNone/>
            </a:pPr>
            <a:r>
              <a:rPr lang="fa-IR" smtClean="0">
                <a:cs typeface="B Nazanin" panose="00000400000000000000" pitchFamily="2" charset="-78"/>
              </a:rPr>
              <a:t>لکن </a:t>
            </a:r>
            <a:r>
              <a:rPr lang="fa-IR" smtClean="0">
                <a:cs typeface="B Nazanin" panose="00000400000000000000" pitchFamily="2" charset="-78"/>
              </a:rPr>
              <a:t>از آنجا که اصلیترین جغرافیای تجمع </a:t>
            </a:r>
            <a:r>
              <a:rPr lang="fa-IR" smtClean="0">
                <a:cs typeface="B Nazanin" panose="00000400000000000000" pitchFamily="2" charset="-78"/>
              </a:rPr>
              <a:t>طایفه ها کلب </a:t>
            </a:r>
            <a:r>
              <a:rPr lang="fa-IR" smtClean="0">
                <a:cs typeface="B Nazanin" panose="00000400000000000000" pitchFamily="2" charset="-78"/>
              </a:rPr>
              <a:t>در شمال، </a:t>
            </a:r>
            <a:r>
              <a:rPr lang="fa-IR" b="1" smtClean="0">
                <a:solidFill>
                  <a:srgbClr val="FF0000"/>
                </a:solidFill>
                <a:cs typeface="B Nazanin" panose="00000400000000000000" pitchFamily="2" charset="-78"/>
              </a:rPr>
              <a:t>دومة الجندل </a:t>
            </a:r>
            <a:r>
              <a:rPr lang="fa-IR" smtClean="0">
                <a:cs typeface="B Nazanin" panose="00000400000000000000" pitchFamily="2" charset="-78"/>
              </a:rPr>
              <a:t>بود و گروههای مسیحی و </a:t>
            </a:r>
            <a:r>
              <a:rPr lang="fa-IR" smtClean="0">
                <a:cs typeface="B Nazanin" panose="00000400000000000000" pitchFamily="2" charset="-78"/>
              </a:rPr>
              <a:t>بت پرست </a:t>
            </a:r>
            <a:r>
              <a:rPr lang="fa-IR" smtClean="0">
                <a:cs typeface="B Nazanin" panose="00000400000000000000" pitchFamily="2" charset="-78"/>
              </a:rPr>
              <a:t>کلبی را در کنار </a:t>
            </a:r>
            <a:r>
              <a:rPr lang="fa-IR" smtClean="0">
                <a:cs typeface="B Nazanin" panose="00000400000000000000" pitchFamily="2" charset="-78"/>
              </a:rPr>
              <a:t>بت«ّود»گرد آورده </a:t>
            </a:r>
            <a:r>
              <a:rPr lang="fa-IR" smtClean="0">
                <a:cs typeface="B Nazanin" panose="00000400000000000000" pitchFamily="2" charset="-78"/>
              </a:rPr>
              <a:t>بود، پیامبر(ص) </a:t>
            </a:r>
            <a:r>
              <a:rPr lang="fa-IR" smtClean="0">
                <a:cs typeface="B Nazanin" panose="00000400000000000000" pitchFamily="2" charset="-78"/>
              </a:rPr>
              <a:t>اسلام</a:t>
            </a:r>
            <a:r>
              <a:rPr lang="fa-IR" smtClean="0">
                <a:cs typeface="B Nazanin" panose="00000400000000000000" pitchFamily="2" charset="-78"/>
              </a:rPr>
              <a:t>، پس از تثبیت حکومت </a:t>
            </a:r>
            <a:r>
              <a:rPr lang="fa-IR" smtClean="0">
                <a:cs typeface="B Nazanin" panose="00000400000000000000" pitchFamily="2" charset="-78"/>
              </a:rPr>
              <a:t>اسلامی </a:t>
            </a:r>
            <a:r>
              <a:rPr lang="fa-IR" smtClean="0">
                <a:cs typeface="B Nazanin" panose="00000400000000000000" pitchFamily="2" charset="-78"/>
              </a:rPr>
              <a:t>مدینه تصمیم گرفت جهت </a:t>
            </a:r>
            <a:r>
              <a:rPr lang="fa-IR" smtClean="0">
                <a:cs typeface="B Nazanin" panose="00000400000000000000" pitchFamily="2" charset="-78"/>
              </a:rPr>
              <a:t>تبلیغ جلوگیری </a:t>
            </a:r>
            <a:r>
              <a:rPr lang="fa-IR" smtClean="0">
                <a:cs typeface="B Nazanin" panose="00000400000000000000" pitchFamily="2" charset="-78"/>
              </a:rPr>
              <a:t>از ظلم و تعدی و دفع خطر احتمالی همکاری اهالی </a:t>
            </a:r>
            <a:r>
              <a:rPr lang="fa-IR" smtClean="0">
                <a:cs typeface="B Nazanin" panose="00000400000000000000" pitchFamily="2" charset="-78"/>
              </a:rPr>
              <a:t>دومة با </a:t>
            </a:r>
            <a:r>
              <a:rPr lang="fa-IR" smtClean="0">
                <a:cs typeface="B Nazanin" panose="00000400000000000000" pitchFamily="2" charset="-78"/>
              </a:rPr>
              <a:t>رومیان، آنجا را فتح کند. </a:t>
            </a:r>
            <a:endParaRPr lang="fa-IR">
              <a:cs typeface="B Nazanin" panose="00000400000000000000" pitchFamily="2" charset="-78"/>
            </a:endParaRPr>
          </a:p>
        </p:txBody>
      </p:sp>
    </p:spTree>
    <p:extLst>
      <p:ext uri="{BB962C8B-B14F-4D97-AF65-F5344CB8AC3E}">
        <p14:creationId xmlns:p14="http://schemas.microsoft.com/office/powerpoint/2010/main" val="2945800678"/>
      </p:ext>
    </p:extLst>
  </p:cSld>
  <p:clrMapOvr>
    <a:masterClrMapping/>
  </p:clrMapOvr>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لذا با </a:t>
            </a:r>
            <a:r>
              <a:rPr lang="fa-IR">
                <a:cs typeface="B Nazanin" panose="00000400000000000000" pitchFamily="2" charset="-78"/>
              </a:rPr>
              <a:t>شناختی که از </a:t>
            </a:r>
            <a:r>
              <a:rPr lang="fa-IR" smtClean="0">
                <a:cs typeface="B Nazanin" panose="00000400000000000000" pitchFamily="2" charset="-78"/>
              </a:rPr>
              <a:t>علایق </a:t>
            </a:r>
            <a:r>
              <a:rPr lang="fa-IR">
                <a:cs typeface="B Nazanin" panose="00000400000000000000" pitchFamily="2" charset="-78"/>
              </a:rPr>
              <a:t>ژئوپلیتیکی قبیله داشت، سعی نمود با اتخاذ راهبردی دقیق و </a:t>
            </a:r>
            <a:r>
              <a:rPr lang="fa-IR" smtClean="0">
                <a:cs typeface="B Nazanin" panose="00000400000000000000" pitchFamily="2" charset="-78"/>
              </a:rPr>
              <a:t>متناسب، توان تاب آوری </a:t>
            </a:r>
            <a:r>
              <a:rPr lang="fa-IR">
                <a:cs typeface="B Nazanin" panose="00000400000000000000" pitchFamily="2" charset="-78"/>
              </a:rPr>
              <a:t>کلبیها در مقابل </a:t>
            </a:r>
            <a:r>
              <a:rPr lang="fa-IR" smtClean="0">
                <a:cs typeface="B Nazanin" panose="00000400000000000000" pitchFamily="2" charset="-78"/>
              </a:rPr>
              <a:t>اسلام </a:t>
            </a:r>
            <a:r>
              <a:rPr lang="fa-IR">
                <a:cs typeface="B Nazanin" panose="00000400000000000000" pitchFamily="2" charset="-78"/>
              </a:rPr>
              <a:t>را بکاهد. از بین بردن بت وُد ّ به عنوان نماد </a:t>
            </a:r>
            <a:r>
              <a:rPr lang="fa-IR" smtClean="0">
                <a:cs typeface="B Nazanin" panose="00000400000000000000" pitchFamily="2" charset="-78"/>
              </a:rPr>
              <a:t>بت پرستان قبیله ی </a:t>
            </a:r>
            <a:r>
              <a:rPr lang="fa-IR">
                <a:cs typeface="B Nazanin" panose="00000400000000000000" pitchFamily="2" charset="-78"/>
              </a:rPr>
              <a:t>کلب در نفی وابستگی به باور نیاکان و دادن امتیاز به وفود کلب جهت تثبیت قلمرو آنها، </a:t>
            </a:r>
            <a:r>
              <a:rPr lang="fa-IR" smtClean="0">
                <a:cs typeface="B Nazanin" panose="00000400000000000000" pitchFamily="2" charset="-78"/>
              </a:rPr>
              <a:t>از جمله ی </a:t>
            </a:r>
            <a:r>
              <a:rPr lang="fa-IR">
                <a:cs typeface="B Nazanin" panose="00000400000000000000" pitchFamily="2" charset="-78"/>
              </a:rPr>
              <a:t>اقدامات پیامبر(ص) در این مسیر بود</a:t>
            </a:r>
          </a:p>
          <a:p>
            <a:endParaRPr lang="fa-IR">
              <a:cs typeface="B Nazanin" panose="00000400000000000000" pitchFamily="2" charset="-78"/>
            </a:endParaRPr>
          </a:p>
        </p:txBody>
      </p:sp>
    </p:spTree>
    <p:extLst>
      <p:ext uri="{BB962C8B-B14F-4D97-AF65-F5344CB8AC3E}">
        <p14:creationId xmlns:p14="http://schemas.microsoft.com/office/powerpoint/2010/main" val="3948159737"/>
      </p:ext>
    </p:extLst>
  </p:cSld>
  <p:clrMapOvr>
    <a:masterClrMapping/>
  </p:clrMapOvr>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دستآورد پژوهش بیانگر این است که پذیرش دین جدید با </a:t>
            </a:r>
            <a:r>
              <a:rPr lang="fa-IR" smtClean="0">
                <a:cs typeface="B Nazanin" panose="00000400000000000000" pitchFamily="2" charset="-78"/>
              </a:rPr>
              <a:t>علایق </a:t>
            </a:r>
            <a:r>
              <a:rPr lang="fa-IR" smtClean="0">
                <a:cs typeface="B Nazanin" panose="00000400000000000000" pitchFamily="2" charset="-78"/>
              </a:rPr>
              <a:t>ژئوپلوتییکی </a:t>
            </a:r>
            <a:r>
              <a:rPr lang="fa-IR" smtClean="0">
                <a:cs typeface="B Nazanin" panose="00000400000000000000" pitchFamily="2" charset="-78"/>
              </a:rPr>
              <a:t>کلبی ها در شمال شبه </a:t>
            </a:r>
            <a:r>
              <a:rPr lang="fa-IR" smtClean="0">
                <a:cs typeface="B Nazanin" panose="00000400000000000000" pitchFamily="2" charset="-78"/>
              </a:rPr>
              <a:t>جزیره در تعارض بود و ترس از به خطر افتادن موقعیت خویش داشتند، از این رو در </a:t>
            </a:r>
            <a:r>
              <a:rPr lang="fa-IR" smtClean="0">
                <a:cs typeface="B Nazanin" panose="00000400000000000000" pitchFamily="2" charset="-78"/>
              </a:rPr>
              <a:t>ابتدا اکثریت </a:t>
            </a:r>
            <a:r>
              <a:rPr lang="fa-IR" smtClean="0">
                <a:cs typeface="B Nazanin" panose="00000400000000000000" pitchFamily="2" charset="-78"/>
              </a:rPr>
              <a:t>قبیله رویکردی </a:t>
            </a:r>
            <a:r>
              <a:rPr lang="fa-IR" smtClean="0">
                <a:cs typeface="B Nazanin" panose="00000400000000000000" pitchFamily="2" charset="-78"/>
              </a:rPr>
              <a:t>منفعلانه </a:t>
            </a:r>
            <a:r>
              <a:rPr lang="fa-IR" smtClean="0">
                <a:cs typeface="B Nazanin" panose="00000400000000000000" pitchFamily="2" charset="-78"/>
              </a:rPr>
              <a:t>نسبت به </a:t>
            </a:r>
            <a:r>
              <a:rPr lang="fa-IR" smtClean="0">
                <a:cs typeface="B Nazanin" panose="00000400000000000000" pitchFamily="2" charset="-78"/>
              </a:rPr>
              <a:t>اسلام </a:t>
            </a:r>
            <a:r>
              <a:rPr lang="fa-IR" smtClean="0">
                <a:cs typeface="B Nazanin" panose="00000400000000000000" pitchFamily="2" charset="-78"/>
              </a:rPr>
              <a:t>را در پیش گرفتند ولی سرانجام باتغییر کیش </a:t>
            </a:r>
            <a:r>
              <a:rPr lang="fa-IR" smtClean="0">
                <a:cs typeface="B Nazanin" panose="00000400000000000000" pitchFamily="2" charset="-78"/>
              </a:rPr>
              <a:t>و آیین </a:t>
            </a:r>
            <a:r>
              <a:rPr lang="fa-IR" smtClean="0">
                <a:cs typeface="B Nazanin" panose="00000400000000000000" pitchFamily="2" charset="-78"/>
              </a:rPr>
              <a:t>و حفظ سایر عالیق موثر در ژئوپلیتیک قبیله، مسلمان شدند. این حرکت </a:t>
            </a:r>
            <a:r>
              <a:rPr lang="fa-IR" smtClean="0">
                <a:cs typeface="B Nazanin" panose="00000400000000000000" pitchFamily="2" charset="-78"/>
              </a:rPr>
              <a:t>دیر و </a:t>
            </a:r>
            <a:r>
              <a:rPr lang="fa-IR" smtClean="0">
                <a:cs typeface="B Nazanin" panose="00000400000000000000" pitchFamily="2" charset="-78"/>
              </a:rPr>
              <a:t>تدریجی </a:t>
            </a:r>
            <a:r>
              <a:rPr lang="fa-IR" smtClean="0">
                <a:cs typeface="B Nazanin" panose="00000400000000000000" pitchFamily="2" charset="-78"/>
              </a:rPr>
              <a:t>قبیله کلب </a:t>
            </a:r>
            <a:r>
              <a:rPr lang="fa-IR" smtClean="0">
                <a:cs typeface="B Nazanin" panose="00000400000000000000" pitchFamily="2" charset="-78"/>
              </a:rPr>
              <a:t>به سمت </a:t>
            </a:r>
            <a:r>
              <a:rPr lang="fa-IR" smtClean="0">
                <a:cs typeface="B Nazanin" panose="00000400000000000000" pitchFamily="2" charset="-78"/>
              </a:rPr>
              <a:t>اسلام </a:t>
            </a:r>
            <a:r>
              <a:rPr lang="fa-IR" smtClean="0">
                <a:cs typeface="B Nazanin" panose="00000400000000000000" pitchFamily="2" charset="-78"/>
              </a:rPr>
              <a:t>را در نمودار ذیل میتوان مشاهده کرد:</a:t>
            </a:r>
            <a:endParaRPr lang="fa-IR">
              <a:cs typeface="B Nazanin" panose="00000400000000000000" pitchFamily="2" charset="-78"/>
            </a:endParaRPr>
          </a:p>
        </p:txBody>
      </p:sp>
    </p:spTree>
    <p:extLst>
      <p:ext uri="{BB962C8B-B14F-4D97-AF65-F5344CB8AC3E}">
        <p14:creationId xmlns:p14="http://schemas.microsoft.com/office/powerpoint/2010/main" val="2928073723"/>
      </p:ext>
    </p:extLst>
  </p:cSld>
  <p:clrMapOvr>
    <a:masterClrMapping/>
  </p:clrMapOvr>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cs typeface="B Nazanin" panose="00000400000000000000" pitchFamily="2" charset="-78"/>
            </a:endParaRPr>
          </a:p>
        </p:txBody>
      </p:sp>
      <p:pic>
        <p:nvPicPr>
          <p:cNvPr id="4" name="Content Placeholder 3"/>
          <p:cNvPicPr>
            <a:picLocks noGrp="1" noChangeAspect="1"/>
          </p:cNvPicPr>
          <p:nvPr>
            <p:ph idx="1"/>
          </p:nvPr>
        </p:nvPicPr>
        <p:blipFill>
          <a:blip r:embed="rId2"/>
          <a:stretch>
            <a:fillRect/>
          </a:stretch>
        </p:blipFill>
        <p:spPr>
          <a:xfrm>
            <a:off x="617842" y="1194318"/>
            <a:ext cx="10735958" cy="3976887"/>
          </a:xfrm>
          <a:prstGeom prst="rect">
            <a:avLst/>
          </a:prstGeom>
        </p:spPr>
      </p:pic>
    </p:spTree>
    <p:extLst>
      <p:ext uri="{BB962C8B-B14F-4D97-AF65-F5344CB8AC3E}">
        <p14:creationId xmlns:p14="http://schemas.microsoft.com/office/powerpoint/2010/main" val="277874675"/>
      </p:ext>
    </p:extLst>
  </p:cSld>
  <p:clrMapOvr>
    <a:masterClrMapping/>
  </p:clrMapOvr>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cs typeface="B Nazanin" panose="00000400000000000000" pitchFamily="2" charset="-78"/>
            </a:endParaRPr>
          </a:p>
        </p:txBody>
      </p:sp>
      <p:pic>
        <p:nvPicPr>
          <p:cNvPr id="4" name="Content Placeholder 3"/>
          <p:cNvPicPr>
            <a:picLocks noGrp="1" noChangeAspect="1"/>
          </p:cNvPicPr>
          <p:nvPr>
            <p:ph idx="1"/>
          </p:nvPr>
        </p:nvPicPr>
        <p:blipFill>
          <a:blip r:embed="rId2"/>
          <a:stretch>
            <a:fillRect/>
          </a:stretch>
        </p:blipFill>
        <p:spPr>
          <a:xfrm>
            <a:off x="1362270" y="1209200"/>
            <a:ext cx="8657436" cy="4808227"/>
          </a:xfrm>
          <a:prstGeom prst="rect">
            <a:avLst/>
          </a:prstGeom>
        </p:spPr>
      </p:pic>
    </p:spTree>
    <p:extLst>
      <p:ext uri="{BB962C8B-B14F-4D97-AF65-F5344CB8AC3E}">
        <p14:creationId xmlns:p14="http://schemas.microsoft.com/office/powerpoint/2010/main" val="239229383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418</TotalTime>
  <Words>8675</Words>
  <Application>Microsoft Office PowerPoint</Application>
  <PresentationFormat>Widescreen</PresentationFormat>
  <Paragraphs>160</Paragraphs>
  <Slides>100</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100</vt:i4>
      </vt:variant>
    </vt:vector>
  </HeadingPairs>
  <TitlesOfParts>
    <vt:vector size="106" baseType="lpstr">
      <vt:lpstr>Arial</vt:lpstr>
      <vt:lpstr>B Nazanin</vt:lpstr>
      <vt:lpstr>Calibri</vt:lpstr>
      <vt:lpstr>Calibri Light</vt:lpstr>
      <vt:lpstr>Times New Roman</vt:lpstr>
      <vt:lpstr>Office Theme</vt:lpstr>
      <vt:lpstr>عنوان مقاله: واکاوی نحوه مواجهه قبیله کلب با اسلام براساس تعلقات ژئوپلیتیکی </vt:lpstr>
      <vt:lpstr>چکیده</vt:lpstr>
      <vt:lpstr>PowerPoint Presentation</vt:lpstr>
      <vt:lpstr>مقدمه</vt:lpstr>
      <vt:lpstr>PowerPoint Presentation</vt:lpstr>
      <vt:lpstr>PowerPoint Presentation</vt:lpstr>
      <vt:lpstr>PowerPoint Presentation</vt:lpstr>
      <vt:lpstr>PowerPoint Presentation</vt:lpstr>
      <vt:lpstr>PowerPoint Presentation</vt:lpstr>
      <vt:lpstr>PowerPoint Presentation</vt:lpstr>
      <vt:lpstr>1-علایق ژئوپلیتیکی قبیله کلب مقارن با ظهور اسلام </vt:lpstr>
      <vt:lpstr>PowerPoint Presentation</vt:lpstr>
      <vt:lpstr>PowerPoint Presentation</vt:lpstr>
      <vt:lpstr>PowerPoint Presentation</vt:lpstr>
      <vt:lpstr>PowerPoint Presentation</vt:lpstr>
      <vt:lpstr>PowerPoint Presentation</vt:lpstr>
      <vt:lpstr>PowerPoint Presentation</vt:lpstr>
      <vt:lpstr>1ـ1 نسب و اصالت</vt:lpstr>
      <vt:lpstr>PowerPoint Presentation</vt:lpstr>
      <vt:lpstr>1-2 جغرافیای زندگی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1-3 زعامت و رهبری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2- مواجهه قبیله کلب با اسلام</vt:lpstr>
      <vt:lpstr>2ـ1ـ مواجهه انفرادی</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مواجهه جمعی</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2-3 وفود طایفه های کلبی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3-2 جغرافیا</vt:lpstr>
      <vt:lpstr>PowerPoint Presentation</vt:lpstr>
      <vt:lpstr>PowerPoint Presentation</vt:lpstr>
      <vt:lpstr>PowerPoint Presentation</vt:lpstr>
      <vt:lpstr>PowerPoint Presentation</vt:lpstr>
      <vt:lpstr>پافشاری بر باورهای نیاکان</vt:lpstr>
      <vt:lpstr>PowerPoint Presentation</vt:lpstr>
      <vt:lpstr>PowerPoint Presentation</vt:lpstr>
      <vt:lpstr>PowerPoint Presentation</vt:lpstr>
      <vt:lpstr>PowerPoint Presentation</vt:lpstr>
      <vt:lpstr>PowerPoint Presentation</vt:lpstr>
      <vt:lpstr>نتایج پژوهش</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MaZz!i</dc:creator>
  <cp:lastModifiedBy>MaZz!i</cp:lastModifiedBy>
  <cp:revision>130</cp:revision>
  <cp:lastPrinted>2026-02-06T19:31:06Z</cp:lastPrinted>
  <dcterms:created xsi:type="dcterms:W3CDTF">2025-12-23T20:23:43Z</dcterms:created>
  <dcterms:modified xsi:type="dcterms:W3CDTF">2026-02-06T19:31:34Z</dcterms:modified>
</cp:coreProperties>
</file>