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352" r:id="rId4"/>
    <p:sldId id="258" r:id="rId5"/>
    <p:sldId id="353" r:id="rId6"/>
    <p:sldId id="259" r:id="rId7"/>
    <p:sldId id="260" r:id="rId8"/>
    <p:sldId id="354" r:id="rId9"/>
    <p:sldId id="261" r:id="rId10"/>
    <p:sldId id="355" r:id="rId11"/>
    <p:sldId id="262" r:id="rId12"/>
    <p:sldId id="263" r:id="rId13"/>
    <p:sldId id="264" r:id="rId14"/>
    <p:sldId id="265" r:id="rId15"/>
    <p:sldId id="266" r:id="rId16"/>
    <p:sldId id="267" r:id="rId17"/>
    <p:sldId id="268" r:id="rId18"/>
    <p:sldId id="357" r:id="rId19"/>
    <p:sldId id="269" r:id="rId20"/>
    <p:sldId id="356" r:id="rId21"/>
    <p:sldId id="270" r:id="rId22"/>
    <p:sldId id="271" r:id="rId23"/>
    <p:sldId id="272" r:id="rId24"/>
    <p:sldId id="273" r:id="rId25"/>
    <p:sldId id="358" r:id="rId26"/>
    <p:sldId id="372" r:id="rId27"/>
    <p:sldId id="274" r:id="rId28"/>
    <p:sldId id="359" r:id="rId29"/>
    <p:sldId id="275" r:id="rId30"/>
    <p:sldId id="276" r:id="rId31"/>
    <p:sldId id="360" r:id="rId32"/>
    <p:sldId id="277" r:id="rId33"/>
    <p:sldId id="278" r:id="rId34"/>
    <p:sldId id="279" r:id="rId35"/>
    <p:sldId id="361" r:id="rId36"/>
    <p:sldId id="280" r:id="rId37"/>
    <p:sldId id="281" r:id="rId38"/>
    <p:sldId id="282" r:id="rId39"/>
    <p:sldId id="362" r:id="rId40"/>
    <p:sldId id="283" r:id="rId41"/>
    <p:sldId id="285" r:id="rId42"/>
    <p:sldId id="363" r:id="rId43"/>
    <p:sldId id="286" r:id="rId44"/>
    <p:sldId id="364" r:id="rId45"/>
    <p:sldId id="287" r:id="rId46"/>
    <p:sldId id="288" r:id="rId47"/>
    <p:sldId id="289" r:id="rId48"/>
    <p:sldId id="290" r:id="rId49"/>
    <p:sldId id="291" r:id="rId50"/>
    <p:sldId id="365" r:id="rId51"/>
    <p:sldId id="292" r:id="rId52"/>
    <p:sldId id="293" r:id="rId53"/>
    <p:sldId id="369" r:id="rId54"/>
    <p:sldId id="294" r:id="rId55"/>
    <p:sldId id="370" r:id="rId56"/>
    <p:sldId id="295" r:id="rId57"/>
    <p:sldId id="296" r:id="rId58"/>
    <p:sldId id="297" r:id="rId59"/>
    <p:sldId id="298" r:id="rId60"/>
    <p:sldId id="299" r:id="rId61"/>
    <p:sldId id="300" r:id="rId62"/>
    <p:sldId id="366" r:id="rId63"/>
    <p:sldId id="301" r:id="rId64"/>
    <p:sldId id="302" r:id="rId65"/>
    <p:sldId id="303" r:id="rId66"/>
    <p:sldId id="367" r:id="rId67"/>
    <p:sldId id="304" r:id="rId68"/>
    <p:sldId id="305" r:id="rId69"/>
    <p:sldId id="306" r:id="rId70"/>
    <p:sldId id="307" r:id="rId71"/>
    <p:sldId id="310" r:id="rId72"/>
    <p:sldId id="309" r:id="rId73"/>
    <p:sldId id="311" r:id="rId74"/>
    <p:sldId id="368" r:id="rId75"/>
    <p:sldId id="312" r:id="rId76"/>
    <p:sldId id="313" r:id="rId77"/>
    <p:sldId id="314" r:id="rId78"/>
    <p:sldId id="315" r:id="rId79"/>
    <p:sldId id="371" r:id="rId80"/>
    <p:sldId id="316" r:id="rId81"/>
    <p:sldId id="317" r:id="rId82"/>
    <p:sldId id="318" r:id="rId83"/>
    <p:sldId id="320" r:id="rId84"/>
    <p:sldId id="321" r:id="rId85"/>
    <p:sldId id="373" r:id="rId86"/>
    <p:sldId id="374" r:id="rId87"/>
    <p:sldId id="322" r:id="rId88"/>
    <p:sldId id="375" r:id="rId89"/>
    <p:sldId id="323" r:id="rId90"/>
    <p:sldId id="324" r:id="rId91"/>
    <p:sldId id="376" r:id="rId92"/>
    <p:sldId id="325" r:id="rId93"/>
    <p:sldId id="377" r:id="rId94"/>
    <p:sldId id="326" r:id="rId95"/>
    <p:sldId id="378" r:id="rId96"/>
    <p:sldId id="327" r:id="rId97"/>
    <p:sldId id="328" r:id="rId98"/>
    <p:sldId id="329" r:id="rId99"/>
    <p:sldId id="379" r:id="rId100"/>
    <p:sldId id="330" r:id="rId101"/>
    <p:sldId id="331" r:id="rId102"/>
    <p:sldId id="381" r:id="rId103"/>
    <p:sldId id="380" r:id="rId104"/>
    <p:sldId id="332" r:id="rId105"/>
    <p:sldId id="333" r:id="rId106"/>
    <p:sldId id="382" r:id="rId107"/>
    <p:sldId id="334" r:id="rId108"/>
    <p:sldId id="335" r:id="rId109"/>
    <p:sldId id="336" r:id="rId110"/>
    <p:sldId id="383" r:id="rId111"/>
    <p:sldId id="337" r:id="rId112"/>
    <p:sldId id="338" r:id="rId113"/>
    <p:sldId id="384" r:id="rId114"/>
    <p:sldId id="339" r:id="rId115"/>
    <p:sldId id="387" r:id="rId116"/>
    <p:sldId id="340" r:id="rId117"/>
    <p:sldId id="341" r:id="rId118"/>
    <p:sldId id="342" r:id="rId119"/>
    <p:sldId id="343" r:id="rId120"/>
    <p:sldId id="344" r:id="rId121"/>
    <p:sldId id="345" r:id="rId122"/>
    <p:sldId id="346" r:id="rId123"/>
    <p:sldId id="347" r:id="rId124"/>
    <p:sldId id="348" r:id="rId125"/>
    <p:sldId id="385" r:id="rId126"/>
    <p:sldId id="349" r:id="rId127"/>
    <p:sldId id="350" r:id="rId128"/>
    <p:sldId id="386" r:id="rId129"/>
    <p:sldId id="351" r:id="rId130"/>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985" autoAdjust="0"/>
    <p:restoredTop sz="94434" autoAdjust="0"/>
  </p:normalViewPr>
  <p:slideViewPr>
    <p:cSldViewPr snapToGrid="0">
      <p:cViewPr varScale="1">
        <p:scale>
          <a:sx n="70" d="100"/>
          <a:sy n="70" d="100"/>
        </p:scale>
        <p:origin x="522" y="72"/>
      </p:cViewPr>
      <p:guideLst/>
    </p:cSldViewPr>
  </p:slideViewPr>
  <p:outlineViewPr>
    <p:cViewPr>
      <p:scale>
        <a:sx n="33" d="100"/>
        <a:sy n="33" d="100"/>
      </p:scale>
      <p:origin x="0" y="-12182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1A0C4842-FC67-46ED-9F7F-800EE53B455D}" type="datetimeFigureOut">
              <a:rPr lang="fa-IR" smtClean="0"/>
              <a:t>07/10/1447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2893844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A0C4842-FC67-46ED-9F7F-800EE53B455D}" type="datetimeFigureOut">
              <a:rPr lang="fa-IR" smtClean="0"/>
              <a:t>07/10/1447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1628107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A0C4842-FC67-46ED-9F7F-800EE53B455D}" type="datetimeFigureOut">
              <a:rPr lang="fa-IR" smtClean="0"/>
              <a:t>07/10/1447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3107299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A0C4842-FC67-46ED-9F7F-800EE53B455D}" type="datetimeFigureOut">
              <a:rPr lang="fa-IR" smtClean="0"/>
              <a:t>07/10/1447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1571455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0C4842-FC67-46ED-9F7F-800EE53B455D}" type="datetimeFigureOut">
              <a:rPr lang="fa-IR" smtClean="0"/>
              <a:t>07/10/1447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2267094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1A0C4842-FC67-46ED-9F7F-800EE53B455D}" type="datetimeFigureOut">
              <a:rPr lang="fa-IR" smtClean="0"/>
              <a:t>07/10/1447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766704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1A0C4842-FC67-46ED-9F7F-800EE53B455D}" type="datetimeFigureOut">
              <a:rPr lang="fa-IR" smtClean="0"/>
              <a:t>07/10/1447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4141378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1A0C4842-FC67-46ED-9F7F-800EE53B455D}" type="datetimeFigureOut">
              <a:rPr lang="fa-IR" smtClean="0"/>
              <a:t>07/10/1447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1178983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0C4842-FC67-46ED-9F7F-800EE53B455D}" type="datetimeFigureOut">
              <a:rPr lang="fa-IR" smtClean="0"/>
              <a:t>07/10/1447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2106461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0C4842-FC67-46ED-9F7F-800EE53B455D}" type="datetimeFigureOut">
              <a:rPr lang="fa-IR" smtClean="0"/>
              <a:t>07/10/1447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1907566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0C4842-FC67-46ED-9F7F-800EE53B455D}" type="datetimeFigureOut">
              <a:rPr lang="fa-IR" smtClean="0"/>
              <a:t>07/10/1447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90BF926-385D-4B23-8F30-1981B3AB17DA}" type="slidenum">
              <a:rPr lang="fa-IR" smtClean="0"/>
              <a:t>‹#›</a:t>
            </a:fld>
            <a:endParaRPr lang="fa-IR"/>
          </a:p>
        </p:txBody>
      </p:sp>
    </p:spTree>
    <p:extLst>
      <p:ext uri="{BB962C8B-B14F-4D97-AF65-F5344CB8AC3E}">
        <p14:creationId xmlns:p14="http://schemas.microsoft.com/office/powerpoint/2010/main" val="3128614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A0C4842-FC67-46ED-9F7F-800EE53B455D}" type="datetimeFigureOut">
              <a:rPr lang="fa-IR" smtClean="0"/>
              <a:t>07/10/1447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90BF926-385D-4B23-8F30-1981B3AB17DA}" type="slidenum">
              <a:rPr lang="fa-IR" smtClean="0"/>
              <a:t>‹#›</a:t>
            </a:fld>
            <a:endParaRPr lang="fa-IR"/>
          </a:p>
        </p:txBody>
      </p:sp>
    </p:spTree>
    <p:extLst>
      <p:ext uri="{BB962C8B-B14F-4D97-AF65-F5344CB8AC3E}">
        <p14:creationId xmlns:p14="http://schemas.microsoft.com/office/powerpoint/2010/main" val="3272779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2800" smtClean="0">
                <a:solidFill>
                  <a:srgbClr val="FF0000"/>
                </a:solidFill>
                <a:cs typeface="B Nazanin" panose="00000400000000000000" pitchFamily="2" charset="-78"/>
              </a:rPr>
              <a:t>عنوان مقاله: </a:t>
            </a:r>
            <a:r>
              <a:rPr lang="fa-IR" sz="2800" smtClean="0">
                <a:cs typeface="B Nazanin" panose="00000400000000000000" pitchFamily="2" charset="-78"/>
              </a:rPr>
              <a:t>بررسی </a:t>
            </a:r>
            <a:r>
              <a:rPr lang="fa-IR" sz="2800">
                <a:cs typeface="B Nazanin" panose="00000400000000000000" pitchFamily="2" charset="-78"/>
              </a:rPr>
              <a:t>نوستالوژی دوری از معشوق در </a:t>
            </a:r>
            <a:r>
              <a:rPr lang="fa-IR" sz="2800" smtClean="0">
                <a:cs typeface="B Nazanin" panose="00000400000000000000" pitchFamily="2" charset="-78"/>
              </a:rPr>
              <a:t>معلقه </a:t>
            </a:r>
            <a:r>
              <a:rPr lang="fa-IR" sz="2800">
                <a:cs typeface="B Nazanin" panose="00000400000000000000" pitchFamily="2" charset="-78"/>
              </a:rPr>
              <a:t>امرؤالقیس کِندی شاعر جاهلی عرب </a:t>
            </a: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a:t>
            </a:r>
            <a:r>
              <a:rPr lang="fa-IR" smtClean="0">
                <a:cs typeface="B Nazanin" panose="00000400000000000000" pitchFamily="2" charset="-78"/>
              </a:rPr>
              <a:t>حبیب الله یزدانی</a:t>
            </a:r>
          </a:p>
          <a:p>
            <a:r>
              <a:rPr lang="fa-IR" smtClean="0">
                <a:solidFill>
                  <a:srgbClr val="FF0000"/>
                </a:solidFill>
                <a:cs typeface="B Nazanin" panose="00000400000000000000" pitchFamily="2" charset="-78"/>
              </a:rPr>
              <a:t>منبع: </a:t>
            </a:r>
            <a:r>
              <a:rPr lang="fa-IR" smtClean="0">
                <a:cs typeface="B Nazanin" panose="00000400000000000000" pitchFamily="2" charset="-78"/>
              </a:rPr>
              <a:t>دو فصلنامه پژوهش در آموزش زبان و ادبیات عرب. دوره پنجم، شماره دوم،</a:t>
            </a:r>
          </a:p>
          <a:p>
            <a:r>
              <a:rPr lang="fa-IR" smtClean="0">
                <a:cs typeface="B Nazanin" panose="00000400000000000000" pitchFamily="2" charset="-78"/>
              </a:rPr>
              <a:t>پاییز و زمستان 1402</a:t>
            </a:r>
            <a:endParaRPr lang="fa-IR">
              <a:cs typeface="B Nazanin" panose="00000400000000000000" pitchFamily="2" charset="-78"/>
            </a:endParaRPr>
          </a:p>
        </p:txBody>
      </p:sp>
    </p:spTree>
    <p:extLst>
      <p:ext uri="{BB962C8B-B14F-4D97-AF65-F5344CB8AC3E}">
        <p14:creationId xmlns:p14="http://schemas.microsoft.com/office/powerpoint/2010/main" val="3063810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solidFill>
                  <a:srgbClr val="FF0000"/>
                </a:solidFill>
                <a:cs typeface="B Nazanin" panose="00000400000000000000" pitchFamily="2" charset="-78"/>
              </a:rPr>
              <a:t>مهاجرت</a:t>
            </a:r>
            <a:r>
              <a:rPr lang="fa-IR">
                <a:cs typeface="B Nazanin" panose="00000400000000000000" pitchFamily="2" charset="-78"/>
              </a:rPr>
              <a:t> (فاصله گرفتن از وطن مألوف و غم غربت؛ پناه بردن به آرمانشهر؛ دوری از معشوق؛ اسطوره پردازی</a:t>
            </a:r>
            <a:r>
              <a:rPr lang="fa-IR" smtClean="0">
                <a:cs typeface="B Nazanin" panose="00000400000000000000" pitchFamily="2" charset="-78"/>
              </a:rPr>
              <a:t>؛</a:t>
            </a:r>
          </a:p>
          <a:p>
            <a:pPr algn="just"/>
            <a:r>
              <a:rPr lang="fa-IR" smtClean="0">
                <a:cs typeface="B Nazanin" panose="00000400000000000000" pitchFamily="2" charset="-78"/>
              </a:rPr>
              <a:t> </a:t>
            </a:r>
            <a:r>
              <a:rPr lang="fa-IR">
                <a:solidFill>
                  <a:srgbClr val="FF0000"/>
                </a:solidFill>
                <a:cs typeface="B Nazanin" panose="00000400000000000000" pitchFamily="2" charset="-78"/>
              </a:rPr>
              <a:t>باستانگرایی</a:t>
            </a:r>
            <a:r>
              <a:rPr lang="fa-IR">
                <a:cs typeface="B Nazanin" panose="00000400000000000000" pitchFamily="2" charset="-78"/>
              </a:rPr>
              <a:t> (آرکائیسم</a:t>
            </a:r>
            <a:r>
              <a:rPr lang="fa-IR" smtClean="0">
                <a:cs typeface="B Nazanin" panose="00000400000000000000" pitchFamily="2" charset="-78"/>
              </a:rPr>
              <a:t>)؛</a:t>
            </a:r>
          </a:p>
          <a:p>
            <a:pPr algn="just"/>
            <a:r>
              <a:rPr lang="fa-IR" smtClean="0">
                <a:cs typeface="B Nazanin" panose="00000400000000000000" pitchFamily="2" charset="-78"/>
              </a:rPr>
              <a:t> </a:t>
            </a:r>
            <a:r>
              <a:rPr lang="fa-IR">
                <a:solidFill>
                  <a:srgbClr val="FF0000"/>
                </a:solidFill>
                <a:cs typeface="B Nazanin" panose="00000400000000000000" pitchFamily="2" charset="-78"/>
              </a:rPr>
              <a:t>تحولات سیاسی-اجتماعی- فرهنگی</a:t>
            </a:r>
            <a:r>
              <a:rPr lang="fa-IR">
                <a:cs typeface="B Nazanin" panose="00000400000000000000" pitchFamily="2" charset="-78"/>
              </a:rPr>
              <a:t>؛ یادآوری خاطرات دوران کودکی و جوانی، غم و درد پیری </a:t>
            </a:r>
            <a:endParaRPr lang="fa-IR" smtClean="0">
              <a:cs typeface="B Nazanin" panose="00000400000000000000" pitchFamily="2" charset="-78"/>
            </a:endParaRPr>
          </a:p>
          <a:p>
            <a:pPr algn="just"/>
            <a:r>
              <a:rPr lang="fa-IR" smtClean="0">
                <a:solidFill>
                  <a:srgbClr val="FF0000"/>
                </a:solidFill>
                <a:cs typeface="B Nazanin" panose="00000400000000000000" pitchFamily="2" charset="-78"/>
              </a:rPr>
              <a:t>و </a:t>
            </a:r>
            <a:r>
              <a:rPr lang="fa-IR">
                <a:solidFill>
                  <a:srgbClr val="FF0000"/>
                </a:solidFill>
                <a:cs typeface="B Nazanin" panose="00000400000000000000" pitchFamily="2" charset="-78"/>
              </a:rPr>
              <a:t>اندیشیدن به مرگ </a:t>
            </a:r>
            <a:r>
              <a:rPr lang="fa-IR">
                <a:cs typeface="B Nazanin" panose="00000400000000000000" pitchFamily="2" charset="-78"/>
              </a:rPr>
              <a:t>و سایر مواردی است که جنبه روحی-روانی دارد (شریفیان، </a:t>
            </a:r>
            <a:r>
              <a:rPr lang="fa-IR" smtClean="0">
                <a:cs typeface="B Nazanin" panose="00000400000000000000" pitchFamily="2" charset="-78"/>
              </a:rPr>
              <a:t>1386 ، 64)</a:t>
            </a:r>
            <a:endParaRPr lang="fa-IR">
              <a:cs typeface="B Nazanin" panose="00000400000000000000" pitchFamily="2" charset="-78"/>
            </a:endParaRPr>
          </a:p>
        </p:txBody>
      </p:sp>
    </p:spTree>
    <p:extLst>
      <p:ext uri="{BB962C8B-B14F-4D97-AF65-F5344CB8AC3E}">
        <p14:creationId xmlns:p14="http://schemas.microsoft.com/office/powerpoint/2010/main" val="208960154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ابیات، نجواهای </a:t>
            </a:r>
            <a:r>
              <a:rPr lang="fa-IR" smtClean="0">
                <a:cs typeface="B Nazanin" panose="00000400000000000000" pitchFamily="2" charset="-78"/>
              </a:rPr>
              <a:t>عاشقانه </a:t>
            </a:r>
            <a:r>
              <a:rPr lang="fa-IR">
                <a:cs typeface="B Nazanin" panose="00000400000000000000" pitchFamily="2" charset="-78"/>
              </a:rPr>
              <a:t>امرؤالقیس با استفاده از قوة تخیّل و تصویرسازیهای وی که نشان از عشق او </a:t>
            </a:r>
            <a:r>
              <a:rPr lang="fa-IR" smtClean="0">
                <a:cs typeface="B Nazanin" panose="00000400000000000000" pitchFamily="2" charset="-78"/>
              </a:rPr>
              <a:t>به دخترعمویش </a:t>
            </a:r>
            <a:r>
              <a:rPr lang="fa-IR">
                <a:cs typeface="B Nazanin" panose="00000400000000000000" pitchFamily="2" charset="-78"/>
              </a:rPr>
              <a:t>عُنیزه است، کاملاً مشهود است. نجواهای امرؤالقیس مشخص میکند که </a:t>
            </a:r>
            <a:r>
              <a:rPr lang="fa-IR" smtClean="0">
                <a:cs typeface="B Nazanin" panose="00000400000000000000" pitchFamily="2" charset="-78"/>
              </a:rPr>
              <a:t>علاقه </a:t>
            </a:r>
            <a:r>
              <a:rPr lang="fa-IR">
                <a:cs typeface="B Nazanin" panose="00000400000000000000" pitchFamily="2" charset="-78"/>
              </a:rPr>
              <a:t>وی به معشوق، از نوع </a:t>
            </a:r>
            <a:r>
              <a:rPr lang="fa-IR" smtClean="0">
                <a:cs typeface="B Nazanin" panose="00000400000000000000" pitchFamily="2" charset="-78"/>
              </a:rPr>
              <a:t>عشق افراطی </a:t>
            </a:r>
            <a:r>
              <a:rPr lang="fa-IR">
                <a:cs typeface="B Nazanin" panose="00000400000000000000" pitchFamily="2" charset="-78"/>
              </a:rPr>
              <a:t>است که محبت و احوال </a:t>
            </a:r>
            <a:r>
              <a:rPr lang="fa-IR" smtClean="0">
                <a:cs typeface="B Nazanin" panose="00000400000000000000" pitchFamily="2" charset="-78"/>
              </a:rPr>
              <a:t>عاشقانه </a:t>
            </a:r>
            <a:r>
              <a:rPr lang="fa-IR">
                <a:cs typeface="B Nazanin" panose="00000400000000000000" pitchFamily="2" charset="-78"/>
              </a:rPr>
              <a:t>او به صورت حالات وجد و سرگشتگی و </a:t>
            </a:r>
            <a:r>
              <a:rPr lang="fa-IR" smtClean="0">
                <a:cs typeface="B Nazanin" panose="00000400000000000000" pitchFamily="2" charset="-78"/>
              </a:rPr>
              <a:t>علاقه </a:t>
            </a:r>
            <a:r>
              <a:rPr lang="fa-IR">
                <a:cs typeface="B Nazanin" panose="00000400000000000000" pitchFamily="2" charset="-78"/>
              </a:rPr>
              <a:t>شدید در او پدیدار </a:t>
            </a:r>
            <a:r>
              <a:rPr lang="fa-IR" smtClean="0">
                <a:cs typeface="B Nazanin" panose="00000400000000000000" pitchFamily="2" charset="-78"/>
              </a:rPr>
              <a:t>می شود</a:t>
            </a:r>
            <a:r>
              <a:rPr lang="fa-IR">
                <a:cs typeface="B Nazanin" panose="00000400000000000000" pitchFamily="2" charset="-78"/>
              </a:rPr>
              <a:t>؛ چون </a:t>
            </a:r>
            <a:r>
              <a:rPr lang="fa-IR" smtClean="0">
                <a:cs typeface="B Nazanin" panose="00000400000000000000" pitchFamily="2" charset="-78"/>
              </a:rPr>
              <a:t>زمانیکه </a:t>
            </a:r>
            <a:r>
              <a:rPr lang="fa-IR">
                <a:cs typeface="B Nazanin" panose="00000400000000000000" pitchFamily="2" charset="-78"/>
              </a:rPr>
              <a:t>سخن از محبوب در میان است، بیشتر به وصف زیباییهای ظاهری و جسمانی توجّه دارد.</a:t>
            </a:r>
          </a:p>
        </p:txBody>
      </p:sp>
      <p:sp>
        <p:nvSpPr>
          <p:cNvPr id="4" name="Flowchart: Off-page Connector 3"/>
          <p:cNvSpPr/>
          <p:nvPr/>
        </p:nvSpPr>
        <p:spPr>
          <a:xfrm>
            <a:off x="1124262" y="4062333"/>
            <a:ext cx="2908092" cy="1543987"/>
          </a:xfrm>
          <a:prstGeom prst="flowChartOffpage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schemeClr val="tx1"/>
                </a:solidFill>
                <a:cs typeface="B Nazanin" panose="00000400000000000000" pitchFamily="2" charset="-78"/>
              </a:rPr>
              <a:t>وصف زیباییهای ظاهری و جسمانی </a:t>
            </a:r>
            <a:r>
              <a:rPr lang="fa-IR" sz="2800" smtClean="0">
                <a:solidFill>
                  <a:prstClr val="black"/>
                </a:solidFill>
                <a:cs typeface="B Nazanin" panose="00000400000000000000" pitchFamily="2" charset="-78"/>
              </a:rPr>
              <a:t>افراطی</a:t>
            </a:r>
            <a:endParaRPr lang="fa-IR"/>
          </a:p>
        </p:txBody>
      </p:sp>
    </p:spTree>
    <p:extLst>
      <p:ext uri="{BB962C8B-B14F-4D97-AF65-F5344CB8AC3E}">
        <p14:creationId xmlns:p14="http://schemas.microsoft.com/office/powerpoint/2010/main" val="387030575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8-1-5 </a:t>
            </a:r>
            <a:r>
              <a:rPr lang="fa-IR" b="1" smtClean="0">
                <a:solidFill>
                  <a:srgbClr val="FF0000"/>
                </a:solidFill>
                <a:cs typeface="B Nazanin" panose="00000400000000000000" pitchFamily="2" charset="-78"/>
              </a:rPr>
              <a:t>همدردی و همدلی با طبیعت</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همدردی و همدلی با </a:t>
            </a:r>
            <a:r>
              <a:rPr lang="fa-IR" smtClean="0">
                <a:cs typeface="B Nazanin" panose="00000400000000000000" pitchFamily="2" charset="-78"/>
              </a:rPr>
              <a:t>طبیعت همدردی </a:t>
            </a:r>
            <a:r>
              <a:rPr lang="fa-IR">
                <a:cs typeface="B Nazanin" panose="00000400000000000000" pitchFamily="2" charset="-78"/>
              </a:rPr>
              <a:t>و همدلی با طبیعت از دیگر عناصری که میتوان آن را در دستۀ نوستالوژی دوری از معشوق جای داد. در </a:t>
            </a:r>
            <a:r>
              <a:rPr lang="fa-IR" smtClean="0">
                <a:cs typeface="B Nazanin" panose="00000400000000000000" pitchFamily="2" charset="-78"/>
              </a:rPr>
              <a:t>مبحث همسوشدن </a:t>
            </a:r>
            <a:r>
              <a:rPr lang="fa-IR">
                <a:cs typeface="B Nazanin" panose="00000400000000000000" pitchFamily="2" charset="-78"/>
              </a:rPr>
              <a:t>با طبیعت که با خوی و خصلت شاعران رمانتیکی گره خورده است، این سؤال به ذهن متبادر میشود که که </a:t>
            </a:r>
            <a:r>
              <a:rPr lang="fa-IR" smtClean="0">
                <a:cs typeface="B Nazanin" panose="00000400000000000000" pitchFamily="2" charset="-78"/>
              </a:rPr>
              <a:t>آیا اشعار معلقه امرؤالقیس </a:t>
            </a:r>
            <a:r>
              <a:rPr lang="fa-IR">
                <a:cs typeface="B Nazanin" panose="00000400000000000000" pitchFamily="2" charset="-78"/>
              </a:rPr>
              <a:t>از نوع همدلی با طبیعت است ؟ و یا </a:t>
            </a:r>
            <a:r>
              <a:rPr lang="fa-IR" smtClean="0">
                <a:cs typeface="B Nazanin" panose="00000400000000000000" pitchFamily="2" charset="-78"/>
              </a:rPr>
              <a:t>جنبه </a:t>
            </a:r>
            <a:r>
              <a:rPr lang="fa-IR">
                <a:cs typeface="B Nazanin" panose="00000400000000000000" pitchFamily="2" charset="-78"/>
              </a:rPr>
              <a:t>مفاخرهای شعری و کلامی دارد؟ و یا نه اصلاً طبیعت </a:t>
            </a:r>
            <a:r>
              <a:rPr lang="fa-IR" smtClean="0">
                <a:cs typeface="B Nazanin" panose="00000400000000000000" pitchFamily="2" charset="-78"/>
              </a:rPr>
              <a:t>مأمنی است </a:t>
            </a:r>
            <a:r>
              <a:rPr lang="fa-IR">
                <a:cs typeface="B Nazanin" panose="00000400000000000000" pitchFamily="2" charset="-78"/>
              </a:rPr>
              <a:t>برای تسکین درد و آلام روحی </a:t>
            </a:r>
            <a:r>
              <a:rPr lang="fa-IR" smtClean="0">
                <a:cs typeface="B Nazanin" panose="00000400000000000000" pitchFamily="2" charset="-78"/>
              </a:rPr>
              <a:t>شاعر؟ </a:t>
            </a:r>
            <a:endParaRPr lang="fa-IR">
              <a:cs typeface="B Nazanin" panose="00000400000000000000" pitchFamily="2" charset="-78"/>
            </a:endParaRPr>
          </a:p>
        </p:txBody>
      </p:sp>
    </p:spTree>
    <p:extLst>
      <p:ext uri="{BB962C8B-B14F-4D97-AF65-F5344CB8AC3E}">
        <p14:creationId xmlns:p14="http://schemas.microsoft.com/office/powerpoint/2010/main" val="225878638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پاسخ بدین سؤالات باید گفت که همدلی و یگانگی شاعر با طبیعت، پیوندی ناگسستنی دارد که شاعر نوستالوژیک و رمانتیک علاوه بر همدلی با آن با زبان مفاخرة شعری و کلامی، بر آن است تا به دامان طبیعت پناهنده شود و به دنبال این است که احساس شخصی خود را بیابد و طبیعت را با احساس خود همراه و هماهنگ نماید. ویژگیهایی همچون «توجه فراوان به طبیعت و </a:t>
            </a:r>
            <a:r>
              <a:rPr lang="fa-IR" smtClean="0">
                <a:cs typeface="B Nazanin" panose="00000400000000000000" pitchFamily="2" charset="-78"/>
              </a:rPr>
              <a:t>شیوه های </a:t>
            </a:r>
            <a:r>
              <a:rPr lang="fa-IR">
                <a:cs typeface="B Nazanin" panose="00000400000000000000" pitchFamily="2" charset="-78"/>
              </a:rPr>
              <a:t>زندگی طبیعی، توجه فراوان به منظره مخصوصاً مناظر و </a:t>
            </a:r>
            <a:r>
              <a:rPr lang="fa-IR" smtClean="0">
                <a:cs typeface="B Nazanin" panose="00000400000000000000" pitchFamily="2" charset="-78"/>
              </a:rPr>
              <a:t>صحنه های </a:t>
            </a:r>
            <a:r>
              <a:rPr lang="fa-IR">
                <a:cs typeface="B Nazanin" panose="00000400000000000000" pitchFamily="2" charset="-78"/>
              </a:rPr>
              <a:t>بکر و وحشی، ایجاد رابطه بین رفتارهای بشری با رفتارهای طبیعت» (شمیسا، 1398، 64)</a:t>
            </a:r>
          </a:p>
          <a:p>
            <a:endParaRPr lang="fa-IR"/>
          </a:p>
        </p:txBody>
      </p:sp>
      <p:sp>
        <p:nvSpPr>
          <p:cNvPr id="4" name="Flowchart: Connector 3"/>
          <p:cNvSpPr/>
          <p:nvPr/>
        </p:nvSpPr>
        <p:spPr>
          <a:xfrm>
            <a:off x="838200" y="4482059"/>
            <a:ext cx="2398426" cy="1214203"/>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دامان طبیعت</a:t>
            </a:r>
            <a:endParaRPr lang="fa-IR"/>
          </a:p>
        </p:txBody>
      </p:sp>
    </p:spTree>
    <p:extLst>
      <p:ext uri="{BB962C8B-B14F-4D97-AF65-F5344CB8AC3E}">
        <p14:creationId xmlns:p14="http://schemas.microsoft.com/office/powerpoint/2010/main" val="167048932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a:t>
            </a:r>
            <a:r>
              <a:rPr lang="fa-IR" smtClean="0">
                <a:cs typeface="B Nazanin" panose="00000400000000000000" pitchFamily="2" charset="-78"/>
              </a:rPr>
              <a:t>مؤلفه های </a:t>
            </a:r>
            <a:r>
              <a:rPr lang="fa-IR">
                <a:cs typeface="B Nazanin" panose="00000400000000000000" pitchFamily="2" charset="-78"/>
              </a:rPr>
              <a:t>اصول شعر نوستالوژیک است. عناصر طبیعت که در بسیاری از موارد، تمامی فضای شعر را </a:t>
            </a:r>
            <a:r>
              <a:rPr lang="fa-IR" smtClean="0">
                <a:cs typeface="B Nazanin" panose="00000400000000000000" pitchFamily="2" charset="-78"/>
              </a:rPr>
              <a:t>فرا می گیرد </a:t>
            </a:r>
            <a:r>
              <a:rPr lang="fa-IR">
                <a:cs typeface="B Nazanin" panose="00000400000000000000" pitchFamily="2" charset="-78"/>
              </a:rPr>
              <a:t>و ستون فقرات آن به شمار میآید، برای برخی شاعران، تنها ابزار خودنمایی ادبی و فخرفروشی کلامی است. امرؤالقیس نیز جزو آن دسته از شعرای جاهلی است که شعر او رنگ و بوی مفاخره دارد؛ چه اینکه اساس شعر جاهلی و زندگی </a:t>
            </a:r>
            <a:r>
              <a:rPr lang="fa-IR" smtClean="0">
                <a:cs typeface="B Nazanin" panose="00000400000000000000" pitchFamily="2" charset="-78"/>
              </a:rPr>
              <a:t>قبیله ای </a:t>
            </a:r>
            <a:r>
              <a:rPr lang="fa-IR">
                <a:cs typeface="B Nazanin" panose="00000400000000000000" pitchFamily="2" charset="-78"/>
              </a:rPr>
              <a:t>عرب جاهلی، مفاخره است. امرؤالقیس در بخشی از اشعار معلقه، خود را با طبیعت همراه میکند و از درد و رنج بسیار به دامان آن پناه میبرد. </a:t>
            </a:r>
            <a:endParaRPr lang="fa-IR"/>
          </a:p>
        </p:txBody>
      </p:sp>
    </p:spTree>
    <p:extLst>
      <p:ext uri="{BB962C8B-B14F-4D97-AF65-F5344CB8AC3E}">
        <p14:creationId xmlns:p14="http://schemas.microsoft.com/office/powerpoint/2010/main" val="309981269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62334" y="1825625"/>
            <a:ext cx="7291465" cy="4351338"/>
          </a:xfrm>
        </p:spPr>
        <p:txBody>
          <a:bodyPr/>
          <a:lstStyle/>
          <a:p>
            <a:pPr algn="just"/>
            <a:r>
              <a:rPr lang="fa-IR">
                <a:cs typeface="B Nazanin" panose="00000400000000000000" pitchFamily="2" charset="-78"/>
              </a:rPr>
              <a:t>امرؤالقیس جهت آرام کردن خود از دوری معشوقه به دامان طبیعت رفته و آن را با خود همراه ساخته است. امرؤالقیس قدم در وادی و بیابان خشک و بیآب و علف نهاده و چنان </a:t>
            </a:r>
            <a:r>
              <a:rPr lang="fa-IR" smtClean="0">
                <a:cs typeface="B Nazanin" panose="00000400000000000000" pitchFamily="2" charset="-78"/>
              </a:rPr>
              <a:t>تصویر بدیع </a:t>
            </a:r>
            <a:r>
              <a:rPr lang="fa-IR">
                <a:cs typeface="B Nazanin" panose="00000400000000000000" pitchFamily="2" charset="-78"/>
              </a:rPr>
              <a:t>و جذّابی از پستوی ذهنش به خواننده القا میکند که گویی در یک لحظه خواننده میتواند آن را ترسیم نماید و </a:t>
            </a:r>
            <a:r>
              <a:rPr lang="fa-IR" smtClean="0">
                <a:cs typeface="B Nazanin" panose="00000400000000000000" pitchFamily="2" charset="-78"/>
              </a:rPr>
              <a:t>خطوط راهراهِ </a:t>
            </a:r>
            <a:r>
              <a:rPr lang="fa-IR">
                <a:cs typeface="B Nazanin" panose="00000400000000000000" pitchFamily="2" charset="-78"/>
              </a:rPr>
              <a:t>به وجود آمده بر اثر وزش باد را همچون شکم گورخران میداند:</a:t>
            </a:r>
          </a:p>
          <a:p>
            <a:pPr marL="0" indent="0" algn="ctr">
              <a:buNone/>
            </a:pPr>
            <a:r>
              <a:rPr lang="fa-IR">
                <a:cs typeface="B Nazanin" panose="00000400000000000000" pitchFamily="2" charset="-78"/>
              </a:rPr>
              <a:t>وَ وادٍ کَجَوفِ العَیرِ قَفرٍ قَطَعتُهُ </a:t>
            </a:r>
            <a:r>
              <a:rPr lang="fa-IR" smtClean="0">
                <a:cs typeface="B Nazanin" panose="00000400000000000000" pitchFamily="2" charset="-78"/>
              </a:rPr>
              <a:t>	بِهِ </a:t>
            </a:r>
            <a:r>
              <a:rPr lang="fa-IR">
                <a:cs typeface="B Nazanin" panose="00000400000000000000" pitchFamily="2" charset="-78"/>
              </a:rPr>
              <a:t>الذئبُ یَعوی کالخَلیعِ المُعَیَّلِ</a:t>
            </a:r>
          </a:p>
          <a:p>
            <a:pPr algn="l"/>
            <a:r>
              <a:rPr lang="fa-IR">
                <a:cs typeface="B Nazanin" panose="00000400000000000000" pitchFamily="2" charset="-78"/>
              </a:rPr>
              <a:t>(امرؤالقیس،  :</a:t>
            </a:r>
            <a:r>
              <a:rPr lang="fa-IR" smtClean="0">
                <a:cs typeface="B Nazanin" panose="00000400000000000000" pitchFamily="2" charset="-78"/>
              </a:rPr>
              <a:t>2000ج1 245) </a:t>
            </a:r>
            <a:r>
              <a:rPr lang="fa-IR">
                <a:cs typeface="B Nazanin" panose="00000400000000000000" pitchFamily="2" charset="-78"/>
              </a:rPr>
              <a:t>،</a:t>
            </a:r>
          </a:p>
        </p:txBody>
      </p:sp>
      <p:pic>
        <p:nvPicPr>
          <p:cNvPr id="4" name="Picture 3"/>
          <p:cNvPicPr>
            <a:picLocks noChangeAspect="1"/>
          </p:cNvPicPr>
          <p:nvPr/>
        </p:nvPicPr>
        <p:blipFill>
          <a:blip r:embed="rId2"/>
          <a:stretch>
            <a:fillRect/>
          </a:stretch>
        </p:blipFill>
        <p:spPr>
          <a:xfrm>
            <a:off x="838201" y="1960537"/>
            <a:ext cx="2999282" cy="3286020"/>
          </a:xfrm>
          <a:prstGeom prst="rect">
            <a:avLst/>
          </a:prstGeom>
        </p:spPr>
      </p:pic>
    </p:spTree>
    <p:extLst>
      <p:ext uri="{BB962C8B-B14F-4D97-AF65-F5344CB8AC3E}">
        <p14:creationId xmlns:p14="http://schemas.microsoft.com/office/powerpoint/2010/main" val="347257710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a:cs typeface="B Nazanin" panose="00000400000000000000" pitchFamily="2" charset="-78"/>
              </a:rPr>
              <a:t>ترجمه: بسا بیابانی خشک و بیآب و گیاه، چون شکم گورخران را درنوشتم و زوزة گرگ گرسنه، چون نالۀ </a:t>
            </a:r>
            <a:r>
              <a:rPr lang="fa-IR" smtClean="0">
                <a:cs typeface="B Nazanin" panose="00000400000000000000" pitchFamily="2" charset="-78"/>
              </a:rPr>
              <a:t>عیالمندانِ زندگیباخته</a:t>
            </a:r>
            <a:r>
              <a:rPr lang="fa-IR">
                <a:cs typeface="B Nazanin" panose="00000400000000000000" pitchFamily="2" charset="-78"/>
              </a:rPr>
              <a:t>، به گوش میرسید (آیتی، .)16 :</a:t>
            </a:r>
            <a:r>
              <a:rPr lang="fa-IR" smtClean="0">
                <a:cs typeface="B Nazanin" panose="00000400000000000000" pitchFamily="2" charset="-78"/>
              </a:rPr>
              <a:t>1390 در </a:t>
            </a:r>
            <a:r>
              <a:rPr lang="fa-IR">
                <a:cs typeface="B Nazanin" panose="00000400000000000000" pitchFamily="2" charset="-78"/>
              </a:rPr>
              <a:t>این ابیات، شاعر سخن از طبیعت محل زندگی خود کرده است؛ طبیعتی که از او یک شاعر رمانتیک ساخته است. </a:t>
            </a:r>
            <a:r>
              <a:rPr lang="fa-IR" smtClean="0">
                <a:cs typeface="B Nazanin" panose="00000400000000000000" pitchFamily="2" charset="-78"/>
              </a:rPr>
              <a:t>او بیابان </a:t>
            </a:r>
            <a:r>
              <a:rPr lang="fa-IR">
                <a:cs typeface="B Nazanin" panose="00000400000000000000" pitchFamily="2" charset="-78"/>
              </a:rPr>
              <a:t>خشک و بیآب و علف را به شکم گورخران و گرگ گرسنه را به عیالمندان زندگیباخته همانند کرده است. شاعر </a:t>
            </a:r>
            <a:r>
              <a:rPr lang="fa-IR" smtClean="0">
                <a:cs typeface="B Nazanin" panose="00000400000000000000" pitchFamily="2" charset="-78"/>
              </a:rPr>
              <a:t>در همین </a:t>
            </a:r>
            <a:r>
              <a:rPr lang="fa-IR">
                <a:cs typeface="B Nazanin" panose="00000400000000000000" pitchFamily="2" charset="-78"/>
              </a:rPr>
              <a:t>طبیعت است که قوة خیالورزیاش شکوفا شده و عاشقانه شعر گفته </a:t>
            </a:r>
            <a:r>
              <a:rPr lang="fa-IR" smtClean="0">
                <a:cs typeface="B Nazanin" panose="00000400000000000000" pitchFamily="2" charset="-78"/>
              </a:rPr>
              <a:t>است. هرچند </a:t>
            </a:r>
            <a:r>
              <a:rPr lang="fa-IR">
                <a:cs typeface="B Nazanin" panose="00000400000000000000" pitchFamily="2" charset="-78"/>
              </a:rPr>
              <a:t>امرؤالقیس به مانند شاعران کلاسیک عصر جاهلی که در توصیف طبیعت از نظم و زیبایی آن تقلید میکنند و </a:t>
            </a:r>
            <a:r>
              <a:rPr lang="fa-IR" smtClean="0">
                <a:cs typeface="B Nazanin" panose="00000400000000000000" pitchFamily="2" charset="-78"/>
              </a:rPr>
              <a:t>آن را </a:t>
            </a:r>
            <a:r>
              <a:rPr lang="fa-IR">
                <a:cs typeface="B Nazanin" panose="00000400000000000000" pitchFamily="2" charset="-78"/>
              </a:rPr>
              <a:t>میستایند، به وصف طبیعت میپردازد، اما از جهتی دیگر نیز همدردی او با طبیعت همانند رمانتیکهاست که «</a:t>
            </a:r>
            <a:r>
              <a:rPr lang="fa-IR" smtClean="0">
                <a:cs typeface="B Nazanin" panose="00000400000000000000" pitchFamily="2" charset="-78"/>
              </a:rPr>
              <a:t>احساسات درونی </a:t>
            </a:r>
            <a:r>
              <a:rPr lang="fa-IR">
                <a:cs typeface="B Nazanin" panose="00000400000000000000" pitchFamily="2" charset="-78"/>
              </a:rPr>
              <a:t>و ذاتیات روانی خود را در طبیعت میریزند و جراحت روح را با انتقال آن به طبیعت التیام میبخشند» (</a:t>
            </a:r>
            <a:r>
              <a:rPr lang="fa-IR" smtClean="0">
                <a:cs typeface="B Nazanin" panose="00000400000000000000" pitchFamily="2" charset="-78"/>
              </a:rPr>
              <a:t>فتوحی رودمعجنی</a:t>
            </a:r>
            <a:r>
              <a:rPr lang="fa-IR">
                <a:cs typeface="B Nazanin" panose="00000400000000000000" pitchFamily="2" charset="-78"/>
              </a:rPr>
              <a:t>،  )153 :1384و این همدلی او با طبیعت، زمانی به احساس نوستالوژیکها نزدیکتر میشود که محیط </a:t>
            </a:r>
            <a:r>
              <a:rPr lang="fa-IR" smtClean="0">
                <a:cs typeface="B Nazanin" panose="00000400000000000000" pitchFamily="2" charset="-78"/>
              </a:rPr>
              <a:t>طبیعی، شباهت </a:t>
            </a:r>
            <a:r>
              <a:rPr lang="fa-IR">
                <a:cs typeface="B Nazanin" panose="00000400000000000000" pitchFamily="2" charset="-78"/>
              </a:rPr>
              <a:t>تام و تمامی به حالات و وضعیت روح و ذهن فرد پیدا میکند. </a:t>
            </a:r>
          </a:p>
        </p:txBody>
      </p:sp>
    </p:spTree>
    <p:extLst>
      <p:ext uri="{BB962C8B-B14F-4D97-AF65-F5344CB8AC3E}">
        <p14:creationId xmlns:p14="http://schemas.microsoft.com/office/powerpoint/2010/main" val="331438182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بیان دیگر، توصیف طبیعت در اینجا </a:t>
            </a:r>
            <a:r>
              <a:rPr lang="fa-IR" smtClean="0">
                <a:cs typeface="B Nazanin" panose="00000400000000000000" pitchFamily="2" charset="-78"/>
              </a:rPr>
              <a:t>پرورش دهندة </a:t>
            </a:r>
            <a:r>
              <a:rPr lang="fa-IR">
                <a:cs typeface="B Nazanin" panose="00000400000000000000" pitchFamily="2" charset="-78"/>
              </a:rPr>
              <a:t>افکار و احساسات هنرمند است و در حقیقت، طبیعت جای خود را به درک </a:t>
            </a:r>
            <a:r>
              <a:rPr lang="fa-IR" smtClean="0">
                <a:cs typeface="B Nazanin" panose="00000400000000000000" pitchFamily="2" charset="-78"/>
              </a:rPr>
              <a:t>درونگرایانه </a:t>
            </a:r>
            <a:r>
              <a:rPr lang="fa-IR">
                <a:cs typeface="B Nazanin" panose="00000400000000000000" pitchFamily="2" charset="-78"/>
              </a:rPr>
              <a:t>طبیعت و همدلی با آن میدهد و به طور فزایندهای حالات و خصوصیات طبیعت در پیوند با احساسات انسان در نظر گرفته میشود (ر.ک: فورست، </a:t>
            </a:r>
            <a:r>
              <a:rPr lang="fa-IR" smtClean="0">
                <a:cs typeface="B Nazanin" panose="00000400000000000000" pitchFamily="2" charset="-78"/>
              </a:rPr>
              <a:t>:1392، 53) </a:t>
            </a:r>
            <a:r>
              <a:rPr lang="fa-IR">
                <a:cs typeface="B Nazanin" panose="00000400000000000000" pitchFamily="2" charset="-78"/>
              </a:rPr>
              <a:t>امرؤالقیس از یار </a:t>
            </a:r>
            <a:r>
              <a:rPr lang="fa-IR" smtClean="0">
                <a:cs typeface="B Nazanin" panose="00000400000000000000" pitchFamily="2" charset="-78"/>
              </a:rPr>
              <a:t>دیرینه </a:t>
            </a:r>
            <a:r>
              <a:rPr lang="fa-IR">
                <a:cs typeface="B Nazanin" panose="00000400000000000000" pitchFamily="2" charset="-78"/>
              </a:rPr>
              <a:t>خود، دلتنگ است و همدمی برای </a:t>
            </a:r>
            <a:r>
              <a:rPr lang="fa-IR" smtClean="0">
                <a:cs typeface="B Nazanin" panose="00000400000000000000" pitchFamily="2" charset="-78"/>
              </a:rPr>
              <a:t>گفت وگو </a:t>
            </a:r>
            <a:r>
              <a:rPr lang="fa-IR">
                <a:cs typeface="B Nazanin" panose="00000400000000000000" pitchFamily="2" charset="-78"/>
              </a:rPr>
              <a:t>ندارد، بنابراین عناصر طبیعت از جمله شب و گرگ را انتخاب مینماید تا راز دل با آنها در میان نهد:</a:t>
            </a:r>
          </a:p>
          <a:p>
            <a:pPr algn="ctr"/>
            <a:r>
              <a:rPr lang="fa-IR">
                <a:cs typeface="B Nazanin" panose="00000400000000000000" pitchFamily="2" charset="-78"/>
              </a:rPr>
              <a:t>ألا أیّها الّیلُ الطّویلُ ألا </a:t>
            </a:r>
            <a:r>
              <a:rPr lang="fa-IR" smtClean="0">
                <a:cs typeface="B Nazanin" panose="00000400000000000000" pitchFamily="2" charset="-78"/>
              </a:rPr>
              <a:t>انجَلی		 </a:t>
            </a:r>
            <a:r>
              <a:rPr lang="fa-IR">
                <a:cs typeface="B Nazanin" panose="00000400000000000000" pitchFamily="2" charset="-78"/>
              </a:rPr>
              <a:t>بِصُبحٍ وَ مَا الإصباحُ مُنکَ بِأمثَلِ</a:t>
            </a:r>
          </a:p>
          <a:p>
            <a:pPr algn="ctr"/>
            <a:r>
              <a:rPr lang="fa-IR">
                <a:cs typeface="B Nazanin" panose="00000400000000000000" pitchFamily="2" charset="-78"/>
              </a:rPr>
              <a:t>(امرؤالقیس،  :</a:t>
            </a:r>
            <a:r>
              <a:rPr lang="fa-IR" smtClean="0">
                <a:cs typeface="B Nazanin" panose="00000400000000000000" pitchFamily="2" charset="-78"/>
              </a:rPr>
              <a:t>2000ج 1، 241 </a:t>
            </a:r>
            <a:r>
              <a:rPr lang="fa-IR">
                <a:cs typeface="B Nazanin" panose="00000400000000000000" pitchFamily="2" charset="-78"/>
              </a:rPr>
              <a:t>)</a:t>
            </a:r>
          </a:p>
          <a:p>
            <a:r>
              <a:rPr lang="fa-IR" b="1">
                <a:solidFill>
                  <a:srgbClr val="FF0000"/>
                </a:solidFill>
                <a:cs typeface="B Nazanin" panose="00000400000000000000" pitchFamily="2" charset="-78"/>
              </a:rPr>
              <a:t>ترجمه: </a:t>
            </a:r>
            <a:r>
              <a:rPr lang="fa-IR">
                <a:cs typeface="B Nazanin" panose="00000400000000000000" pitchFamily="2" charset="-78"/>
              </a:rPr>
              <a:t>هان، ای شب دیرنده! دریچههای بامدادی را بگشای، هرچند عاشق دلخسته را پرتو بامدادی از تیرگی شامگاهی خوشتر نیست (آیتی، 16 :1390) </a:t>
            </a:r>
          </a:p>
          <a:p>
            <a:endParaRPr lang="fa-IR"/>
          </a:p>
        </p:txBody>
      </p:sp>
    </p:spTree>
    <p:extLst>
      <p:ext uri="{BB962C8B-B14F-4D97-AF65-F5344CB8AC3E}">
        <p14:creationId xmlns:p14="http://schemas.microsoft.com/office/powerpoint/2010/main" val="231050190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407108" y="1825625"/>
            <a:ext cx="6946692" cy="4351338"/>
          </a:xfrm>
        </p:spPr>
        <p:txBody>
          <a:bodyPr>
            <a:normAutofit fontScale="92500" lnSpcReduction="20000"/>
          </a:bodyPr>
          <a:lstStyle/>
          <a:p>
            <a:pPr algn="just"/>
            <a:r>
              <a:rPr lang="fa-IR" smtClean="0">
                <a:cs typeface="B Nazanin" panose="00000400000000000000" pitchFamily="2" charset="-78"/>
              </a:rPr>
              <a:t>در </a:t>
            </a:r>
            <a:r>
              <a:rPr lang="fa-IR">
                <a:cs typeface="B Nazanin" panose="00000400000000000000" pitchFamily="2" charset="-78"/>
              </a:rPr>
              <a:t>این بیت، به لحاظ عاطفی امرؤالقیس خود را عاشقی دلخسته خطاب میکند. او پرتو نورانی بامدادی را بعد از </a:t>
            </a:r>
            <a:r>
              <a:rPr lang="fa-IR" smtClean="0">
                <a:cs typeface="B Nazanin" panose="00000400000000000000" pitchFamily="2" charset="-78"/>
              </a:rPr>
              <a:t>تیرگی شب</a:t>
            </a:r>
            <a:r>
              <a:rPr lang="fa-IR">
                <a:cs typeface="B Nazanin" panose="00000400000000000000" pitchFamily="2" charset="-78"/>
              </a:rPr>
              <a:t>، بهترین </a:t>
            </a:r>
            <a:r>
              <a:rPr lang="fa-IR" smtClean="0">
                <a:cs typeface="B Nazanin" panose="00000400000000000000" pitchFamily="2" charset="-78"/>
              </a:rPr>
              <a:t>روزنه </a:t>
            </a:r>
            <a:r>
              <a:rPr lang="fa-IR">
                <a:cs typeface="B Nazanin" panose="00000400000000000000" pitchFamily="2" charset="-78"/>
              </a:rPr>
              <a:t>امید میداند؛ زیرا یادآوری مجدد معشوق با رفتن شب و بالا آمد روشنایی روز، برایش خوشایند است. </a:t>
            </a:r>
            <a:r>
              <a:rPr lang="fa-IR" smtClean="0">
                <a:cs typeface="B Nazanin" panose="00000400000000000000" pitchFamily="2" charset="-78"/>
              </a:rPr>
              <a:t>شاعر در </a:t>
            </a:r>
            <a:r>
              <a:rPr lang="fa-IR">
                <a:cs typeface="B Nazanin" panose="00000400000000000000" pitchFamily="2" charset="-78"/>
              </a:rPr>
              <a:t>همراهی با گرگ نیز که با او همدردی میکند، آن را همانند </a:t>
            </a:r>
            <a:r>
              <a:rPr lang="fa-IR" smtClean="0">
                <a:cs typeface="B Nazanin" panose="00000400000000000000" pitchFamily="2" charset="-78"/>
              </a:rPr>
              <a:t>آنان </a:t>
            </a:r>
            <a:r>
              <a:rPr lang="fa-IR">
                <a:cs typeface="B Nazanin" panose="00000400000000000000" pitchFamily="2" charset="-78"/>
              </a:rPr>
              <a:t>فقیری میداند که مثل خودش در </a:t>
            </a:r>
            <a:r>
              <a:rPr lang="fa-IR" smtClean="0">
                <a:cs typeface="B Nazanin" panose="00000400000000000000" pitchFamily="2" charset="-78"/>
              </a:rPr>
              <a:t>جست وجوی خواسته ای است </a:t>
            </a:r>
            <a:r>
              <a:rPr lang="fa-IR">
                <a:cs typeface="B Nazanin" panose="00000400000000000000" pitchFamily="2" charset="-78"/>
              </a:rPr>
              <a:t>که بدان دست نیافته است:</a:t>
            </a:r>
          </a:p>
          <a:p>
            <a:pPr marL="0" indent="0" algn="ctr">
              <a:buNone/>
            </a:pPr>
            <a:r>
              <a:rPr lang="fa-IR">
                <a:cs typeface="B Nazanin" panose="00000400000000000000" pitchFamily="2" charset="-78"/>
              </a:rPr>
              <a:t>فَقُلتُ لَهُ لَمّا عَوَی: إنَّ شَأنَنَا</a:t>
            </a:r>
          </a:p>
          <a:p>
            <a:pPr marL="0" indent="0" algn="ctr">
              <a:buNone/>
            </a:pPr>
            <a:r>
              <a:rPr lang="fa-IR">
                <a:cs typeface="B Nazanin" panose="00000400000000000000" pitchFamily="2" charset="-78"/>
              </a:rPr>
              <a:t>کِلاَنَا إذا مَا نَالَ شَیئاً أفاتَهُ</a:t>
            </a:r>
          </a:p>
          <a:p>
            <a:pPr marL="0" indent="0" algn="ctr">
              <a:buNone/>
            </a:pPr>
            <a:r>
              <a:rPr lang="fa-IR">
                <a:cs typeface="B Nazanin" panose="00000400000000000000" pitchFamily="2" charset="-78"/>
              </a:rPr>
              <a:t>طَویلُ العَنا إن کُنتَ لمّا تَمَوَّلِ</a:t>
            </a:r>
          </a:p>
          <a:p>
            <a:pPr marL="0" indent="0" algn="ctr">
              <a:buNone/>
            </a:pPr>
            <a:r>
              <a:rPr lang="fa-IR">
                <a:cs typeface="B Nazanin" panose="00000400000000000000" pitchFamily="2" charset="-78"/>
              </a:rPr>
              <a:t>وَ مَن یَحتُرِث حَرثِی وَ حَرثَک یُهزِلِ</a:t>
            </a:r>
          </a:p>
          <a:p>
            <a:pPr marL="0" indent="0" algn="ctr">
              <a:buNone/>
            </a:pPr>
            <a:r>
              <a:rPr lang="fa-IR">
                <a:cs typeface="B Nazanin" panose="00000400000000000000" pitchFamily="2" charset="-78"/>
              </a:rPr>
              <a:t>(امرؤالقیس،  :</a:t>
            </a:r>
            <a:r>
              <a:rPr lang="fa-IR" smtClean="0">
                <a:cs typeface="B Nazanin" panose="00000400000000000000" pitchFamily="2" charset="-78"/>
              </a:rPr>
              <a:t>2000ج1 245)</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4"/>
            <a:ext cx="3453639" cy="3286021"/>
          </a:xfrm>
          <a:prstGeom prst="rect">
            <a:avLst/>
          </a:prstGeom>
        </p:spPr>
      </p:pic>
    </p:spTree>
    <p:extLst>
      <p:ext uri="{BB962C8B-B14F-4D97-AF65-F5344CB8AC3E}">
        <p14:creationId xmlns:p14="http://schemas.microsoft.com/office/powerpoint/2010/main" val="148475631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ترجمه</a:t>
            </a:r>
            <a:r>
              <a:rPr lang="fa-IR" b="1">
                <a:solidFill>
                  <a:srgbClr val="FF0000"/>
                </a:solidFill>
                <a:cs typeface="B Nazanin" panose="00000400000000000000" pitchFamily="2" charset="-78"/>
              </a:rPr>
              <a:t>: </a:t>
            </a:r>
            <a:r>
              <a:rPr lang="fa-IR">
                <a:cs typeface="B Nazanin" panose="00000400000000000000" pitchFamily="2" charset="-78"/>
              </a:rPr>
              <a:t>وقتیکه گرگ زوزه کشید، من درنگ کردم و گفتم: ای گرگ! من و تو هر دو مسکین و فقیریم. هر دوی ما </a:t>
            </a:r>
            <a:r>
              <a:rPr lang="fa-IR" smtClean="0">
                <a:cs typeface="B Nazanin" panose="00000400000000000000" pitchFamily="2" charset="-78"/>
              </a:rPr>
              <a:t>به طلب برخاسته ایم</a:t>
            </a:r>
            <a:r>
              <a:rPr lang="fa-IR">
                <a:cs typeface="B Nazanin" panose="00000400000000000000" pitchFamily="2" charset="-78"/>
              </a:rPr>
              <a:t>، ولی به چیزی دست </a:t>
            </a:r>
            <a:r>
              <a:rPr lang="fa-IR" smtClean="0">
                <a:cs typeface="B Nazanin" panose="00000400000000000000" pitchFamily="2" charset="-78"/>
              </a:rPr>
              <a:t>نیافته ایم</a:t>
            </a:r>
            <a:r>
              <a:rPr lang="fa-IR">
                <a:cs typeface="B Nazanin" panose="00000400000000000000" pitchFamily="2" charset="-78"/>
              </a:rPr>
              <a:t>. هر دو چون چیزی بیابیم، بیدرنگ از دست میدهیم و آنکه معیشتی </a:t>
            </a:r>
            <a:r>
              <a:rPr lang="fa-IR" smtClean="0">
                <a:cs typeface="B Nazanin" panose="00000400000000000000" pitchFamily="2" charset="-78"/>
              </a:rPr>
              <a:t>چون من </a:t>
            </a:r>
            <a:r>
              <a:rPr lang="fa-IR">
                <a:cs typeface="B Nazanin" panose="00000400000000000000" pitchFamily="2" charset="-78"/>
              </a:rPr>
              <a:t>و تو داشته باشد، پیوسته فقیر و ناتوان است (</a:t>
            </a:r>
            <a:r>
              <a:rPr lang="fa-IR" smtClean="0">
                <a:cs typeface="B Nazanin" panose="00000400000000000000" pitchFamily="2" charset="-78"/>
              </a:rPr>
              <a:t>آیتی1390، 16)</a:t>
            </a:r>
            <a:endParaRPr lang="fa-IR">
              <a:cs typeface="B Nazanin" panose="00000400000000000000" pitchFamily="2" charset="-78"/>
            </a:endParaRPr>
          </a:p>
        </p:txBody>
      </p:sp>
    </p:spTree>
    <p:extLst>
      <p:ext uri="{BB962C8B-B14F-4D97-AF65-F5344CB8AC3E}">
        <p14:creationId xmlns:p14="http://schemas.microsoft.com/office/powerpoint/2010/main" val="189018743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دو عنصرِ همدلی با شب و همراهی با گرگ، تنها مواردی هستند که احساس همدلی شاعر با طبیعت را </a:t>
            </a:r>
            <a:r>
              <a:rPr lang="fa-IR" smtClean="0">
                <a:cs typeface="B Nazanin" panose="00000400000000000000" pitchFamily="2" charset="-78"/>
              </a:rPr>
              <a:t>به طور مستقیم نشان </a:t>
            </a:r>
            <a:r>
              <a:rPr lang="fa-IR">
                <a:cs typeface="B Nazanin" panose="00000400000000000000" pitchFamily="2" charset="-78"/>
              </a:rPr>
              <a:t>میدهد. شاعر در خطاب به شب، حس ملامتگری خود را با آن تسلّی میدهد و شب را همانند انسانی میداند که </a:t>
            </a:r>
            <a:r>
              <a:rPr lang="fa-IR" smtClean="0">
                <a:cs typeface="B Nazanin" panose="00000400000000000000" pitchFamily="2" charset="-78"/>
              </a:rPr>
              <a:t>صاحب شعور </a:t>
            </a:r>
            <a:r>
              <a:rPr lang="fa-IR">
                <a:cs typeface="B Nazanin" panose="00000400000000000000" pitchFamily="2" charset="-78"/>
              </a:rPr>
              <a:t>است؛ به طوری که میتوان با آن سخن گفت و حرف دل را در با آن میان </a:t>
            </a:r>
            <a:r>
              <a:rPr lang="fa-IR" smtClean="0">
                <a:cs typeface="B Nazanin" panose="00000400000000000000" pitchFamily="2" charset="-78"/>
              </a:rPr>
              <a:t>نهاد. باید </a:t>
            </a:r>
            <a:r>
              <a:rPr lang="fa-IR">
                <a:cs typeface="B Nazanin" panose="00000400000000000000" pitchFamily="2" charset="-78"/>
              </a:rPr>
              <a:t>گفت که «در حالت همدلی، منِ شاعر با شیء همراه و همدل </a:t>
            </a:r>
            <a:r>
              <a:rPr lang="fa-IR" smtClean="0">
                <a:cs typeface="B Nazanin" panose="00000400000000000000" pitchFamily="2" charset="-78"/>
              </a:rPr>
              <a:t>می شود</a:t>
            </a:r>
            <a:r>
              <a:rPr lang="fa-IR">
                <a:cs typeface="B Nazanin" panose="00000400000000000000" pitchFamily="2" charset="-78"/>
              </a:rPr>
              <a:t>، پیرامون آن </a:t>
            </a:r>
            <a:r>
              <a:rPr lang="fa-IR" smtClean="0">
                <a:cs typeface="B Nazanin" panose="00000400000000000000" pitchFamily="2" charset="-78"/>
              </a:rPr>
              <a:t>می چرخد </a:t>
            </a:r>
            <a:r>
              <a:rPr lang="fa-IR">
                <a:cs typeface="B Nazanin" panose="00000400000000000000" pitchFamily="2" charset="-78"/>
              </a:rPr>
              <a:t>و حال روحی خود را </a:t>
            </a:r>
            <a:r>
              <a:rPr lang="fa-IR" smtClean="0">
                <a:cs typeface="B Nazanin" panose="00000400000000000000" pitchFamily="2" charset="-78"/>
              </a:rPr>
              <a:t>به شیء </a:t>
            </a:r>
            <a:r>
              <a:rPr lang="fa-IR">
                <a:cs typeface="B Nazanin" panose="00000400000000000000" pitchFamily="2" charset="-78"/>
              </a:rPr>
              <a:t>تسری میدهد. احساس همجوشی با طبیعت موجب میشود تا شاعر احساس و آگاهی خود را به شیء انتقال دهد</a:t>
            </a:r>
            <a:r>
              <a:rPr lang="fa-IR" smtClean="0">
                <a:cs typeface="B Nazanin" panose="00000400000000000000" pitchFamily="2" charset="-78"/>
              </a:rPr>
              <a:t>» (</a:t>
            </a:r>
            <a:r>
              <a:rPr lang="fa-IR">
                <a:cs typeface="B Nazanin" panose="00000400000000000000" pitchFamily="2" charset="-78"/>
              </a:rPr>
              <a:t>فتوحی، </a:t>
            </a:r>
            <a:r>
              <a:rPr lang="fa-IR" smtClean="0">
                <a:cs typeface="B Nazanin" panose="00000400000000000000" pitchFamily="2" charset="-78"/>
              </a:rPr>
              <a:t>71 </a:t>
            </a:r>
            <a:r>
              <a:rPr lang="fa-IR">
                <a:cs typeface="B Nazanin" panose="00000400000000000000" pitchFamily="2" charset="-78"/>
              </a:rPr>
              <a:t>:</a:t>
            </a:r>
            <a:r>
              <a:rPr lang="fa-IR" smtClean="0">
                <a:cs typeface="B Nazanin" panose="00000400000000000000" pitchFamily="2" charset="-78"/>
              </a:rPr>
              <a:t>1385)</a:t>
            </a:r>
            <a:endParaRPr lang="fa-IR">
              <a:cs typeface="B Nazanin" panose="00000400000000000000" pitchFamily="2" charset="-78"/>
            </a:endParaRPr>
          </a:p>
        </p:txBody>
      </p:sp>
    </p:spTree>
    <p:extLst>
      <p:ext uri="{BB962C8B-B14F-4D97-AF65-F5344CB8AC3E}">
        <p14:creationId xmlns:p14="http://schemas.microsoft.com/office/powerpoint/2010/main" val="3736700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امرؤالقیس، شاعر دورة جاهلی عرب، </a:t>
            </a:r>
            <a:r>
              <a:rPr lang="fa-IR" smtClean="0">
                <a:cs typeface="B Nazanin" panose="00000400000000000000" pitchFamily="2" charset="-78"/>
              </a:rPr>
              <a:t>از جمله شاعرانی </a:t>
            </a:r>
            <a:r>
              <a:rPr lang="fa-IR">
                <a:cs typeface="B Nazanin" panose="00000400000000000000" pitchFamily="2" charset="-78"/>
              </a:rPr>
              <a:t>است که دوری از معشوق خود یعنی عُنیَزه </a:t>
            </a:r>
            <a:r>
              <a:rPr lang="fa-IR" smtClean="0">
                <a:cs typeface="B Nazanin" panose="00000400000000000000" pitchFamily="2" charset="-78"/>
              </a:rPr>
              <a:t>دختر عمویش</a:t>
            </a:r>
            <a:r>
              <a:rPr lang="fa-IR">
                <a:cs typeface="B Nazanin" panose="00000400000000000000" pitchFamily="2" charset="-78"/>
              </a:rPr>
              <a:t>، از وی یک شاعر احساساتی و رومانتیک ساخته است و</a:t>
            </a:r>
            <a:br>
              <a:rPr lang="fa-IR">
                <a:cs typeface="B Nazanin" panose="00000400000000000000" pitchFamily="2" charset="-78"/>
              </a:rPr>
            </a:br>
            <a:r>
              <a:rPr lang="fa-IR">
                <a:cs typeface="B Nazanin" panose="00000400000000000000" pitchFamily="2" charset="-78"/>
              </a:rPr>
              <a:t>موجب شده که در غم و دوری از او </a:t>
            </a:r>
            <a:r>
              <a:rPr lang="fa-IR" smtClean="0">
                <a:cs typeface="B Nazanin" panose="00000400000000000000" pitchFamily="2" charset="-78"/>
              </a:rPr>
              <a:t>مرثیه سرایی </a:t>
            </a:r>
            <a:r>
              <a:rPr lang="fa-IR">
                <a:cs typeface="B Nazanin" panose="00000400000000000000" pitchFamily="2" charset="-78"/>
              </a:rPr>
              <a:t>نماید؛ بنابراین عمیقترین مفاهیم احساسی خود را </a:t>
            </a:r>
            <a:r>
              <a:rPr lang="fa-IR" b="1">
                <a:solidFill>
                  <a:srgbClr val="FF0000"/>
                </a:solidFill>
                <a:cs typeface="B Nazanin" panose="00000400000000000000" pitchFamily="2" charset="-78"/>
              </a:rPr>
              <a:t>در قالب </a:t>
            </a:r>
            <a:r>
              <a:rPr lang="fa-IR" b="1" smtClean="0">
                <a:solidFill>
                  <a:srgbClr val="FF0000"/>
                </a:solidFill>
                <a:cs typeface="B Nazanin" panose="00000400000000000000" pitchFamily="2" charset="-78"/>
              </a:rPr>
              <a:t>معلقه خود </a:t>
            </a:r>
            <a:r>
              <a:rPr lang="fa-IR" smtClean="0">
                <a:cs typeface="B Nazanin" panose="00000400000000000000" pitchFamily="2" charset="-78"/>
              </a:rPr>
              <a:t>به تصویر </a:t>
            </a:r>
            <a:r>
              <a:rPr lang="fa-IR">
                <a:cs typeface="B Nazanin" panose="00000400000000000000" pitchFamily="2" charset="-78"/>
              </a:rPr>
              <a:t>کشیده و شعر او </a:t>
            </a:r>
            <a:r>
              <a:rPr lang="fa-IR" smtClean="0">
                <a:cs typeface="B Nazanin" panose="00000400000000000000" pitchFamily="2" charset="-78"/>
              </a:rPr>
              <a:t>رنگ و بوی </a:t>
            </a:r>
            <a:r>
              <a:rPr lang="fa-IR">
                <a:cs typeface="B Nazanin" panose="00000400000000000000" pitchFamily="2" charset="-78"/>
              </a:rPr>
              <a:t>نوستالوژی به خود گرفته است. موضوع مورد بحث این مقاله، تحلیل و بررسی </a:t>
            </a:r>
            <a:r>
              <a:rPr lang="fa-IR" smtClean="0">
                <a:cs typeface="B Nazanin" panose="00000400000000000000" pitchFamily="2" charset="-78"/>
              </a:rPr>
              <a:t>مؤلفه های نوستالوژی </a:t>
            </a:r>
            <a:r>
              <a:rPr lang="fa-IR">
                <a:cs typeface="B Nazanin" panose="00000400000000000000" pitchFamily="2" charset="-78"/>
              </a:rPr>
              <a:t>دوری از معشوق در </a:t>
            </a:r>
            <a:r>
              <a:rPr lang="fa-IR" smtClean="0">
                <a:cs typeface="B Nazanin" panose="00000400000000000000" pitchFamily="2" charset="-78"/>
              </a:rPr>
              <a:t>معلقه </a:t>
            </a:r>
            <a:r>
              <a:rPr lang="fa-IR">
                <a:cs typeface="B Nazanin" panose="00000400000000000000" pitchFamily="2" charset="-78"/>
              </a:rPr>
              <a:t>امرؤالقیس، شاعر دورة جاهلی عرب، است که نویسندگان در پی تحلیل آن هستند.</a:t>
            </a:r>
            <a:br>
              <a:rPr lang="fa-IR">
                <a:cs typeface="B Nazanin" panose="00000400000000000000" pitchFamily="2" charset="-78"/>
              </a:rPr>
            </a:br>
            <a:r>
              <a:rPr lang="fa-IR" b="1" smtClean="0">
                <a:cs typeface="B Nazanin" panose="00000400000000000000" pitchFamily="2" charset="-78"/>
              </a:rPr>
              <a:t>.</a:t>
            </a: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75546025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خصوصیت دقیقاً همان حس </a:t>
            </a:r>
            <a:r>
              <a:rPr lang="fa-IR" smtClean="0">
                <a:cs typeface="B Nazanin" panose="00000400000000000000" pitchFamily="2" charset="-78"/>
              </a:rPr>
              <a:t>برجسته ای </a:t>
            </a:r>
            <a:r>
              <a:rPr lang="fa-IR">
                <a:cs typeface="B Nazanin" panose="00000400000000000000" pitchFamily="2" charset="-78"/>
              </a:rPr>
              <a:t>است که در اکثر شاعران نوستالوژیک وجود دارد. در شعر امرؤالقیس، طبیعت با شکل سادة خویش </a:t>
            </a:r>
            <a:r>
              <a:rPr lang="fa-IR" smtClean="0">
                <a:cs typeface="B Nazanin" panose="00000400000000000000" pitchFamily="2" charset="-78"/>
              </a:rPr>
              <a:t>جلوه گر </a:t>
            </a:r>
            <a:r>
              <a:rPr lang="fa-IR">
                <a:cs typeface="B Nazanin" panose="00000400000000000000" pitchFamily="2" charset="-78"/>
              </a:rPr>
              <a:t>شده است؛ </a:t>
            </a:r>
            <a:r>
              <a:rPr lang="fa-IR" b="1">
                <a:solidFill>
                  <a:srgbClr val="FF0000"/>
                </a:solidFill>
                <a:cs typeface="B Nazanin" panose="00000400000000000000" pitchFamily="2" charset="-78"/>
              </a:rPr>
              <a:t>دشتها، کوهها، جانوران، شب و روز، آسمان و ستارگان، بادها و دریاها </a:t>
            </a:r>
            <a:r>
              <a:rPr lang="fa-IR">
                <a:cs typeface="B Nazanin" panose="00000400000000000000" pitchFamily="2" charset="-78"/>
              </a:rPr>
              <a:t>و نیز سایر جلوههای طبیعت همگی از چشم تیزبین شاعر، به دور نیست و به زیبایی تمام به تصویر کشیده شده است (</a:t>
            </a:r>
            <a:r>
              <a:rPr lang="fa-IR" smtClean="0">
                <a:cs typeface="B Nazanin" panose="00000400000000000000" pitchFamily="2" charset="-78"/>
              </a:rPr>
              <a:t>محسنی نیا </a:t>
            </a:r>
            <a:r>
              <a:rPr lang="fa-IR">
                <a:cs typeface="B Nazanin" panose="00000400000000000000" pitchFamily="2" charset="-78"/>
              </a:rPr>
              <a:t>و محمد حجت، </a:t>
            </a:r>
            <a:r>
              <a:rPr lang="fa-IR" smtClean="0">
                <a:cs typeface="B Nazanin" panose="00000400000000000000" pitchFamily="2" charset="-78"/>
              </a:rPr>
              <a:t>225 </a:t>
            </a:r>
            <a:r>
              <a:rPr lang="fa-IR">
                <a:cs typeface="B Nazanin" panose="00000400000000000000" pitchFamily="2" charset="-78"/>
              </a:rPr>
              <a:t>:</a:t>
            </a:r>
            <a:r>
              <a:rPr lang="fa-IR" smtClean="0">
                <a:cs typeface="B Nazanin" panose="00000400000000000000" pitchFamily="2" charset="-78"/>
              </a:rPr>
              <a:t>1387) امرؤالقیس </a:t>
            </a:r>
            <a:r>
              <a:rPr lang="fa-IR">
                <a:cs typeface="B Nazanin" panose="00000400000000000000" pitchFamily="2" charset="-78"/>
              </a:rPr>
              <a:t>شاعر جاهلی عرب در بیابان هم سیمای معشوق را در سر میپروراند و او را در اجزای طبیعت میبیند</a:t>
            </a:r>
          </a:p>
          <a:p>
            <a:endParaRPr lang="fa-IR"/>
          </a:p>
        </p:txBody>
      </p:sp>
    </p:spTree>
    <p:extLst>
      <p:ext uri="{BB962C8B-B14F-4D97-AF65-F5344CB8AC3E}">
        <p14:creationId xmlns:p14="http://schemas.microsoft.com/office/powerpoint/2010/main" val="101559491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ctr"/>
            <a:r>
              <a:rPr lang="fa-IR">
                <a:cs typeface="B Nazanin" panose="00000400000000000000" pitchFamily="2" charset="-78"/>
              </a:rPr>
              <a:t>فَعَنَّ لَنا سِربٌ کَأنَّ نِعاجَهُ </a:t>
            </a:r>
            <a:r>
              <a:rPr lang="fa-IR" smtClean="0">
                <a:cs typeface="B Nazanin" panose="00000400000000000000" pitchFamily="2" charset="-78"/>
              </a:rPr>
              <a:t>		عَذارَی </a:t>
            </a:r>
            <a:r>
              <a:rPr lang="fa-IR">
                <a:cs typeface="B Nazanin" panose="00000400000000000000" pitchFamily="2" charset="-78"/>
              </a:rPr>
              <a:t>دَوارٍ فی مُلاءٍ مُذَیَّلِ</a:t>
            </a:r>
          </a:p>
          <a:p>
            <a:pPr marL="0" indent="0" algn="l">
              <a:buNone/>
            </a:pPr>
            <a:r>
              <a:rPr lang="fa-IR">
                <a:cs typeface="B Nazanin" panose="00000400000000000000" pitchFamily="2" charset="-78"/>
              </a:rPr>
              <a:t>(امرؤالقیس،  </a:t>
            </a:r>
            <a:r>
              <a:rPr lang="fa-IR" smtClean="0">
                <a:cs typeface="B Nazanin" panose="00000400000000000000" pitchFamily="2" charset="-78"/>
              </a:rPr>
              <a:t>: 2000ج 1 267)</a:t>
            </a:r>
            <a:endParaRPr lang="fa-IR">
              <a:cs typeface="B Nazanin" panose="00000400000000000000" pitchFamily="2" charset="-78"/>
            </a:endParaRPr>
          </a:p>
        </p:txBody>
      </p:sp>
    </p:spTree>
    <p:extLst>
      <p:ext uri="{BB962C8B-B14F-4D97-AF65-F5344CB8AC3E}">
        <p14:creationId xmlns:p14="http://schemas.microsoft.com/office/powerpoint/2010/main" val="111721216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27422" y="1825625"/>
            <a:ext cx="7426377" cy="4351338"/>
          </a:xfrm>
        </p:spPr>
        <p:txBody>
          <a:bodyPr>
            <a:normAutofit/>
          </a:bodyPr>
          <a:lstStyle/>
          <a:p>
            <a:pPr algn="just"/>
            <a:r>
              <a:rPr lang="fa-IR" b="1">
                <a:solidFill>
                  <a:srgbClr val="FF0000"/>
                </a:solidFill>
                <a:cs typeface="B Nazanin" panose="00000400000000000000" pitchFamily="2" charset="-78"/>
              </a:rPr>
              <a:t>ترجمه: </a:t>
            </a:r>
            <a:r>
              <a:rPr lang="fa-IR">
                <a:cs typeface="B Nazanin" panose="00000400000000000000" pitchFamily="2" charset="-78"/>
              </a:rPr>
              <a:t>به ناگاه، در مقابل ما </a:t>
            </a:r>
            <a:r>
              <a:rPr lang="fa-IR" smtClean="0">
                <a:cs typeface="B Nazanin" panose="00000400000000000000" pitchFamily="2" charset="-78"/>
              </a:rPr>
              <a:t>دسته ای </a:t>
            </a:r>
            <a:r>
              <a:rPr lang="fa-IR">
                <a:cs typeface="B Nazanin" panose="00000400000000000000" pitchFamily="2" charset="-78"/>
              </a:rPr>
              <a:t>از گاوان وحشی نمودار شد که مادگانش با آن دمهای بلند و موهای انبوه </a:t>
            </a:r>
            <a:r>
              <a:rPr lang="fa-IR" smtClean="0">
                <a:cs typeface="B Nazanin" panose="00000400000000000000" pitchFamily="2" charset="-78"/>
              </a:rPr>
              <a:t>چون دوشیزگانی </a:t>
            </a:r>
            <a:r>
              <a:rPr lang="fa-IR">
                <a:cs typeface="B Nazanin" panose="00000400000000000000" pitchFamily="2" charset="-78"/>
              </a:rPr>
              <a:t>بودند که </a:t>
            </a:r>
            <a:r>
              <a:rPr lang="fa-IR" smtClean="0">
                <a:cs typeface="B Nazanin" panose="00000400000000000000" pitchFamily="2" charset="-78"/>
              </a:rPr>
              <a:t>قطیفه های </a:t>
            </a:r>
            <a:r>
              <a:rPr lang="fa-IR">
                <a:cs typeface="B Nazanin" panose="00000400000000000000" pitchFamily="2" charset="-78"/>
              </a:rPr>
              <a:t>بلند بر دوش، بر گرد آن سنگ مقدس طواف کنند (آیتی، </a:t>
            </a:r>
            <a:r>
              <a:rPr lang="fa-IR" smtClean="0">
                <a:cs typeface="B Nazanin" panose="00000400000000000000" pitchFamily="2" charset="-78"/>
              </a:rPr>
              <a:t>17:1390) شاعر </a:t>
            </a:r>
            <a:r>
              <a:rPr lang="fa-IR">
                <a:cs typeface="B Nazanin" panose="00000400000000000000" pitchFamily="2" charset="-78"/>
              </a:rPr>
              <a:t>در این بیت، دُمهای بلند و موهای انبوه گاوهای وحشی را همانند دوشیزگان و از جمله معشوق خود میبیند که </a:t>
            </a:r>
            <a:r>
              <a:rPr lang="fa-IR" smtClean="0">
                <a:cs typeface="B Nazanin" panose="00000400000000000000" pitchFamily="2" charset="-78"/>
              </a:rPr>
              <a:t>بر گِرد </a:t>
            </a:r>
            <a:r>
              <a:rPr lang="fa-IR">
                <a:cs typeface="B Nazanin" panose="00000400000000000000" pitchFamily="2" charset="-78"/>
              </a:rPr>
              <a:t>سنگ مقدس طواف میکنند. تصویرگری شاعر در همانندیهای طبیعت به اعضای بدن معشوق، همگی از مواردی </a:t>
            </a:r>
            <a:r>
              <a:rPr lang="fa-IR" smtClean="0">
                <a:cs typeface="B Nazanin" panose="00000400000000000000" pitchFamily="2" charset="-78"/>
              </a:rPr>
              <a:t>اس که </a:t>
            </a:r>
            <a:r>
              <a:rPr lang="fa-IR">
                <a:cs typeface="B Nazanin" panose="00000400000000000000" pitchFamily="2" charset="-78"/>
              </a:rPr>
              <a:t>نشان از نوستالوژی طبیعت و همدردی با آن در فراق یار دیرین دارد که در شعر امرؤالقیس نمود پیدا کرده </a:t>
            </a:r>
            <a:r>
              <a:rPr lang="fa-IR" smtClean="0">
                <a:cs typeface="B Nazanin" panose="00000400000000000000" pitchFamily="2" charset="-78"/>
              </a:rPr>
              <a:t>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857500" cy="2105025"/>
          </a:xfrm>
          <a:prstGeom prst="rect">
            <a:avLst/>
          </a:prstGeom>
        </p:spPr>
      </p:pic>
    </p:spTree>
    <p:extLst>
      <p:ext uri="{BB962C8B-B14F-4D97-AF65-F5344CB8AC3E}">
        <p14:creationId xmlns:p14="http://schemas.microsoft.com/office/powerpoint/2010/main" val="203413492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a:cs typeface="B Nazanin" panose="00000400000000000000" pitchFamily="2" charset="-78"/>
              </a:rPr>
              <a:t>امرؤالقیس گاهی نیز به ابرهای تیره چشم دوخته و کران تا کران، افق را </a:t>
            </a:r>
            <a:r>
              <a:rPr lang="fa-IR" smtClean="0">
                <a:cs typeface="B Nazanin" panose="00000400000000000000" pitchFamily="2" charset="-78"/>
              </a:rPr>
              <a:t>نظاره گر </a:t>
            </a:r>
            <a:r>
              <a:rPr lang="fa-IR">
                <a:cs typeface="B Nazanin" panose="00000400000000000000" pitchFamily="2" charset="-78"/>
              </a:rPr>
              <a:t>آنهاست. گاه نیز درخشش رعد و برق را در میان ابرهای متراکم به حرکت دستها تشبیه </a:t>
            </a:r>
            <a:r>
              <a:rPr lang="fa-IR" smtClean="0">
                <a:cs typeface="B Nazanin" panose="00000400000000000000" pitchFamily="2" charset="-78"/>
              </a:rPr>
              <a:t>می کند </a:t>
            </a:r>
            <a:r>
              <a:rPr lang="fa-IR">
                <a:cs typeface="B Nazanin" panose="00000400000000000000" pitchFamily="2" charset="-78"/>
              </a:rPr>
              <a:t>که شاید در این تشبیه، حرکت دستهای معشوق را در نظر دارد؛</a:t>
            </a:r>
          </a:p>
          <a:p>
            <a:endParaRPr lang="fa-IR"/>
          </a:p>
        </p:txBody>
      </p:sp>
    </p:spTree>
    <p:extLst>
      <p:ext uri="{BB962C8B-B14F-4D97-AF65-F5344CB8AC3E}">
        <p14:creationId xmlns:p14="http://schemas.microsoft.com/office/powerpoint/2010/main" val="119651015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چون او در طبیعت به دنبال تسکین آلام و سختیهایی است که از دوری معشوق در جسم و روح و روانش رخنه کرده است:</a:t>
            </a:r>
          </a:p>
          <a:p>
            <a:pPr algn="just"/>
            <a:r>
              <a:rPr lang="fa-IR" smtClean="0">
                <a:cs typeface="B Nazanin" panose="00000400000000000000" pitchFamily="2" charset="-78"/>
              </a:rPr>
              <a:t>قَعَدتُ </a:t>
            </a:r>
            <a:r>
              <a:rPr lang="fa-IR">
                <a:cs typeface="B Nazanin" panose="00000400000000000000" pitchFamily="2" charset="-78"/>
              </a:rPr>
              <a:t>لَهُ و صُحبَتی بَینَ </a:t>
            </a:r>
            <a:r>
              <a:rPr lang="fa-IR" smtClean="0">
                <a:cs typeface="B Nazanin" panose="00000400000000000000" pitchFamily="2" charset="-78"/>
              </a:rPr>
              <a:t>ضارِجٍ 	           وَ </a:t>
            </a:r>
            <a:r>
              <a:rPr lang="fa-IR">
                <a:cs typeface="B Nazanin" panose="00000400000000000000" pitchFamily="2" charset="-78"/>
              </a:rPr>
              <a:t>بینَ العُذَیبِ بُعدَ مَا مُتأمَّلِ</a:t>
            </a:r>
          </a:p>
          <a:p>
            <a:pPr algn="just"/>
            <a:r>
              <a:rPr lang="fa-IR" smtClean="0">
                <a:cs typeface="B Nazanin" panose="00000400000000000000" pitchFamily="2" charset="-78"/>
              </a:rPr>
              <a:t>عَلی </a:t>
            </a:r>
            <a:r>
              <a:rPr lang="fa-IR">
                <a:cs typeface="B Nazanin" panose="00000400000000000000" pitchFamily="2" charset="-78"/>
              </a:rPr>
              <a:t>قَطَنٍ بالشَّیمِ أیمَنُ صَوبِهِ		وَ أیسَرُهُ عَلی السَّتارِ فَیَذبُلِ</a:t>
            </a:r>
          </a:p>
          <a:p>
            <a:pPr algn="just"/>
            <a:r>
              <a:rPr lang="fa-IR" smtClean="0">
                <a:cs typeface="B Nazanin" panose="00000400000000000000" pitchFamily="2" charset="-78"/>
              </a:rPr>
              <a:t>أصاحِ </a:t>
            </a:r>
            <a:r>
              <a:rPr lang="fa-IR">
                <a:cs typeface="B Nazanin" panose="00000400000000000000" pitchFamily="2" charset="-78"/>
              </a:rPr>
              <a:t>تَرَی بَرقاً أٌریکَ وَ میضَهُ		کَلَمعِ الیَدَینِ فی حَبّی مُکَلَّل</a:t>
            </a:r>
          </a:p>
          <a:p>
            <a:pPr marL="0" indent="0" algn="l">
              <a:buNone/>
            </a:pPr>
            <a:r>
              <a:rPr lang="fa-IR" smtClean="0">
                <a:cs typeface="B Nazanin" panose="00000400000000000000" pitchFamily="2" charset="-78"/>
              </a:rPr>
              <a:t>(</a:t>
            </a:r>
            <a:r>
              <a:rPr lang="fa-IR">
                <a:cs typeface="B Nazanin" panose="00000400000000000000" pitchFamily="2" charset="-78"/>
              </a:rPr>
              <a:t>امرؤالقیس،  :2000ج </a:t>
            </a:r>
            <a:r>
              <a:rPr lang="fa-IR" smtClean="0">
                <a:cs typeface="B Nazanin" panose="00000400000000000000" pitchFamily="2" charset="-78"/>
              </a:rPr>
              <a:t>1 284-280 و 277)</a:t>
            </a:r>
            <a:endParaRPr lang="fa-IR">
              <a:cs typeface="B Nazanin" panose="00000400000000000000" pitchFamily="2" charset="-78"/>
            </a:endParaRPr>
          </a:p>
        </p:txBody>
      </p:sp>
      <p:sp>
        <p:nvSpPr>
          <p:cNvPr id="4" name="Flowchart: Alternate Process 3"/>
          <p:cNvSpPr/>
          <p:nvPr/>
        </p:nvSpPr>
        <p:spPr>
          <a:xfrm>
            <a:off x="838200" y="4899546"/>
            <a:ext cx="3643952" cy="85980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سختی های از </a:t>
            </a:r>
            <a:r>
              <a:rPr lang="fa-IR" sz="2800">
                <a:solidFill>
                  <a:prstClr val="black"/>
                </a:solidFill>
                <a:cs typeface="B Nazanin" panose="00000400000000000000" pitchFamily="2" charset="-78"/>
              </a:rPr>
              <a:t>دوری معشوق</a:t>
            </a:r>
            <a:endParaRPr lang="fa-IR"/>
          </a:p>
        </p:txBody>
      </p:sp>
    </p:spTree>
    <p:extLst>
      <p:ext uri="{BB962C8B-B14F-4D97-AF65-F5344CB8AC3E}">
        <p14:creationId xmlns:p14="http://schemas.microsoft.com/office/powerpoint/2010/main" val="411673573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ترجمه: </a:t>
            </a:r>
            <a:endParaRPr lang="fa-IR"/>
          </a:p>
        </p:txBody>
      </p:sp>
      <p:sp>
        <p:nvSpPr>
          <p:cNvPr id="3" name="Content Placeholder 2"/>
          <p:cNvSpPr>
            <a:spLocks noGrp="1"/>
          </p:cNvSpPr>
          <p:nvPr>
            <p:ph idx="1"/>
          </p:nvPr>
        </p:nvSpPr>
        <p:spPr>
          <a:xfrm>
            <a:off x="838200" y="1839272"/>
            <a:ext cx="10515600" cy="4351338"/>
          </a:xfrm>
        </p:spPr>
        <p:txBody>
          <a:bodyPr/>
          <a:lstStyle/>
          <a:p>
            <a:pPr algn="just"/>
            <a:r>
              <a:rPr lang="fa-IR" smtClean="0">
                <a:cs typeface="B Nazanin" panose="00000400000000000000" pitchFamily="2" charset="-78"/>
              </a:rPr>
              <a:t>1- با </a:t>
            </a:r>
            <a:r>
              <a:rPr lang="fa-IR">
                <a:cs typeface="B Nazanin" panose="00000400000000000000" pitchFamily="2" charset="-78"/>
              </a:rPr>
              <a:t>همراهانم به میان ضارج و عُذَیب رسیده بودیم. من نشستم و از دور گاه، چشم به آن ابر تیره دوختم. </a:t>
            </a:r>
            <a:endParaRPr lang="fa-IR" smtClean="0">
              <a:cs typeface="B Nazanin" panose="00000400000000000000" pitchFamily="2" charset="-78"/>
            </a:endParaRPr>
          </a:p>
          <a:p>
            <a:pPr algn="just"/>
            <a:r>
              <a:rPr lang="fa-IR" smtClean="0">
                <a:cs typeface="B Nazanin" panose="00000400000000000000" pitchFamily="2" charset="-78"/>
              </a:rPr>
              <a:t>2- </a:t>
            </a:r>
            <a:r>
              <a:rPr lang="fa-IR">
                <a:cs typeface="B Nazanin" panose="00000400000000000000" pitchFamily="2" charset="-78"/>
              </a:rPr>
              <a:t>کران تا کران افق را گرفته بود: از یکسو جانب راستش بر کوه قَطَن بود و جانب دیگرش بر جبال سِتار و یَذبُل خیمه زده بود.  </a:t>
            </a:r>
            <a:endParaRPr lang="fa-IR" smtClean="0">
              <a:cs typeface="B Nazanin" panose="00000400000000000000" pitchFamily="2" charset="-78"/>
            </a:endParaRPr>
          </a:p>
          <a:p>
            <a:pPr algn="just"/>
            <a:r>
              <a:rPr lang="fa-IR" smtClean="0">
                <a:cs typeface="B Nazanin" panose="00000400000000000000" pitchFamily="2" charset="-78"/>
              </a:rPr>
              <a:t>3- دوست </a:t>
            </a:r>
            <a:r>
              <a:rPr lang="fa-IR">
                <a:cs typeface="B Nazanin" panose="00000400000000000000" pitchFamily="2" charset="-78"/>
              </a:rPr>
              <a:t>من! آیا برقی را که درخشش آن میان ابرهای متراکم بهسان حرکت دستهاست، دیدهای؟ (آیتی، </a:t>
            </a:r>
            <a:r>
              <a:rPr lang="fa-IR" smtClean="0">
                <a:cs typeface="B Nazanin" panose="00000400000000000000" pitchFamily="2" charset="-78"/>
              </a:rPr>
              <a:t>18 </a:t>
            </a:r>
            <a:r>
              <a:rPr lang="fa-IR">
                <a:cs typeface="B Nazanin" panose="00000400000000000000" pitchFamily="2" charset="-78"/>
              </a:rPr>
              <a:t>:</a:t>
            </a:r>
            <a:r>
              <a:rPr lang="fa-IR" smtClean="0">
                <a:cs typeface="B Nazanin" panose="00000400000000000000" pitchFamily="2" charset="-78"/>
              </a:rPr>
              <a:t>1390) </a:t>
            </a:r>
            <a:r>
              <a:rPr lang="fa-IR">
                <a:cs typeface="B Nazanin" panose="00000400000000000000" pitchFamily="2" charset="-78"/>
              </a:rPr>
              <a:t>بازتاب حالات روحی شاعر بر طبیعت و ایجاد همسانی و پیوند میان درون هنرمند و طبیعت بیرونی، </a:t>
            </a:r>
            <a:r>
              <a:rPr lang="fa-IR" smtClean="0">
                <a:cs typeface="B Nazanin" panose="00000400000000000000" pitchFamily="2" charset="-78"/>
              </a:rPr>
              <a:t>پدیده ای </a:t>
            </a:r>
            <a:r>
              <a:rPr lang="fa-IR">
                <a:cs typeface="B Nazanin" panose="00000400000000000000" pitchFamily="2" charset="-78"/>
              </a:rPr>
              <a:t>نوظهور و نوستالوژیک است که در ادبیات کلاسیک بدینصورت وجود نداشته، اما این ویژگی در شعر کلاسیک امرؤالقیس بهخوبی نمایان شده است</a:t>
            </a:r>
          </a:p>
          <a:p>
            <a:endParaRPr lang="fa-IR"/>
          </a:p>
        </p:txBody>
      </p:sp>
    </p:spTree>
    <p:extLst>
      <p:ext uri="{BB962C8B-B14F-4D97-AF65-F5344CB8AC3E}">
        <p14:creationId xmlns:p14="http://schemas.microsoft.com/office/powerpoint/2010/main" val="402864817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9-نتیجه گیری</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امرؤالقیس </a:t>
            </a:r>
            <a:r>
              <a:rPr lang="fa-IR">
                <a:cs typeface="B Nazanin" panose="00000400000000000000" pitchFamily="2" charset="-78"/>
              </a:rPr>
              <a:t>شاعر دورة جاهلی عرب، شاعری بسیار احساسی است که </a:t>
            </a:r>
            <a:r>
              <a:rPr lang="fa-IR" smtClean="0">
                <a:cs typeface="B Nazanin" panose="00000400000000000000" pitchFamily="2" charset="-78"/>
              </a:rPr>
              <a:t>عمیق ترین </a:t>
            </a:r>
            <a:r>
              <a:rPr lang="fa-IR">
                <a:cs typeface="B Nazanin" panose="00000400000000000000" pitchFamily="2" charset="-78"/>
              </a:rPr>
              <a:t>مفاهیم نوستالوژیک را به </a:t>
            </a:r>
            <a:r>
              <a:rPr lang="fa-IR" smtClean="0">
                <a:cs typeface="B Nazanin" panose="00000400000000000000" pitchFamily="2" charset="-78"/>
              </a:rPr>
              <a:t>فوقالعاده ترین حالت </a:t>
            </a:r>
            <a:r>
              <a:rPr lang="fa-IR">
                <a:cs typeface="B Nazanin" panose="00000400000000000000" pitchFamily="2" charset="-78"/>
              </a:rPr>
              <a:t>خود در اشعار معلقه به تصویر کشیده است؛ به </a:t>
            </a:r>
            <a:r>
              <a:rPr lang="fa-IR" smtClean="0">
                <a:cs typeface="B Nazanin" panose="00000400000000000000" pitchFamily="2" charset="-78"/>
              </a:rPr>
              <a:t>گونه ای </a:t>
            </a:r>
            <a:r>
              <a:rPr lang="fa-IR">
                <a:cs typeface="B Nazanin" panose="00000400000000000000" pitchFamily="2" charset="-78"/>
              </a:rPr>
              <a:t>که میتوان وی را </a:t>
            </a:r>
            <a:r>
              <a:rPr lang="fa-IR" b="1" smtClean="0">
                <a:solidFill>
                  <a:srgbClr val="FF0000"/>
                </a:solidFill>
                <a:cs typeface="B Nazanin" panose="00000400000000000000" pitchFamily="2" charset="-78"/>
              </a:rPr>
              <a:t>نوستالوژیک ترین </a:t>
            </a:r>
            <a:r>
              <a:rPr lang="fa-IR" b="1">
                <a:solidFill>
                  <a:srgbClr val="FF0000"/>
                </a:solidFill>
                <a:cs typeface="B Nazanin" panose="00000400000000000000" pitchFamily="2" charset="-78"/>
              </a:rPr>
              <a:t>و </a:t>
            </a:r>
            <a:r>
              <a:rPr lang="fa-IR" b="1" smtClean="0">
                <a:solidFill>
                  <a:srgbClr val="FF0000"/>
                </a:solidFill>
                <a:cs typeface="B Nazanin" panose="00000400000000000000" pitchFamily="2" charset="-78"/>
              </a:rPr>
              <a:t>رمانتیک ترین </a:t>
            </a:r>
            <a:r>
              <a:rPr lang="fa-IR" b="1">
                <a:solidFill>
                  <a:srgbClr val="FF0000"/>
                </a:solidFill>
                <a:cs typeface="B Nazanin" panose="00000400000000000000" pitchFamily="2" charset="-78"/>
              </a:rPr>
              <a:t>شاعر کلاسیک عرب </a:t>
            </a:r>
            <a:r>
              <a:rPr lang="fa-IR">
                <a:cs typeface="B Nazanin" panose="00000400000000000000" pitchFamily="2" charset="-78"/>
              </a:rPr>
              <a:t>قلمداد کرد. او با تجربیاتی که در جوانی به دست آورده، همواره سخن از عشق بر زبان میراند، اما عشق او با غم، حسرت، دلتنگی و آرزو پیوندی دیرینه دارد و با آن گره خورده است؛ </a:t>
            </a:r>
          </a:p>
        </p:txBody>
      </p:sp>
    </p:spTree>
    <p:extLst>
      <p:ext uri="{BB962C8B-B14F-4D97-AF65-F5344CB8AC3E}">
        <p14:creationId xmlns:p14="http://schemas.microsoft.com/office/powerpoint/2010/main" val="48633571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به گونه ای </a:t>
            </a:r>
            <a:r>
              <a:rPr lang="fa-IR">
                <a:cs typeface="B Nazanin" panose="00000400000000000000" pitchFamily="2" charset="-78"/>
              </a:rPr>
              <a:t>که گفتارهای </a:t>
            </a:r>
            <a:r>
              <a:rPr lang="fa-IR" smtClean="0">
                <a:cs typeface="B Nazanin" panose="00000400000000000000" pitchFamily="2" charset="-78"/>
              </a:rPr>
              <a:t>عاشقانه </a:t>
            </a:r>
            <a:r>
              <a:rPr lang="fa-IR">
                <a:cs typeface="B Nazanin" panose="00000400000000000000" pitchFamily="2" charset="-78"/>
              </a:rPr>
              <a:t>شاعران رمانتیک </a:t>
            </a:r>
            <a:r>
              <a:rPr lang="fa-IR" smtClean="0">
                <a:cs typeface="B Nazanin" panose="00000400000000000000" pitchFamily="2" charset="-78"/>
              </a:rPr>
              <a:t>را به </a:t>
            </a:r>
            <a:r>
              <a:rPr lang="fa-IR">
                <a:cs typeface="B Nazanin" panose="00000400000000000000" pitchFamily="2" charset="-78"/>
              </a:rPr>
              <a:t>یاد </a:t>
            </a:r>
            <a:r>
              <a:rPr lang="fa-IR" smtClean="0">
                <a:cs typeface="B Nazanin" panose="00000400000000000000" pitchFamily="2" charset="-78"/>
              </a:rPr>
              <a:t>می آورد</a:t>
            </a:r>
            <a:r>
              <a:rPr lang="fa-IR">
                <a:cs typeface="B Nazanin" panose="00000400000000000000" pitchFamily="2" charset="-78"/>
              </a:rPr>
              <a:t>. امرؤالقیس در ابیات زیادی از معلقه که میتوان آن را </a:t>
            </a:r>
            <a:r>
              <a:rPr lang="fa-IR" smtClean="0">
                <a:cs typeface="B Nazanin" panose="00000400000000000000" pitchFamily="2" charset="-78"/>
              </a:rPr>
              <a:t>عاشقانه هایش </a:t>
            </a:r>
            <a:r>
              <a:rPr lang="fa-IR">
                <a:cs typeface="B Nazanin" panose="00000400000000000000" pitchFamily="2" charset="-78"/>
              </a:rPr>
              <a:t>نامید، با نگاهی </a:t>
            </a:r>
            <a:r>
              <a:rPr lang="fa-IR" smtClean="0">
                <a:cs typeface="B Nazanin" panose="00000400000000000000" pitchFamily="2" charset="-78"/>
              </a:rPr>
              <a:t>حسرت بار </a:t>
            </a:r>
            <a:r>
              <a:rPr lang="fa-IR">
                <a:cs typeface="B Nazanin" panose="00000400000000000000" pitchFamily="2" charset="-78"/>
              </a:rPr>
              <a:t>به روزگار </a:t>
            </a:r>
            <a:r>
              <a:rPr lang="fa-IR" smtClean="0">
                <a:cs typeface="B Nazanin" panose="00000400000000000000" pitchFamily="2" charset="-78"/>
              </a:rPr>
              <a:t>شیرین وصال </a:t>
            </a:r>
            <a:r>
              <a:rPr lang="fa-IR">
                <a:cs typeface="B Nazanin" panose="00000400000000000000" pitchFamily="2" charset="-78"/>
              </a:rPr>
              <a:t>در گذشته </a:t>
            </a:r>
            <a:r>
              <a:rPr lang="fa-IR" smtClean="0">
                <a:cs typeface="B Nazanin" panose="00000400000000000000" pitchFamily="2" charset="-78"/>
              </a:rPr>
              <a:t>می نگرد </a:t>
            </a:r>
            <a:r>
              <a:rPr lang="fa-IR">
                <a:cs typeface="B Nazanin" panose="00000400000000000000" pitchFamily="2" charset="-78"/>
              </a:rPr>
              <a:t>و خاطراتی را که با دخترعمویش در دارة جلجل داشته است، مرور میکند؛ چون اینجا مکانی </a:t>
            </a:r>
            <a:r>
              <a:rPr lang="fa-IR" smtClean="0">
                <a:cs typeface="B Nazanin" panose="00000400000000000000" pitchFamily="2" charset="-78"/>
              </a:rPr>
              <a:t>است که </a:t>
            </a:r>
            <a:r>
              <a:rPr lang="fa-IR">
                <a:cs typeface="B Nazanin" panose="00000400000000000000" pitchFamily="2" charset="-78"/>
              </a:rPr>
              <a:t>اولین </a:t>
            </a:r>
            <a:r>
              <a:rPr lang="fa-IR" smtClean="0">
                <a:cs typeface="B Nazanin" panose="00000400000000000000" pitchFamily="2" charset="-78"/>
              </a:rPr>
              <a:t>جوانه های </a:t>
            </a:r>
            <a:r>
              <a:rPr lang="fa-IR">
                <a:cs typeface="B Nazanin" panose="00000400000000000000" pitchFamily="2" charset="-78"/>
              </a:rPr>
              <a:t>عشق در او جوانه میزند. این مکان به قدری برای شاعر رمانتیک مهم است که وی هدف از سُرایش </a:t>
            </a:r>
            <a:r>
              <a:rPr lang="fa-IR" smtClean="0">
                <a:cs typeface="B Nazanin" panose="00000400000000000000" pitchFamily="2" charset="-78"/>
              </a:rPr>
              <a:t>معلقه را </a:t>
            </a:r>
            <a:r>
              <a:rPr lang="fa-IR">
                <a:cs typeface="B Nazanin" panose="00000400000000000000" pitchFamily="2" charset="-78"/>
              </a:rPr>
              <a:t>«</a:t>
            </a:r>
            <a:r>
              <a:rPr lang="fa-IR" b="1">
                <a:solidFill>
                  <a:srgbClr val="FF0000"/>
                </a:solidFill>
                <a:cs typeface="B Nazanin" panose="00000400000000000000" pitchFamily="2" charset="-78"/>
              </a:rPr>
              <a:t>دارة جلجل</a:t>
            </a:r>
            <a:r>
              <a:rPr lang="fa-IR">
                <a:cs typeface="B Nazanin" panose="00000400000000000000" pitchFamily="2" charset="-78"/>
              </a:rPr>
              <a:t>» معرفی کرده است؛ بنابراین اهمیت عنصر </a:t>
            </a:r>
            <a:r>
              <a:rPr lang="fa-IR" smtClean="0">
                <a:cs typeface="B Nazanin" panose="00000400000000000000" pitchFamily="2" charset="-78"/>
              </a:rPr>
              <a:t>عشق ورزی </a:t>
            </a:r>
            <a:r>
              <a:rPr lang="fa-IR">
                <a:cs typeface="B Nazanin" panose="00000400000000000000" pitchFamily="2" charset="-78"/>
              </a:rPr>
              <a:t>در معلقه و نوستالوژیِ دوری از معشوق مشخص </a:t>
            </a:r>
            <a:r>
              <a:rPr lang="fa-IR" smtClean="0">
                <a:cs typeface="B Nazanin" panose="00000400000000000000" pitchFamily="2" charset="-78"/>
              </a:rPr>
              <a:t>و برجسته </a:t>
            </a:r>
            <a:r>
              <a:rPr lang="fa-IR">
                <a:cs typeface="B Nazanin" panose="00000400000000000000" pitchFamily="2" charset="-78"/>
              </a:rPr>
              <a:t>میشود. </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1723614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دوری امرؤالقیس از معشوق و گریه بر اطلال و دمن در «دارة جلجل» و ذکر شرح و حال و خاطرات با </a:t>
            </a:r>
            <a:r>
              <a:rPr lang="fa-IR" smtClean="0">
                <a:cs typeface="B Nazanin" panose="00000400000000000000" pitchFamily="2" charset="-78"/>
              </a:rPr>
              <a:t>ذکر جزئیات </a:t>
            </a:r>
            <a:r>
              <a:rPr lang="fa-IR">
                <a:cs typeface="B Nazanin" panose="00000400000000000000" pitchFamily="2" charset="-78"/>
              </a:rPr>
              <a:t>آن، از وی شاعری احساساتی و رمانتیک به بار آورده است. یادآوری خاطرات معشوق برای امرؤالقیس که جزو </a:t>
            </a:r>
            <a:r>
              <a:rPr lang="fa-IR" smtClean="0">
                <a:cs typeface="B Nazanin" panose="00000400000000000000" pitchFamily="2" charset="-78"/>
              </a:rPr>
              <a:t>خاطرات فردی </a:t>
            </a:r>
            <a:r>
              <a:rPr lang="fa-IR">
                <a:cs typeface="B Nazanin" panose="00000400000000000000" pitchFamily="2" charset="-78"/>
              </a:rPr>
              <a:t>محسوب میشود، با احساس غم و اندوه و حسرت و دلتنگی همراه است که یاران و همسفران خود را نیز با آن </a:t>
            </a:r>
            <a:r>
              <a:rPr lang="fa-IR" smtClean="0">
                <a:cs typeface="B Nazanin" panose="00000400000000000000" pitchFamily="2" charset="-78"/>
              </a:rPr>
              <a:t>شریک مینماید</a:t>
            </a:r>
            <a:r>
              <a:rPr lang="fa-IR">
                <a:cs typeface="B Nazanin" panose="00000400000000000000" pitchFamily="2" charset="-78"/>
              </a:rPr>
              <a:t>. این </a:t>
            </a:r>
            <a:r>
              <a:rPr lang="fa-IR" smtClean="0">
                <a:cs typeface="B Nazanin" panose="00000400000000000000" pitchFamily="2" charset="-78"/>
              </a:rPr>
              <a:t>درونمایه غم </a:t>
            </a:r>
            <a:r>
              <a:rPr lang="fa-IR">
                <a:cs typeface="B Nazanin" panose="00000400000000000000" pitchFamily="2" charset="-78"/>
              </a:rPr>
              <a:t>و اندوه، خصوصیات روحی و شخصیت شاعر را بیشتر آشکار مینماید. حسرت و دلتنگی وقتی با </a:t>
            </a:r>
            <a:r>
              <a:rPr lang="fa-IR" smtClean="0">
                <a:cs typeface="B Nazanin" panose="00000400000000000000" pitchFamily="2" charset="-78"/>
              </a:rPr>
              <a:t>بیوفایی های </a:t>
            </a:r>
            <a:r>
              <a:rPr lang="fa-IR">
                <a:cs typeface="B Nazanin" panose="00000400000000000000" pitchFamily="2" charset="-78"/>
              </a:rPr>
              <a:t>معشوق و مرارتهای راه عشق عجین میشود، اندوه و رنج شاعر افزون شده و روح و روانش بیشتر آزرده و مکدّر میگردد. عنصر بدعهدی معشوق و گله و شکایت از بیوفایی او در نوستالوژیِ دوری از معشوق در </a:t>
            </a:r>
            <a:r>
              <a:rPr lang="fa-IR" smtClean="0">
                <a:cs typeface="B Nazanin" panose="00000400000000000000" pitchFamily="2" charset="-78"/>
              </a:rPr>
              <a:t>معلقه </a:t>
            </a:r>
            <a:r>
              <a:rPr lang="fa-IR">
                <a:cs typeface="B Nazanin" panose="00000400000000000000" pitchFamily="2" charset="-78"/>
              </a:rPr>
              <a:t>امرؤالقیس، نشان از میل شدید او به معشوق خود (دخترعمویش) است. شاعر جاهلی عرب، این عاشقِ دلخسته که حتی شبهای طولانی و دیرنده، صبر او را </a:t>
            </a:r>
            <a:r>
              <a:rPr lang="fa-IR" smtClean="0">
                <a:cs typeface="B Nazanin" panose="00000400000000000000" pitchFamily="2" charset="-78"/>
              </a:rPr>
              <a:t>آزموده اند</a:t>
            </a:r>
            <a:r>
              <a:rPr lang="fa-IR">
                <a:cs typeface="B Nazanin" panose="00000400000000000000" pitchFamily="2" charset="-78"/>
              </a:rPr>
              <a:t>، در انتظار روشنایی </a:t>
            </a:r>
            <a:r>
              <a:rPr lang="fa-IR" smtClean="0">
                <a:cs typeface="B Nazanin" panose="00000400000000000000" pitchFamily="2" charset="-78"/>
              </a:rPr>
              <a:t>سپیده دم </a:t>
            </a:r>
            <a:r>
              <a:rPr lang="fa-IR">
                <a:cs typeface="B Nazanin" panose="00000400000000000000" pitchFamily="2" charset="-78"/>
              </a:rPr>
              <a:t>صبح برای زدودن غمهایش است</a:t>
            </a:r>
          </a:p>
          <a:p>
            <a:pPr algn="just"/>
            <a:endParaRPr lang="fa-IR">
              <a:cs typeface="B Nazanin" panose="00000400000000000000" pitchFamily="2" charset="-78"/>
            </a:endParaRPr>
          </a:p>
        </p:txBody>
      </p:sp>
    </p:spTree>
    <p:extLst>
      <p:ext uri="{BB962C8B-B14F-4D97-AF65-F5344CB8AC3E}">
        <p14:creationId xmlns:p14="http://schemas.microsoft.com/office/powerpoint/2010/main" val="34167865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او که در تخیّلورزی بسیار </a:t>
            </a:r>
            <a:r>
              <a:rPr lang="fa-IR" smtClean="0">
                <a:cs typeface="B Nazanin" panose="00000400000000000000" pitchFamily="2" charset="-78"/>
              </a:rPr>
              <a:t>مهارت دارد</a:t>
            </a:r>
            <a:r>
              <a:rPr lang="fa-IR">
                <a:cs typeface="B Nazanin" panose="00000400000000000000" pitchFamily="2" charset="-78"/>
              </a:rPr>
              <a:t>، در مؤلفۀ تخیّلورزیهای عاشقانه، زیبایی معشوق را در خیالات خود به تصویر میکشد و توصیفات زیبایی ارائه </a:t>
            </a:r>
            <a:r>
              <a:rPr lang="fa-IR" smtClean="0">
                <a:cs typeface="B Nazanin" panose="00000400000000000000" pitchFamily="2" charset="-78"/>
              </a:rPr>
              <a:t>مینماید که </a:t>
            </a:r>
            <a:r>
              <a:rPr lang="fa-IR">
                <a:cs typeface="B Nazanin" panose="00000400000000000000" pitchFamily="2" charset="-78"/>
              </a:rPr>
              <a:t>جنبۀ نوستالوژیکی شعرش، برجستهتر میگردد. عشق و دلدادگی و یادکرد </a:t>
            </a:r>
            <a:r>
              <a:rPr lang="fa-IR" smtClean="0">
                <a:cs typeface="B Nazanin" panose="00000400000000000000" pitchFamily="2" charset="-78"/>
              </a:rPr>
              <a:t>حسرت آمیز </a:t>
            </a:r>
            <a:r>
              <a:rPr lang="fa-IR">
                <a:cs typeface="B Nazanin" panose="00000400000000000000" pitchFamily="2" charset="-78"/>
              </a:rPr>
              <a:t>آن در مجموعه اشعار </a:t>
            </a:r>
            <a:r>
              <a:rPr lang="fa-IR" smtClean="0">
                <a:cs typeface="B Nazanin" panose="00000400000000000000" pitchFamily="2" charset="-78"/>
              </a:rPr>
              <a:t>امرؤالقیس نمونۀ </a:t>
            </a:r>
            <a:r>
              <a:rPr lang="fa-IR">
                <a:cs typeface="B Nazanin" panose="00000400000000000000" pitchFamily="2" charset="-78"/>
              </a:rPr>
              <a:t>بارزی از تخیّلورزیهای اوست که این امر، نتیجۀ مأنوس شدن او با طبیعت است. شاعر بدین دلیل که فرد همدلی </a:t>
            </a:r>
            <a:r>
              <a:rPr lang="fa-IR" smtClean="0">
                <a:cs typeface="B Nazanin" panose="00000400000000000000" pitchFamily="2" charset="-78"/>
              </a:rPr>
              <a:t>برای گفتوگو </a:t>
            </a:r>
            <a:r>
              <a:rPr lang="fa-IR">
                <a:cs typeface="B Nazanin" panose="00000400000000000000" pitchFamily="2" charset="-78"/>
              </a:rPr>
              <a:t>و همدردی با او پیدا نمیکند، به دامان طبیعت پناه میبرد؛ زیرا تخیّلورزی، در طبیعت خود را بهتر نشان </a:t>
            </a:r>
            <a:r>
              <a:rPr lang="fa-IR" smtClean="0">
                <a:cs typeface="B Nazanin" panose="00000400000000000000" pitchFamily="2" charset="-78"/>
              </a:rPr>
              <a:t>میدهد. به </a:t>
            </a:r>
            <a:r>
              <a:rPr lang="fa-IR">
                <a:cs typeface="B Nazanin" panose="00000400000000000000" pitchFamily="2" charset="-78"/>
              </a:rPr>
              <a:t>طور کلی، وصف طبیعت و طبیعتگرایی در </a:t>
            </a:r>
            <a:r>
              <a:rPr lang="fa-IR" smtClean="0">
                <a:cs typeface="B Nazanin" panose="00000400000000000000" pitchFamily="2" charset="-78"/>
              </a:rPr>
              <a:t>معلقه امرؤالقیس</a:t>
            </a:r>
            <a:r>
              <a:rPr lang="fa-IR">
                <a:cs typeface="B Nazanin" panose="00000400000000000000" pitchFamily="2" charset="-78"/>
              </a:rPr>
              <a:t>، اهمیت ویژهای دارد که وصفی نوستالوژیکی و رمانتیک </a:t>
            </a:r>
            <a:r>
              <a:rPr lang="fa-IR" smtClean="0">
                <a:cs typeface="B Nazanin" panose="00000400000000000000" pitchFamily="2" charset="-78"/>
              </a:rPr>
              <a:t>است و </a:t>
            </a:r>
            <a:r>
              <a:rPr lang="fa-IR">
                <a:cs typeface="B Nazanin" panose="00000400000000000000" pitchFamily="2" charset="-78"/>
              </a:rPr>
              <a:t>نه تصویری از طبیعت زنده؛ زیرا از یکسو، علاوه بر آشکارسازی پیوند بین تخیّل و احساس شاعر و نشان دادن </a:t>
            </a:r>
            <a:r>
              <a:rPr lang="fa-IR" smtClean="0">
                <a:cs typeface="B Nazanin" panose="00000400000000000000" pitchFamily="2" charset="-78"/>
              </a:rPr>
              <a:t>مفاخرات شعری </a:t>
            </a:r>
            <a:r>
              <a:rPr lang="fa-IR">
                <a:cs typeface="B Nazanin" panose="00000400000000000000" pitchFamily="2" charset="-78"/>
              </a:rPr>
              <a:t>و کلامی وی، زیباییهای آن را نیز به تصویر میکشد. از طرفی دیگر، در مواردی با طبیعت، همدل و همراه شده و </a:t>
            </a:r>
            <a:r>
              <a:rPr lang="fa-IR" smtClean="0">
                <a:cs typeface="B Nazanin" panose="00000400000000000000" pitchFamily="2" charset="-78"/>
              </a:rPr>
              <a:t>برای رهایی </a:t>
            </a:r>
            <a:r>
              <a:rPr lang="fa-IR">
                <a:cs typeface="B Nazanin" panose="00000400000000000000" pitchFamily="2" charset="-78"/>
              </a:rPr>
              <a:t>از درد و رنج خود بدان پناهنده میشود تا تسکین دردهایش باشد</a:t>
            </a:r>
          </a:p>
        </p:txBody>
      </p:sp>
    </p:spTree>
    <p:extLst>
      <p:ext uri="{BB962C8B-B14F-4D97-AF65-F5344CB8AC3E}">
        <p14:creationId xmlns:p14="http://schemas.microsoft.com/office/powerpoint/2010/main" val="1731699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2-سؤالات </a:t>
            </a:r>
            <a:r>
              <a:rPr lang="fa-IR" b="1">
                <a:solidFill>
                  <a:srgbClr val="FF0000"/>
                </a:solidFill>
                <a:cs typeface="B Nazanin" panose="00000400000000000000" pitchFamily="2" charset="-78"/>
              </a:rPr>
              <a:t>تحقیق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0" indent="0">
              <a:buNone/>
            </a:pPr>
            <a:r>
              <a:rPr lang="fa-IR" b="1" smtClean="0">
                <a:cs typeface="B Nazanin" panose="00000400000000000000" pitchFamily="2" charset="-78"/>
              </a:rPr>
              <a:t>1- </a:t>
            </a:r>
            <a:r>
              <a:rPr lang="fa-IR" smtClean="0">
                <a:cs typeface="B Nazanin" panose="00000400000000000000" pitchFamily="2" charset="-78"/>
              </a:rPr>
              <a:t>معلقه سرشار از عواطف و احساسات امرؤالقیس تا چه حد با اصول نوستالوژی دوری از معشوق مطابقت دارد؟</a:t>
            </a:r>
            <a:br>
              <a:rPr lang="fa-IR" smtClean="0">
                <a:cs typeface="B Nazanin" panose="00000400000000000000" pitchFamily="2" charset="-78"/>
              </a:rPr>
            </a:br>
            <a:r>
              <a:rPr lang="fa-IR" smtClean="0">
                <a:cs typeface="B Nazanin" panose="00000400000000000000" pitchFamily="2" charset="-78"/>
              </a:rPr>
              <a:t>2- مهمترین و برجسته ترین نمودهای نوستالوژی در معلقه امرؤالقیس کدامند؟</a:t>
            </a:r>
            <a:endParaRPr lang="fa-IR">
              <a:cs typeface="B Nazanin" panose="00000400000000000000" pitchFamily="2" charset="-78"/>
            </a:endParaRPr>
          </a:p>
        </p:txBody>
      </p:sp>
    </p:spTree>
    <p:extLst>
      <p:ext uri="{BB962C8B-B14F-4D97-AF65-F5344CB8AC3E}">
        <p14:creationId xmlns:p14="http://schemas.microsoft.com/office/powerpoint/2010/main" val="191187924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b="1">
                <a:solidFill>
                  <a:srgbClr val="FF0000"/>
                </a:solidFill>
                <a:cs typeface="B Nazanin" panose="00000400000000000000" pitchFamily="2" charset="-78"/>
              </a:rPr>
              <a:t>منابع</a:t>
            </a:r>
            <a:br>
              <a:rPr lang="fa-IR" b="1">
                <a:solidFill>
                  <a:srgbClr val="FF0000"/>
                </a:solidFill>
                <a:cs typeface="B Nazanin" panose="00000400000000000000" pitchFamily="2" charset="-78"/>
              </a:rPr>
            </a:br>
            <a:r>
              <a:rPr lang="fa-IR" b="1">
                <a:solidFill>
                  <a:srgbClr val="FF0000"/>
                </a:solidFill>
                <a:cs typeface="B Nazanin" panose="00000400000000000000" pitchFamily="2" charset="-78"/>
              </a:rPr>
              <a:t>الف: </a:t>
            </a:r>
            <a:r>
              <a:rPr lang="fa-IR" b="1" smtClean="0">
                <a:solidFill>
                  <a:srgbClr val="FF0000"/>
                </a:solidFill>
                <a:cs typeface="B Nazanin" panose="00000400000000000000" pitchFamily="2" charset="-78"/>
              </a:rPr>
              <a:t>کتابها</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fontScale="85000" lnSpcReduction="20000"/>
          </a:bodyPr>
          <a:lstStyle/>
          <a:p>
            <a:pPr algn="just"/>
            <a:r>
              <a:rPr lang="fa-IR" smtClean="0">
                <a:cs typeface="B Nazanin" panose="00000400000000000000" pitchFamily="2" charset="-78"/>
              </a:rPr>
              <a:t>آریانپور</a:t>
            </a:r>
            <a:r>
              <a:rPr lang="fa-IR">
                <a:cs typeface="B Nazanin" panose="00000400000000000000" pitchFamily="2" charset="-78"/>
              </a:rPr>
              <a:t>، منوچهر. </a:t>
            </a:r>
            <a:r>
              <a:rPr lang="fa-IR" smtClean="0">
                <a:cs typeface="B Nazanin" panose="00000400000000000000" pitchFamily="2" charset="-78"/>
              </a:rPr>
              <a:t>(1380) فرهنگ </a:t>
            </a:r>
            <a:r>
              <a:rPr lang="fa-IR">
                <a:cs typeface="B Nazanin" panose="00000400000000000000" pitchFamily="2" charset="-78"/>
              </a:rPr>
              <a:t>پیشرو آریانپور. انگلیسی-فارسی. ج  ،4تهران: جهان رایانه.</a:t>
            </a:r>
          </a:p>
          <a:p>
            <a:pPr algn="just"/>
            <a:r>
              <a:rPr lang="fa-IR">
                <a:cs typeface="B Nazanin" panose="00000400000000000000" pitchFamily="2" charset="-78"/>
              </a:rPr>
              <a:t>آیتی، عبدالمحمد. </a:t>
            </a:r>
            <a:r>
              <a:rPr lang="fa-IR" smtClean="0">
                <a:cs typeface="B Nazanin" panose="00000400000000000000" pitchFamily="2" charset="-78"/>
              </a:rPr>
              <a:t>(1390) معلقات </a:t>
            </a:r>
            <a:r>
              <a:rPr lang="fa-IR">
                <a:cs typeface="B Nazanin" panose="00000400000000000000" pitchFamily="2" charset="-78"/>
              </a:rPr>
              <a:t>سبع. چ  ،7تهران: سروش.</a:t>
            </a:r>
          </a:p>
          <a:p>
            <a:pPr algn="just"/>
            <a:r>
              <a:rPr lang="fa-IR">
                <a:cs typeface="B Nazanin" panose="00000400000000000000" pitchFamily="2" charset="-78"/>
              </a:rPr>
              <a:t>الاصفهانی، ابوالفرج علی بن الحسین. </a:t>
            </a:r>
            <a:r>
              <a:rPr lang="fa-IR" smtClean="0">
                <a:cs typeface="B Nazanin" panose="00000400000000000000" pitchFamily="2" charset="-78"/>
              </a:rPr>
              <a:t>(1994) الاغانی</a:t>
            </a:r>
            <a:r>
              <a:rPr lang="fa-IR">
                <a:cs typeface="B Nazanin" panose="00000400000000000000" pitchFamily="2" charset="-78"/>
              </a:rPr>
              <a:t>. المجلد  ،9ط  ،1بیروت: دار إحیاء التراث العربی.</a:t>
            </a:r>
          </a:p>
          <a:p>
            <a:pPr algn="just"/>
            <a:r>
              <a:rPr lang="fa-IR">
                <a:cs typeface="B Nazanin" panose="00000400000000000000" pitchFamily="2" charset="-78"/>
              </a:rPr>
              <a:t>إمرؤالقیس. </a:t>
            </a:r>
            <a:r>
              <a:rPr lang="fa-IR" smtClean="0">
                <a:cs typeface="B Nazanin" panose="00000400000000000000" pitchFamily="2" charset="-78"/>
              </a:rPr>
              <a:t>(2000) دیوان </a:t>
            </a:r>
            <a:r>
              <a:rPr lang="fa-IR">
                <a:cs typeface="B Nazanin" panose="00000400000000000000" pitchFamily="2" charset="-78"/>
              </a:rPr>
              <a:t>امرؤالقَیس و ملحقاته. به شرح أبیالسعید السُّکری. دراسة و تحقیق؛ أنور علیان أبوسویلم و محّمدعلی</a:t>
            </a:r>
          </a:p>
          <a:p>
            <a:pPr algn="just"/>
            <a:r>
              <a:rPr lang="fa-IR">
                <a:cs typeface="B Nazanin" panose="00000400000000000000" pitchFamily="2" charset="-78"/>
              </a:rPr>
              <a:t>الشَّوابکۀ. المجلد  ،1ط  ،1الإمارات العربیة المتحدة: مرکز زاید للتراث و التاریخ.</a:t>
            </a:r>
          </a:p>
          <a:p>
            <a:pPr algn="just"/>
            <a:r>
              <a:rPr lang="fa-IR">
                <a:cs typeface="B Nazanin" panose="00000400000000000000" pitchFamily="2" charset="-78"/>
              </a:rPr>
              <a:t>باطنی، محمدرضا. </a:t>
            </a:r>
            <a:r>
              <a:rPr lang="fa-IR" smtClean="0">
                <a:cs typeface="B Nazanin" panose="00000400000000000000" pitchFamily="2" charset="-78"/>
              </a:rPr>
              <a:t>(1380) فرهنگ </a:t>
            </a:r>
            <a:r>
              <a:rPr lang="fa-IR">
                <a:cs typeface="B Nazanin" panose="00000400000000000000" pitchFamily="2" charset="-78"/>
              </a:rPr>
              <a:t>معاصر. انگلیسی-فارسی. تهران: فرهنگ معاصر.</a:t>
            </a:r>
          </a:p>
          <a:p>
            <a:pPr algn="just"/>
            <a:r>
              <a:rPr lang="fa-IR">
                <a:cs typeface="B Nazanin" panose="00000400000000000000" pitchFamily="2" charset="-78"/>
              </a:rPr>
              <a:t>بهروز، اکبر. </a:t>
            </a:r>
            <a:r>
              <a:rPr lang="fa-IR" smtClean="0">
                <a:cs typeface="B Nazanin" panose="00000400000000000000" pitchFamily="2" charset="-78"/>
              </a:rPr>
              <a:t>(1359) تاریخ </a:t>
            </a:r>
            <a:r>
              <a:rPr lang="fa-IR">
                <a:cs typeface="B Nazanin" panose="00000400000000000000" pitchFamily="2" charset="-78"/>
              </a:rPr>
              <a:t>ادبیات عرب. تبریز: دانشگاه تبریز.</a:t>
            </a:r>
          </a:p>
          <a:p>
            <a:pPr algn="just"/>
            <a:r>
              <a:rPr lang="fa-IR">
                <a:cs typeface="B Nazanin" panose="00000400000000000000" pitchFamily="2" charset="-78"/>
              </a:rPr>
              <a:t>پورافکاری، نصرتاله. </a:t>
            </a:r>
            <a:r>
              <a:rPr lang="fa-IR" smtClean="0">
                <a:cs typeface="B Nazanin" panose="00000400000000000000" pitchFamily="2" charset="-78"/>
              </a:rPr>
              <a:t>(1376) فرهنگ </a:t>
            </a:r>
            <a:r>
              <a:rPr lang="fa-IR">
                <a:cs typeface="B Nazanin" panose="00000400000000000000" pitchFamily="2" charset="-78"/>
              </a:rPr>
              <a:t>جامع روانشناسی و روان پزشکی. چ  ،2تهران: فرهنگ معاصر.</a:t>
            </a:r>
          </a:p>
          <a:p>
            <a:pPr algn="just"/>
            <a:r>
              <a:rPr lang="fa-IR">
                <a:cs typeface="B Nazanin" panose="00000400000000000000" pitchFamily="2" charset="-78"/>
              </a:rPr>
              <a:t>ترجانیزاده، احمد </a:t>
            </a:r>
            <a:r>
              <a:rPr lang="fa-IR" smtClean="0">
                <a:cs typeface="B Nazanin" panose="00000400000000000000" pitchFamily="2" charset="-78"/>
              </a:rPr>
              <a:t>(1382) شرح </a:t>
            </a:r>
            <a:r>
              <a:rPr lang="fa-IR">
                <a:cs typeface="B Nazanin" panose="00000400000000000000" pitchFamily="2" charset="-78"/>
              </a:rPr>
              <a:t>معلقات سبع. با مقدمه و تعلیقات جلیل تجلیل، چ  ،1تهران: سروش.</a:t>
            </a:r>
          </a:p>
          <a:p>
            <a:pPr algn="just"/>
            <a:r>
              <a:rPr lang="fa-IR">
                <a:cs typeface="B Nazanin" panose="00000400000000000000" pitchFamily="2" charset="-78"/>
              </a:rPr>
              <a:t>زرقانی، سیدمهدی. </a:t>
            </a:r>
            <a:r>
              <a:rPr lang="fa-IR" smtClean="0">
                <a:cs typeface="B Nazanin" panose="00000400000000000000" pitchFamily="2" charset="-78"/>
              </a:rPr>
              <a:t>(1384)چشماندار </a:t>
            </a:r>
            <a:r>
              <a:rPr lang="fa-IR">
                <a:cs typeface="B Nazanin" panose="00000400000000000000" pitchFamily="2" charset="-78"/>
              </a:rPr>
              <a:t>شعر معاصر ایران. تهران: ثالث</a:t>
            </a:r>
          </a:p>
        </p:txBody>
      </p:sp>
    </p:spTree>
    <p:extLst>
      <p:ext uri="{BB962C8B-B14F-4D97-AF65-F5344CB8AC3E}">
        <p14:creationId xmlns:p14="http://schemas.microsoft.com/office/powerpoint/2010/main" val="131344881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62500" lnSpcReduction="20000"/>
          </a:bodyPr>
          <a:lstStyle/>
          <a:p>
            <a:pPr algn="just"/>
            <a:r>
              <a:rPr lang="fa-IR">
                <a:cs typeface="B Nazanin" panose="00000400000000000000" pitchFamily="2" charset="-78"/>
              </a:rPr>
              <a:t>سیدحسینی، رضا. </a:t>
            </a:r>
            <a:r>
              <a:rPr lang="fa-IR" smtClean="0">
                <a:cs typeface="B Nazanin" panose="00000400000000000000" pitchFamily="2" charset="-78"/>
              </a:rPr>
              <a:t>(1387) مکتبهای </a:t>
            </a:r>
            <a:r>
              <a:rPr lang="fa-IR">
                <a:cs typeface="B Nazanin" panose="00000400000000000000" pitchFamily="2" charset="-78"/>
              </a:rPr>
              <a:t>ادبی.  2جلدی، ج  ،1چاپ پانزدهم، تهران: نگاه.</a:t>
            </a:r>
          </a:p>
          <a:p>
            <a:pPr algn="just"/>
            <a:r>
              <a:rPr lang="fa-IR">
                <a:cs typeface="B Nazanin" panose="00000400000000000000" pitchFamily="2" charset="-78"/>
              </a:rPr>
              <a:t>شرقاوی، عفت. </a:t>
            </a:r>
            <a:r>
              <a:rPr lang="fa-IR" smtClean="0">
                <a:cs typeface="B Nazanin" panose="00000400000000000000" pitchFamily="2" charset="-78"/>
              </a:rPr>
              <a:t>(1979) الدروس </a:t>
            </a:r>
            <a:r>
              <a:rPr lang="fa-IR">
                <a:cs typeface="B Nazanin" panose="00000400000000000000" pitchFamily="2" charset="-78"/>
              </a:rPr>
              <a:t>و النصوص فی قضایا الادب الجاهلی. بیروت: دارالنهضۀ </a:t>
            </a:r>
            <a:r>
              <a:rPr lang="fa-IR" smtClean="0">
                <a:cs typeface="B Nazanin" panose="00000400000000000000" pitchFamily="2" charset="-78"/>
              </a:rPr>
              <a:t>العربیه</a:t>
            </a:r>
            <a:endParaRPr lang="fa-IR">
              <a:cs typeface="B Nazanin" panose="00000400000000000000" pitchFamily="2" charset="-78"/>
            </a:endParaRPr>
          </a:p>
          <a:p>
            <a:pPr algn="just"/>
            <a:r>
              <a:rPr lang="fa-IR">
                <a:cs typeface="B Nazanin" panose="00000400000000000000" pitchFamily="2" charset="-78"/>
              </a:rPr>
              <a:t>شمیسا، سیروس. </a:t>
            </a:r>
            <a:r>
              <a:rPr lang="fa-IR" smtClean="0">
                <a:cs typeface="B Nazanin" panose="00000400000000000000" pitchFamily="2" charset="-78"/>
              </a:rPr>
              <a:t>(1398) مکتبهای </a:t>
            </a:r>
            <a:r>
              <a:rPr lang="fa-IR">
                <a:cs typeface="B Nazanin" panose="00000400000000000000" pitchFamily="2" charset="-78"/>
              </a:rPr>
              <a:t>ادبی. چ  ،13تهران: قطره.</a:t>
            </a:r>
          </a:p>
          <a:p>
            <a:pPr algn="just"/>
            <a:r>
              <a:rPr lang="fa-IR">
                <a:cs typeface="B Nazanin" panose="00000400000000000000" pitchFamily="2" charset="-78"/>
              </a:rPr>
              <a:t>ضیف، شوقی. </a:t>
            </a:r>
            <a:r>
              <a:rPr lang="fa-IR" smtClean="0">
                <a:cs typeface="B Nazanin" panose="00000400000000000000" pitchFamily="2" charset="-78"/>
              </a:rPr>
              <a:t>(1976) تاریخ </a:t>
            </a:r>
            <a:r>
              <a:rPr lang="fa-IR">
                <a:cs typeface="B Nazanin" panose="00000400000000000000" pitchFamily="2" charset="-78"/>
              </a:rPr>
              <a:t>الادب العربی (العصر الجاهلی). المجلد  ،1ط  ،1القاهره: دارالمعارف.</a:t>
            </a:r>
          </a:p>
          <a:p>
            <a:pPr algn="just"/>
            <a:r>
              <a:rPr lang="fa-IR">
                <a:cs typeface="B Nazanin" panose="00000400000000000000" pitchFamily="2" charset="-78"/>
              </a:rPr>
              <a:t>الفاخوری، حنا. </a:t>
            </a:r>
            <a:r>
              <a:rPr lang="fa-IR" smtClean="0">
                <a:cs typeface="B Nazanin" panose="00000400000000000000" pitchFamily="2" charset="-78"/>
              </a:rPr>
              <a:t>(1378) تاریخ </a:t>
            </a:r>
            <a:r>
              <a:rPr lang="fa-IR">
                <a:cs typeface="B Nazanin" panose="00000400000000000000" pitchFamily="2" charset="-78"/>
              </a:rPr>
              <a:t>ادبیات زبان عربی. ترجمۀ عبدالمحمد آیتی، چ  ،4تهران: توس.</a:t>
            </a:r>
          </a:p>
          <a:p>
            <a:pPr algn="just"/>
            <a:r>
              <a:rPr lang="fa-IR">
                <a:cs typeface="B Nazanin" panose="00000400000000000000" pitchFamily="2" charset="-78"/>
              </a:rPr>
              <a:t>فتوحی رودمعجنی، محمود. </a:t>
            </a:r>
            <a:r>
              <a:rPr lang="fa-IR" smtClean="0">
                <a:cs typeface="B Nazanin" panose="00000400000000000000" pitchFamily="2" charset="-78"/>
              </a:rPr>
              <a:t>(1385) بلاغت </a:t>
            </a:r>
            <a:r>
              <a:rPr lang="fa-IR">
                <a:cs typeface="B Nazanin" panose="00000400000000000000" pitchFamily="2" charset="-78"/>
              </a:rPr>
              <a:t>تصویر. تهران: سخن.</a:t>
            </a:r>
          </a:p>
          <a:p>
            <a:pPr algn="just"/>
            <a:r>
              <a:rPr lang="fa-IR">
                <a:cs typeface="B Nazanin" panose="00000400000000000000" pitchFamily="2" charset="-78"/>
              </a:rPr>
              <a:t>فرّوخ، عمر. (1984م)، تاریخ الادبالعربی. بیروت: دارالعلم للملایین.</a:t>
            </a:r>
          </a:p>
          <a:p>
            <a:pPr algn="just"/>
            <a:r>
              <a:rPr lang="fa-IR">
                <a:cs typeface="B Nazanin" panose="00000400000000000000" pitchFamily="2" charset="-78"/>
              </a:rPr>
              <a:t>فورست، لیلیان. </a:t>
            </a:r>
            <a:r>
              <a:rPr lang="fa-IR" smtClean="0">
                <a:cs typeface="B Nazanin" panose="00000400000000000000" pitchFamily="2" charset="-78"/>
              </a:rPr>
              <a:t>(1392) رمانتیسم</a:t>
            </a:r>
            <a:r>
              <a:rPr lang="fa-IR">
                <a:cs typeface="B Nazanin" panose="00000400000000000000" pitchFamily="2" charset="-78"/>
              </a:rPr>
              <a:t>، ترجمه: مسعود جعفری، چ  ،5تهران: مرکز.</a:t>
            </a:r>
          </a:p>
          <a:p>
            <a:pPr algn="just"/>
            <a:r>
              <a:rPr lang="fa-IR">
                <a:cs typeface="B Nazanin" panose="00000400000000000000" pitchFamily="2" charset="-78"/>
              </a:rPr>
              <a:t>مختاری، محمد. </a:t>
            </a:r>
            <a:r>
              <a:rPr lang="fa-IR" smtClean="0">
                <a:cs typeface="B Nazanin" panose="00000400000000000000" pitchFamily="2" charset="-78"/>
              </a:rPr>
              <a:t>(1371) انسان </a:t>
            </a:r>
            <a:r>
              <a:rPr lang="fa-IR">
                <a:cs typeface="B Nazanin" panose="00000400000000000000" pitchFamily="2" charset="-78"/>
              </a:rPr>
              <a:t>در شعر معاصر. مشهد: توس.</a:t>
            </a:r>
          </a:p>
          <a:p>
            <a:pPr algn="just"/>
            <a:r>
              <a:rPr lang="fa-IR">
                <a:cs typeface="B Nazanin" panose="00000400000000000000" pitchFamily="2" charset="-78"/>
              </a:rPr>
              <a:t>مدرّسی، کمالالدین. </a:t>
            </a:r>
            <a:r>
              <a:rPr lang="fa-IR" smtClean="0">
                <a:cs typeface="B Nazanin" panose="00000400000000000000" pitchFamily="2" charset="-78"/>
              </a:rPr>
              <a:t>(1391) شرح </a:t>
            </a:r>
            <a:r>
              <a:rPr lang="fa-IR">
                <a:cs typeface="B Nazanin" panose="00000400000000000000" pitchFamily="2" charset="-78"/>
              </a:rPr>
              <a:t>معلقات دهگانه. چ  ،2ارومیه: </a:t>
            </a:r>
            <a:r>
              <a:rPr lang="fa-IR" smtClean="0">
                <a:cs typeface="B Nazanin" panose="00000400000000000000" pitchFamily="2" charset="-78"/>
              </a:rPr>
              <a:t>مؤسسه </a:t>
            </a:r>
            <a:r>
              <a:rPr lang="fa-IR">
                <a:cs typeface="B Nazanin" panose="00000400000000000000" pitchFamily="2" charset="-78"/>
              </a:rPr>
              <a:t>انتشاراتی حسینی اصل.</a:t>
            </a:r>
          </a:p>
          <a:p>
            <a:pPr algn="just"/>
            <a:r>
              <a:rPr lang="fa-IR">
                <a:cs typeface="B Nazanin" panose="00000400000000000000" pitchFamily="2" charset="-78"/>
              </a:rPr>
              <a:t>هارلند، ریچارد. </a:t>
            </a:r>
            <a:r>
              <a:rPr lang="fa-IR" smtClean="0">
                <a:cs typeface="B Nazanin" panose="00000400000000000000" pitchFamily="2" charset="-78"/>
              </a:rPr>
              <a:t>(1396) دیباچهای </a:t>
            </a:r>
            <a:r>
              <a:rPr lang="fa-IR">
                <a:cs typeface="B Nazanin" panose="00000400000000000000" pitchFamily="2" charset="-78"/>
              </a:rPr>
              <a:t>تاریخی بر نظریۀ ادبی از افلاطون تا بارت. ترجمه: بهزاد برکت، چ  ،1تهران: ماه و خورشید.</a:t>
            </a:r>
          </a:p>
          <a:p>
            <a:pPr algn="just"/>
            <a:r>
              <a:rPr lang="fa-IR">
                <a:cs typeface="B Nazanin" panose="00000400000000000000" pitchFamily="2" charset="-78"/>
              </a:rPr>
              <a:t>هیکل، احمد. (1994م)، تطور الأدب فی مصر. ط  ،6القاهرة: دارالمعارف.</a:t>
            </a:r>
          </a:p>
          <a:p>
            <a:pPr algn="just" rtl="0"/>
            <a:r>
              <a:rPr lang="en-US">
                <a:cs typeface="B Nazanin" panose="00000400000000000000" pitchFamily="2" charset="-78"/>
              </a:rPr>
              <a:t>Burwick, F. (2015). Romanticism: Keywords. Wileyblackwell.</a:t>
            </a:r>
            <a:endParaRPr lang="fa-IR">
              <a:cs typeface="B Nazanin" panose="00000400000000000000" pitchFamily="2" charset="-78"/>
            </a:endParaRPr>
          </a:p>
        </p:txBody>
      </p:sp>
    </p:spTree>
    <p:extLst>
      <p:ext uri="{BB962C8B-B14F-4D97-AF65-F5344CB8AC3E}">
        <p14:creationId xmlns:p14="http://schemas.microsoft.com/office/powerpoint/2010/main" val="90758767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ب: </a:t>
            </a:r>
            <a:r>
              <a:rPr lang="fa-IR" smtClean="0">
                <a:solidFill>
                  <a:srgbClr val="FF0000"/>
                </a:solidFill>
                <a:cs typeface="B Nazanin" panose="00000400000000000000" pitchFamily="2" charset="-78"/>
              </a:rPr>
              <a:t>مقالات</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fontScale="62500" lnSpcReduction="20000"/>
          </a:bodyPr>
          <a:lstStyle/>
          <a:p>
            <a:pPr algn="just"/>
            <a:r>
              <a:rPr lang="fa-IR" smtClean="0">
                <a:cs typeface="B Nazanin" panose="00000400000000000000" pitchFamily="2" charset="-78"/>
              </a:rPr>
              <a:t>أردینی</a:t>
            </a:r>
            <a:r>
              <a:rPr lang="fa-IR">
                <a:cs typeface="B Nazanin" panose="00000400000000000000" pitchFamily="2" charset="-78"/>
              </a:rPr>
              <a:t>، صالح محمد حسن و عبدالمجید، إیناس سلمان. </a:t>
            </a:r>
            <a:r>
              <a:rPr lang="fa-IR" smtClean="0">
                <a:cs typeface="B Nazanin" panose="00000400000000000000" pitchFamily="2" charset="-78"/>
              </a:rPr>
              <a:t>(2018)الإسترجاع </a:t>
            </a:r>
            <a:r>
              <a:rPr lang="fa-IR">
                <a:cs typeface="B Nazanin" panose="00000400000000000000" pitchFamily="2" charset="-78"/>
              </a:rPr>
              <a:t>الذاتی فی شعر إمری القیس: المغامراتی</a:t>
            </a:r>
          </a:p>
          <a:p>
            <a:pPr algn="just"/>
            <a:r>
              <a:rPr lang="fa-IR">
                <a:cs typeface="B Nazanin" panose="00000400000000000000" pitchFamily="2" charset="-78"/>
              </a:rPr>
              <a:t>أنموذجا.» </a:t>
            </a:r>
            <a:r>
              <a:rPr lang="fa-IR" smtClean="0">
                <a:cs typeface="B Nazanin" panose="00000400000000000000" pitchFamily="2" charset="-78"/>
              </a:rPr>
              <a:t>مجله </a:t>
            </a:r>
            <a:r>
              <a:rPr lang="fa-IR">
                <a:cs typeface="B Nazanin" panose="00000400000000000000" pitchFamily="2" charset="-78"/>
              </a:rPr>
              <a:t>أبحاث کلیۀ التربیۀ الأساسیۀ، جامعۀ الموصل العراق، المجلد  ،15العدد  ،1الصفحات: .579-602</a:t>
            </a:r>
          </a:p>
          <a:p>
            <a:pPr algn="just"/>
            <a:r>
              <a:rPr lang="fa-IR">
                <a:cs typeface="B Nazanin" panose="00000400000000000000" pitchFamily="2" charset="-78"/>
              </a:rPr>
              <a:t>اتحادی، حسین. (</a:t>
            </a:r>
            <a:r>
              <a:rPr lang="fa-IR" smtClean="0">
                <a:cs typeface="B Nazanin" panose="00000400000000000000" pitchFamily="2" charset="-78"/>
              </a:rPr>
              <a:t>1395) جلوههای </a:t>
            </a:r>
            <a:r>
              <a:rPr lang="fa-IR">
                <a:cs typeface="B Nazanin" panose="00000400000000000000" pitchFamily="2" charset="-78"/>
              </a:rPr>
              <a:t>رمانتیسم در شعر سیاوش کسرایی». فصلنامۀ زیباییشناسی ادبی. دورة  .7شمارة  .28صص</a:t>
            </a:r>
          </a:p>
          <a:p>
            <a:pPr algn="just"/>
            <a:r>
              <a:rPr lang="fa-IR">
                <a:cs typeface="B Nazanin" panose="00000400000000000000" pitchFamily="2" charset="-78"/>
              </a:rPr>
              <a:t>.98-73</a:t>
            </a:r>
          </a:p>
          <a:p>
            <a:pPr algn="just"/>
            <a:r>
              <a:rPr lang="fa-IR">
                <a:cs typeface="B Nazanin" panose="00000400000000000000" pitchFamily="2" charset="-78"/>
              </a:rPr>
              <a:t>پشتدار، علیمحمد، شکردست، فاطمه. </a:t>
            </a:r>
            <a:r>
              <a:rPr lang="fa-IR" smtClean="0">
                <a:cs typeface="B Nazanin" panose="00000400000000000000" pitchFamily="2" charset="-78"/>
              </a:rPr>
              <a:t>(1394) صور </a:t>
            </a:r>
            <a:r>
              <a:rPr lang="fa-IR">
                <a:cs typeface="B Nazanin" panose="00000400000000000000" pitchFamily="2" charset="-78"/>
              </a:rPr>
              <a:t>خیال در معلقۀ امرؤالقیس.» دوفصلنامۀ علمی-پژوهشی بلاغت کاربردی و</a:t>
            </a:r>
          </a:p>
          <a:p>
            <a:pPr algn="just"/>
            <a:r>
              <a:rPr lang="fa-IR">
                <a:cs typeface="B Nazanin" panose="00000400000000000000" pitchFamily="2" charset="-78"/>
              </a:rPr>
              <a:t>نقد بلاغی. سال  .2شمارة  .3صص .57-71</a:t>
            </a:r>
          </a:p>
          <a:p>
            <a:pPr algn="just"/>
            <a:r>
              <a:rPr lang="fa-IR">
                <a:cs typeface="B Nazanin" panose="00000400000000000000" pitchFamily="2" charset="-78"/>
              </a:rPr>
              <a:t>پورنامداریان، تقی. </a:t>
            </a:r>
            <a:r>
              <a:rPr lang="fa-IR" smtClean="0">
                <a:cs typeface="B Nazanin" panose="00000400000000000000" pitchFamily="2" charset="-78"/>
              </a:rPr>
              <a:t>(1386) تخیّل </a:t>
            </a:r>
            <a:r>
              <a:rPr lang="fa-IR">
                <a:cs typeface="B Nazanin" panose="00000400000000000000" pitchFamily="2" charset="-78"/>
              </a:rPr>
              <a:t>هنری و نمودهای آن در آثار عطار». پژوهشهای ادب عرفانی (گوهر گویا). دورة  .1شمارة 2</a:t>
            </a:r>
          </a:p>
          <a:p>
            <a:pPr algn="just"/>
            <a:r>
              <a:rPr lang="fa-IR">
                <a:cs typeface="B Nazanin" panose="00000400000000000000" pitchFamily="2" charset="-78"/>
              </a:rPr>
              <a:t>(پیاپی  .)2صص .1-30</a:t>
            </a:r>
          </a:p>
          <a:p>
            <a:pPr algn="just"/>
            <a:r>
              <a:rPr lang="fa-IR">
                <a:cs typeface="B Nazanin" panose="00000400000000000000" pitchFamily="2" charset="-78"/>
              </a:rPr>
              <a:t>تقیزاده، صفدر. </a:t>
            </a:r>
            <a:r>
              <a:rPr lang="fa-IR" smtClean="0">
                <a:cs typeface="B Nazanin" panose="00000400000000000000" pitchFamily="2" charset="-78"/>
              </a:rPr>
              <a:t>(1381) نوستالژی</a:t>
            </a:r>
            <a:r>
              <a:rPr lang="fa-IR">
                <a:cs typeface="B Nazanin" panose="00000400000000000000" pitchFamily="2" charset="-78"/>
              </a:rPr>
              <a:t>.» مجلۀ فرهنگ و هنر. بخارا. شمارة  .24صص .201-205</a:t>
            </a:r>
          </a:p>
          <a:p>
            <a:pPr algn="just"/>
            <a:r>
              <a:rPr lang="fa-IR">
                <a:cs typeface="B Nazanin" panose="00000400000000000000" pitchFamily="2" charset="-78"/>
              </a:rPr>
              <a:t>خُدامی، محسن، دهقانی، آمنه. </a:t>
            </a:r>
            <a:r>
              <a:rPr lang="fa-IR" smtClean="0">
                <a:cs typeface="B Nazanin" panose="00000400000000000000" pitchFamily="2" charset="-78"/>
              </a:rPr>
              <a:t>(1400)بررسی </a:t>
            </a:r>
            <a:r>
              <a:rPr lang="fa-IR">
                <a:cs typeface="B Nazanin" panose="00000400000000000000" pitchFamily="2" charset="-78"/>
              </a:rPr>
              <a:t>سیمای معشوق در شعر ابنفارض». دوفصلنامۀ پژوهش در آموزش زبان و ادبیات</a:t>
            </a:r>
          </a:p>
          <a:p>
            <a:pPr algn="just"/>
            <a:r>
              <a:rPr lang="fa-IR">
                <a:cs typeface="B Nazanin" panose="00000400000000000000" pitchFamily="2" charset="-78"/>
              </a:rPr>
              <a:t>عرب. سال  .3شمارة  .4صص .111-130</a:t>
            </a:r>
          </a:p>
          <a:p>
            <a:pPr algn="just"/>
            <a:r>
              <a:rPr lang="fa-IR">
                <a:cs typeface="B Nazanin" panose="00000400000000000000" pitchFamily="2" charset="-78"/>
              </a:rPr>
              <a:t>رحیمی، سیدمهدی؛ شامیان ساروکلایی، اکبر و زینب ثریامحابد. </a:t>
            </a:r>
            <a:r>
              <a:rPr lang="fa-IR" smtClean="0">
                <a:cs typeface="B Nazanin" panose="00000400000000000000" pitchFamily="2" charset="-78"/>
              </a:rPr>
              <a:t>(1392)جلوه های </a:t>
            </a:r>
            <a:r>
              <a:rPr lang="fa-IR">
                <a:cs typeface="B Nazanin" panose="00000400000000000000" pitchFamily="2" charset="-78"/>
              </a:rPr>
              <a:t>رمانتیسم در شعر سیمین بهبهانی (</a:t>
            </a:r>
            <a:r>
              <a:rPr lang="fa-IR" smtClean="0">
                <a:cs typeface="B Nazanin" panose="00000400000000000000" pitchFamily="2" charset="-78"/>
              </a:rPr>
              <a:t>مجموعه های</a:t>
            </a:r>
            <a:endParaRPr lang="fa-IR">
              <a:cs typeface="B Nazanin" panose="00000400000000000000" pitchFamily="2" charset="-78"/>
            </a:endParaRPr>
          </a:p>
          <a:p>
            <a:pPr algn="just"/>
            <a:r>
              <a:rPr lang="fa-IR">
                <a:cs typeface="B Nazanin" panose="00000400000000000000" pitchFamily="2" charset="-78"/>
              </a:rPr>
              <a:t>جای پا، چلچراغ، مرمر و رستاخیز).» پژوهشنامۀ ادب غنایی. سال  .11شمارة  .21صص </a:t>
            </a:r>
            <a:r>
              <a:rPr lang="fa-IR" smtClean="0">
                <a:cs typeface="B Nazanin" panose="00000400000000000000" pitchFamily="2" charset="-78"/>
              </a:rPr>
              <a:t>. 103-124</a:t>
            </a:r>
            <a:endParaRPr lang="fa-IR">
              <a:cs typeface="B Nazanin" panose="00000400000000000000" pitchFamily="2" charset="-78"/>
            </a:endParaRPr>
          </a:p>
        </p:txBody>
      </p:sp>
    </p:spTree>
    <p:extLst>
      <p:ext uri="{BB962C8B-B14F-4D97-AF65-F5344CB8AC3E}">
        <p14:creationId xmlns:p14="http://schemas.microsoft.com/office/powerpoint/2010/main" val="110554600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38200" y="1825625"/>
            <a:ext cx="10515600" cy="4351338"/>
          </a:xfrm>
        </p:spPr>
        <p:txBody>
          <a:bodyPr>
            <a:normAutofit fontScale="62500" lnSpcReduction="20000"/>
          </a:bodyPr>
          <a:lstStyle/>
          <a:p>
            <a:pPr algn="just"/>
            <a:r>
              <a:rPr lang="fa-IR">
                <a:cs typeface="B Nazanin" panose="00000400000000000000" pitchFamily="2" charset="-78"/>
              </a:rPr>
              <a:t>رستمی فرزاد؛ رشیدی، مرتضی و محبوبه خراسانی. </a:t>
            </a:r>
            <a:r>
              <a:rPr lang="fa-IR" smtClean="0">
                <a:cs typeface="B Nazanin" panose="00000400000000000000" pitchFamily="2" charset="-78"/>
              </a:rPr>
              <a:t>(1398) بررسی </a:t>
            </a:r>
            <a:r>
              <a:rPr lang="fa-IR">
                <a:cs typeface="B Nazanin" panose="00000400000000000000" pitchFamily="2" charset="-78"/>
              </a:rPr>
              <a:t>رابطۀ دیالکتیکی دو عنصر رمانتیستی «تخیّل» و «فردگرایی» در</a:t>
            </a:r>
          </a:p>
          <a:p>
            <a:pPr algn="just"/>
            <a:r>
              <a:rPr lang="fa-IR">
                <a:cs typeface="B Nazanin" panose="00000400000000000000" pitchFamily="2" charset="-78"/>
              </a:rPr>
              <a:t>اشعار پرسیبیششلی و فروغ فرخزاد.» </a:t>
            </a:r>
            <a:r>
              <a:rPr lang="fa-IR" smtClean="0">
                <a:cs typeface="B Nazanin" panose="00000400000000000000" pitchFamily="2" charset="-78"/>
              </a:rPr>
              <a:t>پژوهشنامه مکتبهای </a:t>
            </a:r>
            <a:r>
              <a:rPr lang="fa-IR">
                <a:cs typeface="B Nazanin" panose="00000400000000000000" pitchFamily="2" charset="-78"/>
              </a:rPr>
              <a:t>ادبی. سال  .3شمارة  .8صص .89-110</a:t>
            </a:r>
          </a:p>
          <a:p>
            <a:pPr algn="just"/>
            <a:r>
              <a:rPr lang="fa-IR">
                <a:cs typeface="B Nazanin" panose="00000400000000000000" pitchFamily="2" charset="-78"/>
              </a:rPr>
              <a:t>سلاجقه، پروین. </a:t>
            </a:r>
            <a:r>
              <a:rPr lang="fa-IR" smtClean="0">
                <a:cs typeface="B Nazanin" panose="00000400000000000000" pitchFamily="2" charset="-78"/>
              </a:rPr>
              <a:t>(1387) پدیدارشناسی </a:t>
            </a:r>
            <a:r>
              <a:rPr lang="fa-IR">
                <a:cs typeface="B Nazanin" panose="00000400000000000000" pitchFamily="2" charset="-78"/>
              </a:rPr>
              <a:t>زمان در شعر حافظ؛ با نظر به آراء قدیس آوگوستینوس دربارة زمان.» </a:t>
            </a:r>
            <a:r>
              <a:rPr lang="fa-IR" smtClean="0">
                <a:cs typeface="B Nazanin" panose="00000400000000000000" pitchFamily="2" charset="-78"/>
              </a:rPr>
              <a:t>نامه </a:t>
            </a:r>
            <a:r>
              <a:rPr lang="fa-IR">
                <a:cs typeface="B Nazanin" panose="00000400000000000000" pitchFamily="2" charset="-78"/>
              </a:rPr>
              <a:t>فرهنگستان.</a:t>
            </a:r>
          </a:p>
          <a:p>
            <a:pPr algn="just"/>
            <a:r>
              <a:rPr lang="fa-IR">
                <a:cs typeface="B Nazanin" panose="00000400000000000000" pitchFamily="2" charset="-78"/>
              </a:rPr>
              <a:t>شمارة  .38صص .105 – 94</a:t>
            </a:r>
          </a:p>
          <a:p>
            <a:pPr algn="just"/>
            <a:r>
              <a:rPr lang="fa-IR">
                <a:cs typeface="B Nazanin" panose="00000400000000000000" pitchFamily="2" charset="-78"/>
              </a:rPr>
              <a:t>شریفیان، مهدی. </a:t>
            </a:r>
            <a:r>
              <a:rPr lang="fa-IR" smtClean="0">
                <a:cs typeface="B Nazanin" panose="00000400000000000000" pitchFamily="2" charset="-78"/>
              </a:rPr>
              <a:t>(1386) بررسی </a:t>
            </a:r>
            <a:r>
              <a:rPr lang="fa-IR">
                <a:cs typeface="B Nazanin" panose="00000400000000000000" pitchFamily="2" charset="-78"/>
              </a:rPr>
              <a:t>فرآیند نوستالوژی در اشعار سهراب سپهری.» </a:t>
            </a:r>
            <a:r>
              <a:rPr lang="fa-IR" smtClean="0">
                <a:cs typeface="B Nazanin" panose="00000400000000000000" pitchFamily="2" charset="-78"/>
              </a:rPr>
              <a:t>پژوهشنامه </a:t>
            </a:r>
            <a:r>
              <a:rPr lang="fa-IR">
                <a:cs typeface="B Nazanin" panose="00000400000000000000" pitchFamily="2" charset="-78"/>
              </a:rPr>
              <a:t>ادب غنایی. سال  .5صص .51-72</a:t>
            </a:r>
          </a:p>
          <a:p>
            <a:pPr algn="just"/>
            <a:r>
              <a:rPr lang="fa-IR">
                <a:cs typeface="B Nazanin" panose="00000400000000000000" pitchFamily="2" charset="-78"/>
              </a:rPr>
              <a:t>فتوحی رودمعجنی، محمود. </a:t>
            </a:r>
            <a:r>
              <a:rPr lang="fa-IR" smtClean="0">
                <a:cs typeface="B Nazanin" panose="00000400000000000000" pitchFamily="2" charset="-78"/>
              </a:rPr>
              <a:t>(1384) تصویر </a:t>
            </a:r>
            <a:r>
              <a:rPr lang="fa-IR">
                <a:cs typeface="B Nazanin" panose="00000400000000000000" pitchFamily="2" charset="-78"/>
              </a:rPr>
              <a:t>رمانتیک (مبانی نظری، ماهیت و کارکرد).» فصلنامۀ پژوهشهای ادبی. شمارة  9و .10</a:t>
            </a:r>
          </a:p>
          <a:p>
            <a:pPr algn="just"/>
            <a:r>
              <a:rPr lang="fa-IR">
                <a:cs typeface="B Nazanin" panose="00000400000000000000" pitchFamily="2" charset="-78"/>
              </a:rPr>
              <a:t>.151-180 صص</a:t>
            </a:r>
          </a:p>
          <a:p>
            <a:pPr algn="just"/>
            <a:r>
              <a:rPr lang="fa-IR">
                <a:cs typeface="B Nazanin" panose="00000400000000000000" pitchFamily="2" charset="-78"/>
              </a:rPr>
              <a:t>قائمی، مرتضی؛ طاهرینیا، علیباقر و مجید صمدی </a:t>
            </a:r>
            <a:r>
              <a:rPr lang="fa-IR" smtClean="0">
                <a:cs typeface="B Nazanin" panose="00000400000000000000" pitchFamily="2" charset="-78"/>
              </a:rPr>
              <a:t>(1388) فضای </a:t>
            </a:r>
            <a:r>
              <a:rPr lang="fa-IR">
                <a:cs typeface="B Nazanin" panose="00000400000000000000" pitchFamily="2" charset="-78"/>
              </a:rPr>
              <a:t>موسیقیایی معلقۀ امرؤالقیس.» مجلۀ انجمن ایرانی زبان و ادبیات</a:t>
            </a:r>
          </a:p>
          <a:p>
            <a:pPr algn="just"/>
            <a:r>
              <a:rPr lang="fa-IR">
                <a:cs typeface="B Nazanin" panose="00000400000000000000" pitchFamily="2" charset="-78"/>
              </a:rPr>
              <a:t>عربی، دورة  ،5شمارة </a:t>
            </a:r>
            <a:r>
              <a:rPr lang="fa-IR" smtClean="0">
                <a:cs typeface="B Nazanin" panose="00000400000000000000" pitchFamily="2" charset="-78"/>
              </a:rPr>
              <a:t> (12پیاپی  12)صص </a:t>
            </a:r>
            <a:r>
              <a:rPr lang="fa-IR">
                <a:cs typeface="B Nazanin" panose="00000400000000000000" pitchFamily="2" charset="-78"/>
              </a:rPr>
              <a:t>.107-134</a:t>
            </a:r>
          </a:p>
          <a:p>
            <a:pPr algn="just"/>
            <a:r>
              <a:rPr lang="fa-IR" smtClean="0">
                <a:cs typeface="B Nazanin" panose="00000400000000000000" pitchFamily="2" charset="-78"/>
              </a:rPr>
              <a:t>محسنی نیا</a:t>
            </a:r>
            <a:r>
              <a:rPr lang="fa-IR">
                <a:cs typeface="B Nazanin" panose="00000400000000000000" pitchFamily="2" charset="-78"/>
              </a:rPr>
              <a:t>، ناصر و محمد حجت. </a:t>
            </a:r>
            <a:r>
              <a:rPr lang="fa-IR" smtClean="0">
                <a:cs typeface="B Nazanin" panose="00000400000000000000" pitchFamily="2" charset="-78"/>
              </a:rPr>
              <a:t>(1387) طبیعت </a:t>
            </a:r>
            <a:r>
              <a:rPr lang="fa-IR">
                <a:cs typeface="B Nazanin" panose="00000400000000000000" pitchFamily="2" charset="-78"/>
              </a:rPr>
              <a:t>و عناصر آن در شعر امرؤالقیس». نشریۀ دانشگاه ادبیات و علوم انسانی دانشگاه</a:t>
            </a:r>
          </a:p>
          <a:p>
            <a:pPr algn="just"/>
            <a:r>
              <a:rPr lang="fa-IR">
                <a:cs typeface="B Nazanin" panose="00000400000000000000" pitchFamily="2" charset="-78"/>
              </a:rPr>
              <a:t>شهید باهنر کرمان. دورة جدید. شمارة ( </a:t>
            </a:r>
            <a:r>
              <a:rPr lang="fa-IR" smtClean="0">
                <a:cs typeface="B Nazanin" panose="00000400000000000000" pitchFamily="2" charset="-78"/>
              </a:rPr>
              <a:t>24پیاپی)صص . 207-227</a:t>
            </a:r>
          </a:p>
          <a:p>
            <a:pPr algn="just"/>
            <a:r>
              <a:rPr lang="fa-IR" smtClean="0">
                <a:cs typeface="B Nazanin" panose="00000400000000000000" pitchFamily="2" charset="-78"/>
              </a:rPr>
              <a:t>میرزایی الحسینی</a:t>
            </a:r>
            <a:r>
              <a:rPr lang="fa-IR">
                <a:cs typeface="B Nazanin" panose="00000400000000000000" pitchFamily="2" charset="-78"/>
              </a:rPr>
              <a:t>، سیدمحمود؛ نظری، علی و یونس ولیعی. </a:t>
            </a:r>
            <a:r>
              <a:rPr lang="fa-IR" smtClean="0">
                <a:cs typeface="B Nazanin" panose="00000400000000000000" pitchFamily="2" charset="-78"/>
              </a:rPr>
              <a:t>(1394) المصاحبه اللفظیه فی </a:t>
            </a:r>
            <a:r>
              <a:rPr lang="fa-IR">
                <a:cs typeface="B Nazanin" panose="00000400000000000000" pitchFamily="2" charset="-78"/>
              </a:rPr>
              <a:t>شعر امرؤالقیس (</a:t>
            </a:r>
            <a:r>
              <a:rPr lang="fa-IR" smtClean="0">
                <a:cs typeface="B Nazanin" panose="00000400000000000000" pitchFamily="2" charset="-78"/>
              </a:rPr>
              <a:t>دراسه دلالیّه).» </a:t>
            </a:r>
            <a:r>
              <a:rPr lang="fa-IR">
                <a:cs typeface="B Nazanin" panose="00000400000000000000" pitchFamily="2" charset="-78"/>
              </a:rPr>
              <a:t>بحوث</a:t>
            </a:r>
          </a:p>
          <a:p>
            <a:pPr algn="just"/>
            <a:r>
              <a:rPr lang="fa-IR" smtClean="0">
                <a:cs typeface="B Nazanin" panose="00000400000000000000" pitchFamily="2" charset="-78"/>
              </a:rPr>
              <a:t>فی اللغه العربیه، </a:t>
            </a:r>
            <a:r>
              <a:rPr lang="fa-IR">
                <a:cs typeface="B Nazanin" panose="00000400000000000000" pitchFamily="2" charset="-78"/>
              </a:rPr>
              <a:t>المجلد  ،7العدد  ،13الرقم المسلسل للعدد  ،</a:t>
            </a:r>
            <a:r>
              <a:rPr lang="fa-IR" smtClean="0">
                <a:cs typeface="B Nazanin" panose="00000400000000000000" pitchFamily="2" charset="-78"/>
              </a:rPr>
              <a:t>13 الصفحات</a:t>
            </a:r>
            <a:r>
              <a:rPr lang="fa-IR">
                <a:cs typeface="B Nazanin" panose="00000400000000000000" pitchFamily="2" charset="-78"/>
              </a:rPr>
              <a:t>: .97-1</a:t>
            </a:r>
          </a:p>
        </p:txBody>
      </p:sp>
    </p:spTree>
    <p:extLst>
      <p:ext uri="{BB962C8B-B14F-4D97-AF65-F5344CB8AC3E}">
        <p14:creationId xmlns:p14="http://schemas.microsoft.com/office/powerpoint/2010/main" val="293539812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0"/>
            <a:r>
              <a:rPr lang="en-US" b="1" smtClean="0">
                <a:solidFill>
                  <a:srgbClr val="FF0000"/>
                </a:solidFill>
                <a:cs typeface="B Nazanin" panose="00000400000000000000" pitchFamily="2" charset="-78"/>
              </a:rPr>
              <a:t>References</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fontScale="32500" lnSpcReduction="20000"/>
          </a:bodyPr>
          <a:lstStyle/>
          <a:p>
            <a:pPr algn="just" rtl="0"/>
            <a:r>
              <a:rPr lang="en-US" sz="6000" b="1" smtClean="0">
                <a:solidFill>
                  <a:srgbClr val="FF0000"/>
                </a:solidFill>
                <a:cs typeface="B Nazanin" panose="00000400000000000000" pitchFamily="2" charset="-78"/>
              </a:rPr>
              <a:t>A</a:t>
            </a:r>
            <a:r>
              <a:rPr lang="en-US" sz="6000" b="1">
                <a:solidFill>
                  <a:srgbClr val="FF0000"/>
                </a:solidFill>
                <a:cs typeface="B Nazanin" panose="00000400000000000000" pitchFamily="2" charset="-78"/>
              </a:rPr>
              <a:t>: Books</a:t>
            </a:r>
          </a:p>
          <a:p>
            <a:pPr algn="just" rtl="0"/>
            <a:r>
              <a:rPr lang="en-US" sz="6000">
                <a:cs typeface="B Nazanin" panose="00000400000000000000" pitchFamily="2" charset="-78"/>
              </a:rPr>
              <a:t>Arianpour, M. (2001). The progressive culture of Arianpur. English-Persian. v. 4. Tehran: Jahan Rayaneh. [</a:t>
            </a:r>
            <a:r>
              <a:rPr lang="en-US" sz="6000" smtClean="0">
                <a:cs typeface="B Nazanin" panose="00000400000000000000" pitchFamily="2" charset="-78"/>
              </a:rPr>
              <a:t>InPersian</a:t>
            </a:r>
            <a:r>
              <a:rPr lang="en-US" sz="6000">
                <a:cs typeface="B Nazanin" panose="00000400000000000000" pitchFamily="2" charset="-78"/>
              </a:rPr>
              <a:t>]</a:t>
            </a:r>
          </a:p>
          <a:p>
            <a:pPr algn="just" rtl="0"/>
            <a:r>
              <a:rPr lang="en-US" sz="6000">
                <a:cs typeface="B Nazanin" panose="00000400000000000000" pitchFamily="2" charset="-78"/>
              </a:rPr>
              <a:t>Aiti, A.M. (2011). Seven suspensions. Edition 7. Tehran: Soroush. [In Persian]</a:t>
            </a:r>
          </a:p>
          <a:p>
            <a:pPr algn="just" rtl="0"/>
            <a:r>
              <a:rPr lang="en-US" sz="6000">
                <a:cs typeface="B Nazanin" panose="00000400000000000000" pitchFamily="2" charset="-78"/>
              </a:rPr>
              <a:t>Al-Isfahani, A.F.H. (1994). Al Aghani. Vo 9, Ed 1, Beirut: Arab Heritage Revival House. [In Arabic]</a:t>
            </a:r>
          </a:p>
          <a:p>
            <a:pPr algn="just" rtl="0"/>
            <a:r>
              <a:rPr lang="en-US" sz="6000">
                <a:cs typeface="B Nazanin" panose="00000400000000000000" pitchFamily="2" charset="-78"/>
              </a:rPr>
              <a:t>Imru Al-Qais. (2000). The Diwan of Imru’ Al-Qais and its appendices. Explanation of Abu Al-Saeed Al-Sukari.</a:t>
            </a:r>
          </a:p>
          <a:p>
            <a:pPr algn="just" rtl="0"/>
            <a:r>
              <a:rPr lang="en-US" sz="6000">
                <a:cs typeface="B Nazanin" panose="00000400000000000000" pitchFamily="2" charset="-78"/>
              </a:rPr>
              <a:t>Study and investigation; Anwar Alyan Abu Suwailem and Muhammad Ali Al-Shawabkeh. Vo 1, Ed 1, United</a:t>
            </a:r>
          </a:p>
          <a:p>
            <a:pPr algn="just" rtl="0"/>
            <a:r>
              <a:rPr lang="en-US" sz="6000">
                <a:cs typeface="B Nazanin" panose="00000400000000000000" pitchFamily="2" charset="-78"/>
              </a:rPr>
              <a:t>Arab Emirates: Zayed Center for Heritage and History. [In Arabic]</a:t>
            </a:r>
          </a:p>
          <a:p>
            <a:pPr algn="just" rtl="0"/>
            <a:r>
              <a:rPr lang="en-US" sz="6000">
                <a:cs typeface="B Nazanin" panose="00000400000000000000" pitchFamily="2" charset="-78"/>
              </a:rPr>
              <a:t>Batani, M.R. (2001). Contemporary culture. English-Persian. Tehran: Contemporary Culture. [In Persian]</a:t>
            </a:r>
          </a:p>
          <a:p>
            <a:pPr algn="just" rtl="0"/>
            <a:r>
              <a:rPr lang="en-US" sz="6000">
                <a:cs typeface="B Nazanin" panose="00000400000000000000" pitchFamily="2" charset="-78"/>
              </a:rPr>
              <a:t>Behrouz, A. (1980). History of Arabic literature. Tabriz: Tabriz University. [In Persian]</a:t>
            </a:r>
          </a:p>
          <a:p>
            <a:pPr algn="just" rtl="0"/>
            <a:r>
              <a:rPr lang="en-US"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93132768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10000"/>
          </a:bodyPr>
          <a:lstStyle/>
          <a:p>
            <a:pPr algn="l" rtl="0"/>
            <a:r>
              <a:rPr lang="en-US"/>
              <a:t>Porafkari, N.E. (1997). Comprehensive dictionary of psychology and psychiatry. Ed 2. Tehran: Farhang Maazer</a:t>
            </a:r>
            <a:r>
              <a:rPr lang="en-US" smtClean="0"/>
              <a:t>. [</a:t>
            </a:r>
            <a:r>
              <a:rPr lang="en-US"/>
              <a:t>In Persian]</a:t>
            </a:r>
          </a:p>
          <a:p>
            <a:pPr algn="just" rtl="0"/>
            <a:r>
              <a:rPr lang="en-US"/>
              <a:t>Tarjanizadeh, A. (2003). Explanation of the Seven Mu'allaqat. With an introduction and comments by </a:t>
            </a:r>
            <a:r>
              <a:rPr lang="en-US" smtClean="0"/>
              <a:t>Jalil Tajlil</a:t>
            </a:r>
            <a:r>
              <a:rPr lang="en-US"/>
              <a:t>, vol. 1, Tehran: Soroush. [In Persian]</a:t>
            </a:r>
          </a:p>
          <a:p>
            <a:pPr algn="l" rtl="0"/>
            <a:r>
              <a:rPr lang="en-US"/>
              <a:t>Zarghani, SM. (2005). Perspectives of Iranian contemporary poetry. Tehran: Third. [In Persian]</a:t>
            </a:r>
          </a:p>
          <a:p>
            <a:pPr algn="l" rtl="0"/>
            <a:r>
              <a:rPr lang="en-US"/>
              <a:t>Seyed Hosseini, R. (2008). Literary schools. Vo 1. 15th Ed. Tehran: Look. [In Persian]</a:t>
            </a:r>
          </a:p>
          <a:p>
            <a:pPr algn="just" rtl="0"/>
            <a:r>
              <a:rPr lang="en-US"/>
              <a:t>Sharqawi, E. (1979). Lessons and Texts on Issues of Pre-Islamic Literature. Beirut: Dar Al </a:t>
            </a:r>
            <a:r>
              <a:rPr lang="en-US" smtClean="0"/>
              <a:t>Al-Arabiya Movement</a:t>
            </a:r>
            <a:r>
              <a:rPr lang="en-US"/>
              <a:t>. [In </a:t>
            </a:r>
            <a:r>
              <a:rPr lang="en-US" smtClean="0"/>
              <a:t>Arabic}</a:t>
            </a:r>
            <a:endParaRPr lang="fa-IR"/>
          </a:p>
        </p:txBody>
      </p:sp>
    </p:spTree>
    <p:extLst>
      <p:ext uri="{BB962C8B-B14F-4D97-AF65-F5344CB8AC3E}">
        <p14:creationId xmlns:p14="http://schemas.microsoft.com/office/powerpoint/2010/main" val="291382968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62500" lnSpcReduction="20000"/>
          </a:bodyPr>
          <a:lstStyle/>
          <a:p>
            <a:pPr algn="just" rtl="0"/>
            <a:r>
              <a:rPr lang="en-US">
                <a:cs typeface="B Nazanin" panose="00000400000000000000" pitchFamily="2" charset="-78"/>
              </a:rPr>
              <a:t>Shamisa, C. (2018). Literary schools. 13th edition. Tehran: Drop. [In Persian]</a:t>
            </a:r>
          </a:p>
          <a:p>
            <a:pPr algn="just" rtl="0"/>
            <a:r>
              <a:rPr lang="en-US">
                <a:cs typeface="B Nazanin" panose="00000400000000000000" pitchFamily="2" charset="-78"/>
              </a:rPr>
              <a:t>Zaif, Sh. (1976). History of Arabic Literature (The Pre-Islamic Era). Vo 1, Ed 1, Cairo: Dar Al-Maaref. [</a:t>
            </a:r>
            <a:r>
              <a:rPr lang="en-US" smtClean="0">
                <a:cs typeface="B Nazanin" panose="00000400000000000000" pitchFamily="2" charset="-78"/>
              </a:rPr>
              <a:t>In Arabic</a:t>
            </a:r>
            <a:r>
              <a:rPr lang="en-US">
                <a:cs typeface="B Nazanin" panose="00000400000000000000" pitchFamily="2" charset="-78"/>
              </a:rPr>
              <a:t>]</a:t>
            </a:r>
          </a:p>
          <a:p>
            <a:pPr algn="just" rtl="0"/>
            <a:r>
              <a:rPr lang="en-US">
                <a:cs typeface="B Nazanin" panose="00000400000000000000" pitchFamily="2" charset="-78"/>
              </a:rPr>
              <a:t>Alfa Khouri, H. (1999). History of Arabic language literature. Translated by Abdul Mohammad Ayati. Ed </a:t>
            </a:r>
            <a:r>
              <a:rPr lang="en-US" smtClean="0">
                <a:cs typeface="B Nazanin" panose="00000400000000000000" pitchFamily="2" charset="-78"/>
              </a:rPr>
              <a:t>4. Tehran</a:t>
            </a:r>
            <a:r>
              <a:rPr lang="en-US">
                <a:cs typeface="B Nazanin" panose="00000400000000000000" pitchFamily="2" charset="-78"/>
              </a:rPr>
              <a:t>: Tos. [In Arabic]</a:t>
            </a:r>
          </a:p>
          <a:p>
            <a:pPr algn="just" rtl="0"/>
            <a:r>
              <a:rPr lang="en-US">
                <a:cs typeface="B Nazanin" panose="00000400000000000000" pitchFamily="2" charset="-78"/>
              </a:rPr>
              <a:t>Fatuhi Roudmoajni, M. (2006). Image rhetoric. Tehran: Sokhan. [In Persian]</a:t>
            </a:r>
          </a:p>
          <a:p>
            <a:pPr algn="just" rtl="0"/>
            <a:r>
              <a:rPr lang="en-US">
                <a:cs typeface="B Nazanin" panose="00000400000000000000" pitchFamily="2" charset="-78"/>
              </a:rPr>
              <a:t>Farrukh, O. (1984). History of Arabic literature. Beirut: Dar al-Elm Lelmolayiin. [In Arabic]</a:t>
            </a:r>
          </a:p>
          <a:p>
            <a:pPr algn="just" rtl="0"/>
            <a:r>
              <a:rPr lang="en-US">
                <a:cs typeface="B Nazanin" panose="00000400000000000000" pitchFamily="2" charset="-78"/>
              </a:rPr>
              <a:t>Forrest, L. (2012). romanticism Translated by Masoud Jafari. Ed 5. Tehran: Center. [In Persian]</a:t>
            </a:r>
          </a:p>
          <a:p>
            <a:pPr algn="just" rtl="0"/>
            <a:r>
              <a:rPr lang="en-US">
                <a:cs typeface="B Nazanin" panose="00000400000000000000" pitchFamily="2" charset="-78"/>
              </a:rPr>
              <a:t>Mokhtari, M. (1992). Man in contemporary poetry. Mashhad: Tos. [In Persian]</a:t>
            </a:r>
          </a:p>
          <a:p>
            <a:pPr algn="just" rtl="0"/>
            <a:r>
              <a:rPr lang="en-US">
                <a:cs typeface="B Nazanin" panose="00000400000000000000" pitchFamily="2" charset="-78"/>
              </a:rPr>
              <a:t>Modarresi, K. (2011). description of ten Mu'allaqat. Ed 2, Oromiyye: Hosseini Asl Publishing House. [In</a:t>
            </a:r>
          </a:p>
          <a:p>
            <a:pPr algn="just" rtl="0"/>
            <a:r>
              <a:rPr lang="en-US">
                <a:cs typeface="B Nazanin" panose="00000400000000000000" pitchFamily="2" charset="-78"/>
              </a:rPr>
              <a:t>Persian]</a:t>
            </a:r>
          </a:p>
          <a:p>
            <a:pPr algn="just" rtl="0"/>
            <a:r>
              <a:rPr lang="en-US">
                <a:cs typeface="B Nazanin" panose="00000400000000000000" pitchFamily="2" charset="-78"/>
              </a:rPr>
              <a:t>Harland, R. (2016). A historical introduction to literary theory from Plato to Barthes. Translated by Behzad</a:t>
            </a:r>
          </a:p>
          <a:p>
            <a:pPr algn="just" rtl="0"/>
            <a:r>
              <a:rPr lang="en-US">
                <a:cs typeface="B Nazanin" panose="00000400000000000000" pitchFamily="2" charset="-78"/>
              </a:rPr>
              <a:t>Barkat. Ed 1. Tehran: Mah and Khursheed. [In Persian]</a:t>
            </a:r>
          </a:p>
          <a:p>
            <a:pPr algn="just" rtl="0"/>
            <a:r>
              <a:rPr lang="en-US">
                <a:cs typeface="B Nazanin" panose="00000400000000000000" pitchFamily="2" charset="-78"/>
              </a:rPr>
              <a:t>Haykel, A. (1994). The development of literature in Egypt. Ed 6, Cairo: Dar al-Maaref. [In Arabic]</a:t>
            </a:r>
          </a:p>
          <a:p>
            <a:pPr algn="just" rtl="0"/>
            <a:r>
              <a:rPr lang="en-US">
                <a:cs typeface="B Nazanin" panose="00000400000000000000" pitchFamily="2" charset="-78"/>
              </a:rPr>
              <a:t>Burwick, F. (2015). Romanticism: Keywords. Wileyblackwell. [In English]</a:t>
            </a:r>
            <a:endParaRPr lang="fa-IR">
              <a:cs typeface="B Nazanin" panose="00000400000000000000" pitchFamily="2" charset="-78"/>
            </a:endParaRPr>
          </a:p>
        </p:txBody>
      </p:sp>
    </p:spTree>
    <p:extLst>
      <p:ext uri="{BB962C8B-B14F-4D97-AF65-F5344CB8AC3E}">
        <p14:creationId xmlns:p14="http://schemas.microsoft.com/office/powerpoint/2010/main" val="410065343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a:solidFill>
                  <a:srgbClr val="FF0000"/>
                </a:solidFill>
                <a:cs typeface="B Nazanin" panose="00000400000000000000" pitchFamily="2" charset="-78"/>
              </a:rPr>
              <a:t>B: </a:t>
            </a:r>
            <a:r>
              <a:rPr lang="en-US" smtClean="0">
                <a:solidFill>
                  <a:srgbClr val="FF0000"/>
                </a:solidFill>
                <a:cs typeface="B Nazanin" panose="00000400000000000000" pitchFamily="2" charset="-78"/>
              </a:rPr>
              <a:t>Articles</a:t>
            </a:r>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20000"/>
          </a:bodyPr>
          <a:lstStyle/>
          <a:p>
            <a:pPr algn="just" rtl="0"/>
            <a:r>
              <a:rPr lang="en-US" smtClean="0">
                <a:cs typeface="B Nazanin" panose="00000400000000000000" pitchFamily="2" charset="-78"/>
              </a:rPr>
              <a:t>Ardini</a:t>
            </a:r>
            <a:r>
              <a:rPr lang="en-US">
                <a:cs typeface="B Nazanin" panose="00000400000000000000" pitchFamily="2" charset="-78"/>
              </a:rPr>
              <a:t>, S.M.H &amp; Abdul Majid, E.S. (2018). "Self-recovery in the poetry of Imru Al-Qais: Al-Moghamerat as </a:t>
            </a:r>
            <a:r>
              <a:rPr lang="en-US" smtClean="0">
                <a:cs typeface="B Nazanin" panose="00000400000000000000" pitchFamily="2" charset="-78"/>
              </a:rPr>
              <a:t>a model</a:t>
            </a:r>
            <a:r>
              <a:rPr lang="en-US">
                <a:cs typeface="B Nazanin" panose="00000400000000000000" pitchFamily="2" charset="-78"/>
              </a:rPr>
              <a:t>". Research Journal of the College of Basic Education, University of Mosul, Iraq, Vo 15, Issue 1, pp. </a:t>
            </a:r>
            <a:r>
              <a:rPr lang="en-US" smtClean="0">
                <a:cs typeface="B Nazanin" panose="00000400000000000000" pitchFamily="2" charset="-78"/>
              </a:rPr>
              <a:t>602- 579</a:t>
            </a:r>
            <a:r>
              <a:rPr lang="en-US">
                <a:cs typeface="B Nazanin" panose="00000400000000000000" pitchFamily="2" charset="-78"/>
              </a:rPr>
              <a:t>. [In Arabic]</a:t>
            </a:r>
          </a:p>
          <a:p>
            <a:pPr algn="just" rtl="0"/>
            <a:r>
              <a:rPr lang="en-US">
                <a:cs typeface="B Nazanin" panose="00000400000000000000" pitchFamily="2" charset="-78"/>
              </a:rPr>
              <a:t>Etthadi, H. (2015). "The effects of romanticism in Siavash Kasraei's poetry". Literary Aesthetics Quarterly. Vo</a:t>
            </a:r>
          </a:p>
          <a:p>
            <a:pPr algn="just" rtl="0"/>
            <a:r>
              <a:rPr lang="en-US">
                <a:cs typeface="B Nazanin" panose="00000400000000000000" pitchFamily="2" charset="-78"/>
              </a:rPr>
              <a:t>7. N 28. pp. 73-98. [In Persian]</a:t>
            </a:r>
          </a:p>
          <a:p>
            <a:pPr algn="just" rtl="0"/>
            <a:r>
              <a:rPr lang="en-US">
                <a:cs typeface="B Nazanin" panose="00000400000000000000" pitchFamily="2" charset="-78"/>
              </a:rPr>
              <a:t>poshtdar, A.M; Shekardast, F. (2014). "Images of fantasy in Amr al-Qais's Mu'allaqeh". Biannual scientificresearch journal of applied rhetoric and rhetorical criticism. Y 2. N 3. pp. 57-71. [In Persian]</a:t>
            </a:r>
          </a:p>
          <a:p>
            <a:pPr algn="just" rtl="0"/>
            <a:r>
              <a:rPr lang="en-US">
                <a:cs typeface="B Nazanin" panose="00000400000000000000" pitchFamily="2" charset="-78"/>
              </a:rPr>
              <a:t>Pournamdarian, T. (2007). "Artistic imagination and its manifestations in Attar's works". </a:t>
            </a:r>
            <a:r>
              <a:rPr lang="en-US" smtClean="0">
                <a:cs typeface="B Nazanin" panose="00000400000000000000" pitchFamily="2" charset="-78"/>
              </a:rPr>
              <a:t>Mystical literature </a:t>
            </a:r>
            <a:r>
              <a:rPr lang="en-US">
                <a:cs typeface="B Nazanin" panose="00000400000000000000" pitchFamily="2" charset="-78"/>
              </a:rPr>
              <a:t>researches (Gohar Goya). Y 1. N 2 (consecutive 2). pp. 1-30. [In Persian</a:t>
            </a:r>
            <a:r>
              <a:rPr lang="en-US"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36659813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20000"/>
          </a:bodyPr>
          <a:lstStyle/>
          <a:p>
            <a:pPr algn="l" rtl="0"/>
            <a:r>
              <a:rPr lang="en-US"/>
              <a:t>Taghizadeh, S. (2002). "Nostalgia". Culture and art magazine. Bukhara, N 24. pp. 205-201. [In Persian]</a:t>
            </a:r>
          </a:p>
          <a:p>
            <a:pPr algn="just" rtl="0"/>
            <a:r>
              <a:rPr lang="en-US"/>
              <a:t>Khodami, M; Dehghani, A. (2021). "Examination of the image of the beloved in Ibn Faraz's poetry". A twoquarter journal of research in teaching Arabic language and literature. Y 3. N 4. pp. 111-130. [In Persian]</a:t>
            </a:r>
          </a:p>
          <a:p>
            <a:pPr algn="just" rtl="0"/>
            <a:r>
              <a:rPr lang="en-US"/>
              <a:t>Rahimi, SM; Shamian Sarukolai, A &amp; Sorayamohabed, Z. (2012). "The effects of romanticism in the </a:t>
            </a:r>
            <a:r>
              <a:rPr lang="en-US" smtClean="0"/>
              <a:t>poetry of </a:t>
            </a:r>
            <a:r>
              <a:rPr lang="en-US"/>
              <a:t>Simin Behbahani (collections - Jai Pa, Chalcharagh, Marmar and Rastakhiz)". Research paper </a:t>
            </a:r>
            <a:r>
              <a:rPr lang="en-US" smtClean="0"/>
              <a:t>on lyrical </a:t>
            </a:r>
            <a:r>
              <a:rPr lang="en-US"/>
              <a:t>literature. Y 11. N 21. pp. 103-124. [In Persian]</a:t>
            </a:r>
          </a:p>
          <a:p>
            <a:pPr algn="just" rtl="0"/>
            <a:r>
              <a:rPr lang="en-US"/>
              <a:t>Rostami, F; Rashidi, M &amp; Khorasani, M. (2018). "Investigating the dialectical relationship between the </a:t>
            </a:r>
            <a:r>
              <a:rPr lang="en-US" smtClean="0"/>
              <a:t>two romantic </a:t>
            </a:r>
            <a:r>
              <a:rPr lang="en-US"/>
              <a:t>elements "imagination" and "individualism" in the poems of Persi-Bish-Sheli and </a:t>
            </a:r>
            <a:r>
              <a:rPr lang="en-US" smtClean="0"/>
              <a:t>Forough Farrokhzad</a:t>
            </a:r>
            <a:r>
              <a:rPr lang="en-US"/>
              <a:t>". Research paper of literary schools. Y 3. N 8. pp. 89-110</a:t>
            </a:r>
            <a:endParaRPr lang="fa-IR"/>
          </a:p>
        </p:txBody>
      </p:sp>
    </p:spTree>
    <p:extLst>
      <p:ext uri="{BB962C8B-B14F-4D97-AF65-F5344CB8AC3E}">
        <p14:creationId xmlns:p14="http://schemas.microsoft.com/office/powerpoint/2010/main" val="312484274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77500" lnSpcReduction="20000"/>
          </a:bodyPr>
          <a:lstStyle/>
          <a:p>
            <a:pPr algn="just" rtl="0"/>
            <a:r>
              <a:rPr lang="en-US">
                <a:cs typeface="B Nazanin" panose="00000400000000000000" pitchFamily="2" charset="-78"/>
              </a:rPr>
              <a:t>Salajeqe, P. (2008). "Phenomenology of time in Hafez's poetry; According to Saint Augustine's </a:t>
            </a:r>
            <a:r>
              <a:rPr lang="en-US" smtClean="0">
                <a:cs typeface="B Nazanin" panose="00000400000000000000" pitchFamily="2" charset="-78"/>
              </a:rPr>
              <a:t>opinion about </a:t>
            </a:r>
            <a:r>
              <a:rPr lang="en-US">
                <a:cs typeface="B Nazanin" panose="00000400000000000000" pitchFamily="2" charset="-78"/>
              </a:rPr>
              <a:t>time". Academy letter. N 38. pp. 94-105. [In Persian]</a:t>
            </a:r>
          </a:p>
          <a:p>
            <a:pPr algn="just" rtl="0"/>
            <a:r>
              <a:rPr lang="en-US">
                <a:cs typeface="B Nazanin" panose="00000400000000000000" pitchFamily="2" charset="-78"/>
              </a:rPr>
              <a:t>Sharifian, M. (2007). "Investigation of nostalgia process in Sohrab Sepehari's poems". Research paper </a:t>
            </a:r>
            <a:r>
              <a:rPr lang="en-US" smtClean="0">
                <a:cs typeface="B Nazanin" panose="00000400000000000000" pitchFamily="2" charset="-78"/>
              </a:rPr>
              <a:t>on lyrical </a:t>
            </a:r>
            <a:r>
              <a:rPr lang="en-US">
                <a:cs typeface="B Nazanin" panose="00000400000000000000" pitchFamily="2" charset="-78"/>
              </a:rPr>
              <a:t>literature. Y 5. pp. 51-72. [In Persian]</a:t>
            </a:r>
          </a:p>
          <a:p>
            <a:pPr algn="just" rtl="0"/>
            <a:r>
              <a:rPr lang="en-US">
                <a:cs typeface="B Nazanin" panose="00000400000000000000" pitchFamily="2" charset="-78"/>
              </a:rPr>
              <a:t>Fotuhi Roudmajani, M. (2005). "Romantic image (theoretical foundations, nature and function)". </a:t>
            </a:r>
            <a:r>
              <a:rPr lang="en-US" smtClean="0">
                <a:cs typeface="B Nazanin" panose="00000400000000000000" pitchFamily="2" charset="-78"/>
              </a:rPr>
              <a:t>Literary Research </a:t>
            </a:r>
            <a:r>
              <a:rPr lang="en-US">
                <a:cs typeface="B Nazanin" panose="00000400000000000000" pitchFamily="2" charset="-78"/>
              </a:rPr>
              <a:t>Quarterly, N 9 &amp;10. pp. 151-180. [In Persian]</a:t>
            </a:r>
          </a:p>
          <a:p>
            <a:pPr algn="just" rtl="0"/>
            <a:r>
              <a:rPr lang="en-US">
                <a:cs typeface="B Nazanin" panose="00000400000000000000" pitchFamily="2" charset="-78"/>
              </a:rPr>
              <a:t>Ghaemi, M; Taherinia, A.B &amp; Samadi, M. (2008). "The suspended musical space of Amrualqis". Journal </a:t>
            </a:r>
            <a:r>
              <a:rPr lang="en-US" smtClean="0">
                <a:cs typeface="B Nazanin" panose="00000400000000000000" pitchFamily="2" charset="-78"/>
              </a:rPr>
              <a:t>of the </a:t>
            </a:r>
            <a:r>
              <a:rPr lang="en-US">
                <a:cs typeface="B Nazanin" panose="00000400000000000000" pitchFamily="2" charset="-78"/>
              </a:rPr>
              <a:t>Iranian Language and Arabic Literature Association, Vo 5, N 12 (consecutive 12). pp. 107-134. [In Persian]</a:t>
            </a:r>
          </a:p>
          <a:p>
            <a:pPr algn="just" rtl="0"/>
            <a:r>
              <a:rPr lang="en-US">
                <a:cs typeface="B Nazanin" panose="00000400000000000000" pitchFamily="2" charset="-78"/>
              </a:rPr>
              <a:t>Mohseninia, N &amp; Hojat, M. (2008). "Nature and its elements in the poetry of Amr al-Qais". Journal of </a:t>
            </a:r>
            <a:r>
              <a:rPr lang="en-US" smtClean="0">
                <a:cs typeface="B Nazanin" panose="00000400000000000000" pitchFamily="2" charset="-78"/>
              </a:rPr>
              <a:t>the University </a:t>
            </a:r>
            <a:r>
              <a:rPr lang="en-US">
                <a:cs typeface="B Nazanin" panose="00000400000000000000" pitchFamily="2" charset="-78"/>
              </a:rPr>
              <a:t>of Literature and Human Sciences, Shahid Bahonar University, Kerman. New period. N 24 (21 in </a:t>
            </a:r>
            <a:r>
              <a:rPr lang="en-US" smtClean="0">
                <a:cs typeface="B Nazanin" panose="00000400000000000000" pitchFamily="2" charset="-78"/>
              </a:rPr>
              <a:t>row</a:t>
            </a:r>
            <a:r>
              <a:rPr lang="en-US">
                <a:cs typeface="B Nazanin" panose="00000400000000000000" pitchFamily="2" charset="-78"/>
              </a:rPr>
              <a:t>). pp. 227-207. [In Persian]</a:t>
            </a:r>
          </a:p>
          <a:p>
            <a:pPr algn="just" rtl="0"/>
            <a:r>
              <a:rPr lang="en-US">
                <a:cs typeface="B Nazanin" panose="00000400000000000000" pitchFamily="2" charset="-78"/>
              </a:rPr>
              <a:t>Mirzaei Al-Hosseini, SM; Nazari, A &amp; Waliee, Y. (2015). "Verbal accompaniment in the poetry of Imru’ alQais (a semantic study)", Research in the Arabic Language, Vo 7, Issue 13, Seria l, N 13, pp. 97-110. [</a:t>
            </a:r>
            <a:r>
              <a:rPr lang="en-US" smtClean="0">
                <a:cs typeface="B Nazanin" panose="00000400000000000000" pitchFamily="2" charset="-78"/>
              </a:rPr>
              <a:t>I Arabic</a:t>
            </a:r>
            <a:r>
              <a:rPr lang="en-US">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872909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3- فرضیه های تحقیق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با </a:t>
            </a:r>
            <a:r>
              <a:rPr lang="fa-IR">
                <a:cs typeface="B Nazanin" panose="00000400000000000000" pitchFamily="2" charset="-78"/>
              </a:rPr>
              <a:t>توجه به سؤالات تحقیق، این </a:t>
            </a:r>
            <a:r>
              <a:rPr lang="fa-IR" smtClean="0">
                <a:cs typeface="B Nazanin" panose="00000400000000000000" pitchFamily="2" charset="-78"/>
              </a:rPr>
              <a:t>فرضیه ها </a:t>
            </a:r>
            <a:r>
              <a:rPr lang="fa-IR">
                <a:cs typeface="B Nazanin" panose="00000400000000000000" pitchFamily="2" charset="-78"/>
              </a:rPr>
              <a:t>مطرح </a:t>
            </a:r>
            <a:r>
              <a:rPr lang="fa-IR" smtClean="0">
                <a:cs typeface="B Nazanin" panose="00000400000000000000" pitchFamily="2" charset="-78"/>
              </a:rPr>
              <a:t>می شود </a:t>
            </a:r>
            <a:r>
              <a:rPr lang="fa-IR">
                <a:cs typeface="B Nazanin" panose="00000400000000000000" pitchFamily="2" charset="-78"/>
              </a:rPr>
              <a:t>که</a:t>
            </a:r>
            <a:r>
              <a:rPr lang="fa-IR" smtClean="0">
                <a:cs typeface="B Nazanin" panose="00000400000000000000" pitchFamily="2" charset="-78"/>
              </a:rPr>
              <a:t>: </a:t>
            </a:r>
          </a:p>
          <a:p>
            <a:pPr marL="0" indent="0" algn="just">
              <a:buNone/>
            </a:pPr>
            <a:r>
              <a:rPr lang="fa-IR" smtClean="0">
                <a:cs typeface="B Nazanin" panose="00000400000000000000" pitchFamily="2" charset="-78"/>
              </a:rPr>
              <a:t>1- از </a:t>
            </a:r>
            <a:r>
              <a:rPr lang="fa-IR">
                <a:cs typeface="B Nazanin" panose="00000400000000000000" pitchFamily="2" charset="-78"/>
              </a:rPr>
              <a:t>آنجا که امرؤالقیس، شاعر جاهلی عرب، شاعری احساسی و رمانتیک بوده و در محیط زندگی </a:t>
            </a:r>
            <a:r>
              <a:rPr lang="fa-IR" smtClean="0">
                <a:cs typeface="B Nazanin" panose="00000400000000000000" pitchFamily="2" charset="-78"/>
              </a:rPr>
              <a:t>بادیه نشینی </a:t>
            </a:r>
            <a:r>
              <a:rPr lang="fa-IR">
                <a:cs typeface="B Nazanin" panose="00000400000000000000" pitchFamily="2" charset="-78"/>
              </a:rPr>
              <a:t>در </a:t>
            </a:r>
            <a:r>
              <a:rPr lang="fa-IR" smtClean="0">
                <a:cs typeface="B Nazanin" panose="00000400000000000000" pitchFamily="2" charset="-78"/>
              </a:rPr>
              <a:t>دامان طبیعت </a:t>
            </a:r>
            <a:r>
              <a:rPr lang="fa-IR">
                <a:cs typeface="B Nazanin" panose="00000400000000000000" pitchFamily="2" charset="-78"/>
              </a:rPr>
              <a:t>پرورش یافته است و نیز به سبب دوری این شاعر از معشوق خود، به طور یقین </a:t>
            </a:r>
            <a:r>
              <a:rPr lang="fa-IR" smtClean="0">
                <a:cs typeface="B Nazanin" panose="00000400000000000000" pitchFamily="2" charset="-78"/>
              </a:rPr>
              <a:t>می توان </a:t>
            </a:r>
            <a:r>
              <a:rPr lang="fa-IR">
                <a:cs typeface="B Nazanin" panose="00000400000000000000" pitchFamily="2" charset="-78"/>
              </a:rPr>
              <a:t>گفت اشعار معلقه تا </a:t>
            </a:r>
            <a:r>
              <a:rPr lang="fa-IR" smtClean="0">
                <a:cs typeface="B Nazanin" panose="00000400000000000000" pitchFamily="2" charset="-78"/>
              </a:rPr>
              <a:t>حد زیادی </a:t>
            </a:r>
            <a:r>
              <a:rPr lang="fa-IR">
                <a:cs typeface="B Nazanin" panose="00000400000000000000" pitchFamily="2" charset="-78"/>
              </a:rPr>
              <a:t>دربردارندة </a:t>
            </a:r>
            <a:r>
              <a:rPr lang="fa-IR" b="1" smtClean="0">
                <a:solidFill>
                  <a:srgbClr val="FF0000"/>
                </a:solidFill>
                <a:cs typeface="B Nazanin" panose="00000400000000000000" pitchFamily="2" charset="-78"/>
              </a:rPr>
              <a:t>مؤلفه های </a:t>
            </a:r>
            <a:r>
              <a:rPr lang="fa-IR" b="1">
                <a:solidFill>
                  <a:srgbClr val="FF0000"/>
                </a:solidFill>
                <a:cs typeface="B Nazanin" panose="00000400000000000000" pitchFamily="2" charset="-78"/>
              </a:rPr>
              <a:t>نوستالوژیِ دوری از معشوق </a:t>
            </a:r>
            <a:r>
              <a:rPr lang="fa-IR">
                <a:cs typeface="B Nazanin" panose="00000400000000000000" pitchFamily="2" charset="-78"/>
              </a:rPr>
              <a:t>باشند</a:t>
            </a:r>
            <a:r>
              <a:rPr lang="fa-IR" smtClean="0">
                <a:cs typeface="B Nazanin" panose="00000400000000000000" pitchFamily="2" charset="-78"/>
              </a:rPr>
              <a:t>.</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569190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b="1" smtClean="0">
                <a:solidFill>
                  <a:srgbClr val="FF0000"/>
                </a:solidFill>
                <a:cs typeface="B Nazanin" panose="00000400000000000000" pitchFamily="2" charset="-78"/>
              </a:rPr>
              <a:t>2- دلتنگی، غم و اندوه، حسرت بر گذشته</a:t>
            </a:r>
            <a:r>
              <a:rPr lang="fa-IR" smtClean="0">
                <a:cs typeface="B Nazanin" panose="00000400000000000000" pitchFamily="2" charset="-78"/>
              </a:rPr>
              <a:t>؛ </a:t>
            </a:r>
            <a:r>
              <a:rPr lang="fa-IR" b="1" smtClean="0">
                <a:solidFill>
                  <a:srgbClr val="00B0F0"/>
                </a:solidFill>
                <a:cs typeface="B Nazanin" panose="00000400000000000000" pitchFamily="2" charset="-78"/>
              </a:rPr>
              <a:t>یادآوری خاطرات معشوق</a:t>
            </a:r>
            <a:r>
              <a:rPr lang="fa-IR" smtClean="0">
                <a:cs typeface="B Nazanin" panose="00000400000000000000" pitchFamily="2" charset="-78"/>
              </a:rPr>
              <a:t>؛ </a:t>
            </a:r>
            <a:r>
              <a:rPr lang="fa-IR" b="1" smtClean="0">
                <a:solidFill>
                  <a:srgbClr val="FF0000"/>
                </a:solidFill>
                <a:cs typeface="B Nazanin" panose="00000400000000000000" pitchFamily="2" charset="-78"/>
              </a:rPr>
              <a:t>یادآوری بیوفاییهای معشوق و مرارتهای راه عشق</a:t>
            </a:r>
            <a:r>
              <a:rPr lang="fa-IR" smtClean="0">
                <a:cs typeface="B Nazanin" panose="00000400000000000000" pitchFamily="2" charset="-78"/>
              </a:rPr>
              <a:t>؛ </a:t>
            </a:r>
            <a:r>
              <a:rPr lang="fa-IR" b="1" smtClean="0">
                <a:solidFill>
                  <a:srgbClr val="00B050"/>
                </a:solidFill>
                <a:cs typeface="B Nazanin" panose="00000400000000000000" pitchFamily="2" charset="-78"/>
              </a:rPr>
              <a:t>تخیّل ورزیهای عاشقانه در وصف زیبایی معشوق</a:t>
            </a:r>
            <a:r>
              <a:rPr lang="fa-IR" smtClean="0">
                <a:cs typeface="B Nazanin" panose="00000400000000000000" pitchFamily="2" charset="-78"/>
              </a:rPr>
              <a:t>؛ </a:t>
            </a:r>
            <a:r>
              <a:rPr lang="fa-IR" b="1" smtClean="0">
                <a:solidFill>
                  <a:srgbClr val="00B0F0"/>
                </a:solidFill>
                <a:cs typeface="B Nazanin" panose="00000400000000000000" pitchFamily="2" charset="-78"/>
              </a:rPr>
              <a:t>و در نهایت، همدلی و همدردی با طبیعت </a:t>
            </a:r>
            <a:r>
              <a:rPr lang="fa-IR" smtClean="0">
                <a:cs typeface="B Nazanin" panose="00000400000000000000" pitchFamily="2" charset="-78"/>
              </a:rPr>
              <a:t>از مهمترین و برجسته ترین مؤلفه های نوستالوژیِ دوری از معشوق در معلقه امرؤالقیس است</a:t>
            </a:r>
            <a:endParaRPr lang="fa-IR">
              <a:cs typeface="B Nazanin" panose="00000400000000000000" pitchFamily="2" charset="-78"/>
            </a:endParaRPr>
          </a:p>
        </p:txBody>
      </p:sp>
    </p:spTree>
    <p:extLst>
      <p:ext uri="{BB962C8B-B14F-4D97-AF65-F5344CB8AC3E}">
        <p14:creationId xmlns:p14="http://schemas.microsoft.com/office/powerpoint/2010/main" val="2812534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4-هدف </a:t>
            </a:r>
            <a:r>
              <a:rPr lang="fa-IR" b="1">
                <a:solidFill>
                  <a:srgbClr val="FF0000"/>
                </a:solidFill>
                <a:cs typeface="B Nazanin" panose="00000400000000000000" pitchFamily="2" charset="-78"/>
              </a:rPr>
              <a:t>و روش انجام </a:t>
            </a:r>
            <a:r>
              <a:rPr lang="fa-IR" b="1" smtClean="0">
                <a:solidFill>
                  <a:srgbClr val="FF0000"/>
                </a:solidFill>
                <a:cs typeface="B Nazanin" panose="00000400000000000000" pitchFamily="2" charset="-78"/>
              </a:rPr>
              <a:t>پژوهش</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a:t>
            </a:r>
            <a:r>
              <a:rPr lang="fa-IR">
                <a:cs typeface="B Nazanin" panose="00000400000000000000" pitchFamily="2" charset="-78"/>
              </a:rPr>
              <a:t>مقاله بر مبنای روش توصیفی- تحلیلی با رویکرد مطالعات </a:t>
            </a:r>
            <a:r>
              <a:rPr lang="fa-IR" smtClean="0">
                <a:cs typeface="B Nazanin" panose="00000400000000000000" pitchFamily="2" charset="-78"/>
              </a:rPr>
              <a:t>کتابخانه ای </a:t>
            </a:r>
            <a:r>
              <a:rPr lang="fa-IR">
                <a:cs typeface="B Nazanin" panose="00000400000000000000" pitchFamily="2" charset="-78"/>
              </a:rPr>
              <a:t>و هدف تطبیق، تحلیل و بررسی </a:t>
            </a:r>
            <a:r>
              <a:rPr lang="fa-IR" smtClean="0">
                <a:cs typeface="B Nazanin" panose="00000400000000000000" pitchFamily="2" charset="-78"/>
              </a:rPr>
              <a:t>مؤلفه های نوستالوژی </a:t>
            </a:r>
            <a:r>
              <a:rPr lang="fa-IR">
                <a:cs typeface="B Nazanin" panose="00000400000000000000" pitchFamily="2" charset="-78"/>
              </a:rPr>
              <a:t>دوری از معشوق در </a:t>
            </a:r>
            <a:r>
              <a:rPr lang="fa-IR" smtClean="0">
                <a:cs typeface="B Nazanin" panose="00000400000000000000" pitchFamily="2" charset="-78"/>
              </a:rPr>
              <a:t>معلقه </a:t>
            </a:r>
            <a:r>
              <a:rPr lang="fa-IR">
                <a:cs typeface="B Nazanin" panose="00000400000000000000" pitchFamily="2" charset="-78"/>
              </a:rPr>
              <a:t>امرؤالقیس، شاعر دورة جاهلی عرب، است</a:t>
            </a:r>
            <a:r>
              <a:rPr lang="fa-IR" smtClean="0">
                <a:cs typeface="B Nazanin" panose="00000400000000000000" pitchFamily="2" charset="-78"/>
              </a:rPr>
              <a:t> </a:t>
            </a:r>
          </a:p>
        </p:txBody>
      </p:sp>
      <p:sp>
        <p:nvSpPr>
          <p:cNvPr id="4" name="Flowchart: Alternate Process 3"/>
          <p:cNvSpPr/>
          <p:nvPr/>
        </p:nvSpPr>
        <p:spPr>
          <a:xfrm>
            <a:off x="838200" y="4001294"/>
            <a:ext cx="3357797" cy="116923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روش توصیفی- تحلیلی</a:t>
            </a:r>
            <a:endParaRPr lang="fa-IR"/>
          </a:p>
        </p:txBody>
      </p:sp>
    </p:spTree>
    <p:extLst>
      <p:ext uri="{BB962C8B-B14F-4D97-AF65-F5344CB8AC3E}">
        <p14:creationId xmlns:p14="http://schemas.microsoft.com/office/powerpoint/2010/main" val="3700211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5-پیشینه پژوهش</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برخی </a:t>
            </a:r>
            <a:r>
              <a:rPr lang="fa-IR">
                <a:cs typeface="B Nazanin" panose="00000400000000000000" pitchFamily="2" charset="-78"/>
              </a:rPr>
              <a:t>از تحقیقات فارسی و عربی که در </a:t>
            </a:r>
            <a:r>
              <a:rPr lang="fa-IR" smtClean="0">
                <a:cs typeface="B Nazanin" panose="00000400000000000000" pitchFamily="2" charset="-78"/>
              </a:rPr>
              <a:t>زمینه </a:t>
            </a:r>
            <a:r>
              <a:rPr lang="fa-IR">
                <a:cs typeface="B Nazanin" panose="00000400000000000000" pitchFamily="2" charset="-78"/>
              </a:rPr>
              <a:t>اشعار امرؤالقیس، انجام شده، به شرح زیر است</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275261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solidFill>
                  <a:srgbClr val="FF0000"/>
                </a:solidFill>
                <a:cs typeface="B Nazanin" panose="00000400000000000000" pitchFamily="2" charset="-78"/>
              </a:rPr>
              <a:t>محسنی نیا</a:t>
            </a:r>
            <a:r>
              <a:rPr lang="fa-IR">
                <a:solidFill>
                  <a:srgbClr val="FF0000"/>
                </a:solidFill>
                <a:cs typeface="B Nazanin" panose="00000400000000000000" pitchFamily="2" charset="-78"/>
              </a:rPr>
              <a:t>، ناصر و محمد حجت </a:t>
            </a:r>
            <a:r>
              <a:rPr lang="fa-IR" smtClean="0">
                <a:solidFill>
                  <a:srgbClr val="FF0000"/>
                </a:solidFill>
                <a:cs typeface="B Nazanin" panose="00000400000000000000" pitchFamily="2" charset="-78"/>
              </a:rPr>
              <a:t>(1387) «طبیعت </a:t>
            </a:r>
            <a:r>
              <a:rPr lang="fa-IR">
                <a:solidFill>
                  <a:srgbClr val="FF0000"/>
                </a:solidFill>
                <a:cs typeface="B Nazanin" panose="00000400000000000000" pitchFamily="2" charset="-78"/>
              </a:rPr>
              <a:t>و عناصر آن در شعر امرؤالقیس». </a:t>
            </a:r>
            <a:r>
              <a:rPr lang="fa-IR" smtClean="0">
                <a:solidFill>
                  <a:srgbClr val="FF0000"/>
                </a:solidFill>
                <a:cs typeface="B Nazanin" panose="00000400000000000000" pitchFamily="2" charset="-78"/>
              </a:rPr>
              <a:t>نشریه دانشگاه </a:t>
            </a:r>
            <a:r>
              <a:rPr lang="fa-IR">
                <a:solidFill>
                  <a:srgbClr val="FF0000"/>
                </a:solidFill>
                <a:cs typeface="B Nazanin" panose="00000400000000000000" pitchFamily="2" charset="-78"/>
              </a:rPr>
              <a:t>ادبیات و </a:t>
            </a:r>
            <a:r>
              <a:rPr lang="fa-IR" smtClean="0">
                <a:solidFill>
                  <a:srgbClr val="FF0000"/>
                </a:solidFill>
                <a:cs typeface="B Nazanin" panose="00000400000000000000" pitchFamily="2" charset="-78"/>
              </a:rPr>
              <a:t>علوم انسانی </a:t>
            </a:r>
            <a:r>
              <a:rPr lang="fa-IR">
                <a:solidFill>
                  <a:srgbClr val="FF0000"/>
                </a:solidFill>
                <a:cs typeface="B Nazanin" panose="00000400000000000000" pitchFamily="2" charset="-78"/>
              </a:rPr>
              <a:t>دانشگاه شهید باهنر کرمان: </a:t>
            </a:r>
            <a:r>
              <a:rPr lang="fa-IR">
                <a:cs typeface="B Nazanin" panose="00000400000000000000" pitchFamily="2" charset="-78"/>
              </a:rPr>
              <a:t>نویسنده در این مقاله، طبیعت و </a:t>
            </a:r>
            <a:r>
              <a:rPr lang="fa-IR" smtClean="0">
                <a:cs typeface="B Nazanin" panose="00000400000000000000" pitchFamily="2" charset="-78"/>
              </a:rPr>
              <a:t>پاره ای </a:t>
            </a:r>
            <a:r>
              <a:rPr lang="fa-IR">
                <a:cs typeface="B Nazanin" panose="00000400000000000000" pitchFamily="2" charset="-78"/>
              </a:rPr>
              <a:t>از عناصر مهم آن در شعر امرؤالقیس را </a:t>
            </a:r>
            <a:r>
              <a:rPr lang="fa-IR" smtClean="0">
                <a:cs typeface="B Nazanin" panose="00000400000000000000" pitchFamily="2" charset="-78"/>
              </a:rPr>
              <a:t>بررسی نموده </a:t>
            </a:r>
            <a:r>
              <a:rPr lang="fa-IR">
                <a:cs typeface="B Nazanin" panose="00000400000000000000" pitchFamily="2" charset="-78"/>
              </a:rPr>
              <a:t>است. </a:t>
            </a:r>
            <a:r>
              <a:rPr lang="fa-IR" smtClean="0">
                <a:cs typeface="B Nazanin" panose="00000400000000000000" pitchFamily="2" charset="-78"/>
              </a:rPr>
              <a:t>نتیجه نویسنده </a:t>
            </a:r>
            <a:r>
              <a:rPr lang="fa-IR">
                <a:cs typeface="B Nazanin" panose="00000400000000000000" pitchFamily="2" charset="-78"/>
              </a:rPr>
              <a:t>آن است که شاعر با استفاده از صنعت تشبیه که بیشترین سهم را در </a:t>
            </a:r>
            <a:r>
              <a:rPr lang="fa-IR" smtClean="0">
                <a:cs typeface="B Nazanin" panose="00000400000000000000" pitchFamily="2" charset="-78"/>
              </a:rPr>
              <a:t>تصویرآفرینی های </a:t>
            </a:r>
            <a:r>
              <a:rPr lang="fa-IR">
                <a:cs typeface="B Nazanin" panose="00000400000000000000" pitchFamily="2" charset="-78"/>
              </a:rPr>
              <a:t>او </a:t>
            </a:r>
            <a:r>
              <a:rPr lang="fa-IR" smtClean="0">
                <a:cs typeface="B Nazanin" panose="00000400000000000000" pitchFamily="2" charset="-78"/>
              </a:rPr>
              <a:t>داشته است</a:t>
            </a:r>
            <a:r>
              <a:rPr lang="fa-IR">
                <a:cs typeface="B Nazanin" panose="00000400000000000000" pitchFamily="2" charset="-78"/>
              </a:rPr>
              <a:t>، به طور </a:t>
            </a:r>
            <a:r>
              <a:rPr lang="fa-IR" smtClean="0">
                <a:cs typeface="B Nazanin" panose="00000400000000000000" pitchFamily="2" charset="-78"/>
              </a:rPr>
              <a:t>شگفت انگیزی </a:t>
            </a:r>
            <a:r>
              <a:rPr lang="fa-IR">
                <a:cs typeface="B Nazanin" panose="00000400000000000000" pitchFamily="2" charset="-78"/>
              </a:rPr>
              <a:t>طبیعت را توصیف کرده که در این میان، تشبیهات حسی به حسی بیشترین کاربرد را در شعر </a:t>
            </a:r>
            <a:r>
              <a:rPr lang="fa-IR" smtClean="0">
                <a:cs typeface="B Nazanin" panose="00000400000000000000" pitchFamily="2" charset="-78"/>
              </a:rPr>
              <a:t>وی داشته </a:t>
            </a:r>
            <a:r>
              <a:rPr lang="fa-IR">
                <a:cs typeface="B Nazanin" panose="00000400000000000000" pitchFamily="2" charset="-78"/>
              </a:rPr>
              <a:t>است</a:t>
            </a:r>
            <a:r>
              <a:rPr lang="fa-IR" smtClean="0">
                <a:cs typeface="B Nazanin" panose="00000400000000000000" pitchFamily="2" charset="-78"/>
              </a:rPr>
              <a:t>. – </a:t>
            </a:r>
          </a:p>
          <a:p>
            <a:pPr algn="just"/>
            <a:endParaRPr lang="fa-IR">
              <a:cs typeface="B Nazanin" panose="00000400000000000000" pitchFamily="2" charset="-78"/>
            </a:endParaRPr>
          </a:p>
        </p:txBody>
      </p:sp>
    </p:spTree>
    <p:extLst>
      <p:ext uri="{BB962C8B-B14F-4D97-AF65-F5344CB8AC3E}">
        <p14:creationId xmlns:p14="http://schemas.microsoft.com/office/powerpoint/2010/main" val="3616952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محسنی نیا، ناصر و الهام مریمی،(1390) «بررسی تطبیقی حکمت و خرد در اشعار امرءالقیس و رودکی.» </a:t>
            </a:r>
            <a:r>
              <a:rPr lang="fa-IR">
                <a:cs typeface="B Nazanin" panose="00000400000000000000" pitchFamily="2" charset="-78"/>
              </a:rPr>
              <a:t>نویسندگان در این تحقیق نتیجه گرفته اند اگرچه در دیوان امرؤالقیس و رودکی به اشاره های آنها در باب دنیا و تعلقات آن بیشتر برمی خوریم، نشانه هایی از خردورزی را نیز در کلام آنها مشاهده میکنیم </a:t>
            </a:r>
          </a:p>
          <a:p>
            <a:endParaRPr lang="fa-IR"/>
          </a:p>
        </p:txBody>
      </p:sp>
    </p:spTree>
    <p:extLst>
      <p:ext uri="{BB962C8B-B14F-4D97-AF65-F5344CB8AC3E}">
        <p14:creationId xmlns:p14="http://schemas.microsoft.com/office/powerpoint/2010/main" val="276446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solidFill>
                  <a:srgbClr val="FF0000"/>
                </a:solidFill>
                <a:cs typeface="B Nazanin" panose="00000400000000000000" pitchFamily="2" charset="-78"/>
              </a:rPr>
              <a:t>میرزایی الحسینی، سیدمحمود؛ نظری، علی و یونس ولیعی. (1394) المصاحبه اللفظیه فی شعر امرئ القیس (دراسه دلالیّه).» بحوث فی اللغه العربیه: </a:t>
            </a:r>
            <a:r>
              <a:rPr lang="fa-IR">
                <a:cs typeface="B Nazanin" panose="00000400000000000000" pitchFamily="2" charset="-78"/>
              </a:rPr>
              <a:t>نویسندگان در این مقاله به بررسی معنایی </a:t>
            </a:r>
            <a:r>
              <a:rPr lang="fa-IR" smtClean="0">
                <a:cs typeface="B Nazanin" panose="00000400000000000000" pitchFamily="2" charset="-78"/>
              </a:rPr>
              <a:t>هم آمیزی های </a:t>
            </a:r>
            <a:r>
              <a:rPr lang="fa-IR">
                <a:cs typeface="B Nazanin" panose="00000400000000000000" pitchFamily="2" charset="-78"/>
              </a:rPr>
              <a:t>لفظی در شعر امرؤالقیس </a:t>
            </a:r>
            <a:r>
              <a:rPr lang="fa-IR" smtClean="0">
                <a:cs typeface="B Nazanin" panose="00000400000000000000" pitchFamily="2" charset="-78"/>
              </a:rPr>
              <a:t>پرداخته اند تا </a:t>
            </a:r>
            <a:r>
              <a:rPr lang="fa-IR">
                <a:cs typeface="B Nazanin" panose="00000400000000000000" pitchFamily="2" charset="-78"/>
              </a:rPr>
              <a:t>انواع </a:t>
            </a:r>
            <a:r>
              <a:rPr lang="fa-IR" smtClean="0">
                <a:cs typeface="B Nazanin" panose="00000400000000000000" pitchFamily="2" charset="-78"/>
              </a:rPr>
              <a:t>هم آمیزی های </a:t>
            </a:r>
            <a:r>
              <a:rPr lang="fa-IR">
                <a:cs typeface="B Nazanin" panose="00000400000000000000" pitchFamily="2" charset="-78"/>
              </a:rPr>
              <a:t>کلامی را در شعر او آشکار کرده و به نقش این پدیدة زبانی در تعیین معنای شاعر بپردازند. </a:t>
            </a:r>
            <a:r>
              <a:rPr lang="fa-IR" smtClean="0">
                <a:cs typeface="B Nazanin" panose="00000400000000000000" pitchFamily="2" charset="-78"/>
              </a:rPr>
              <a:t>نویسندگان به </a:t>
            </a:r>
            <a:r>
              <a:rPr lang="fa-IR">
                <a:cs typeface="B Nazanin" panose="00000400000000000000" pitchFamily="2" charset="-78"/>
              </a:rPr>
              <a:t>این </a:t>
            </a:r>
            <a:r>
              <a:rPr lang="fa-IR" smtClean="0">
                <a:cs typeface="B Nazanin" panose="00000400000000000000" pitchFamily="2" charset="-78"/>
              </a:rPr>
              <a:t>رسیده اند </a:t>
            </a:r>
            <a:r>
              <a:rPr lang="fa-IR">
                <a:cs typeface="B Nazanin" panose="00000400000000000000" pitchFamily="2" charset="-78"/>
              </a:rPr>
              <a:t>که بررسی این پدیدة معنایی، نقش مهمی در فهم عمیق و </a:t>
            </a:r>
            <a:r>
              <a:rPr lang="fa-IR" smtClean="0">
                <a:cs typeface="B Nazanin" panose="00000400000000000000" pitchFamily="2" charset="-78"/>
              </a:rPr>
              <a:t>همسان سازی </a:t>
            </a:r>
            <a:r>
              <a:rPr lang="fa-IR">
                <a:cs typeface="B Nazanin" panose="00000400000000000000" pitchFamily="2" charset="-78"/>
              </a:rPr>
              <a:t>شعر او دارد، تا جایی که </a:t>
            </a:r>
            <a:r>
              <a:rPr lang="fa-IR" smtClean="0">
                <a:cs typeface="B Nazanin" panose="00000400000000000000" pitchFamily="2" charset="-78"/>
              </a:rPr>
              <a:t>گاهی نمیتوان </a:t>
            </a:r>
            <a:r>
              <a:rPr lang="fa-IR">
                <a:cs typeface="B Nazanin" panose="00000400000000000000" pitchFamily="2" charset="-78"/>
              </a:rPr>
              <a:t>معنای برخی </a:t>
            </a:r>
            <a:r>
              <a:rPr lang="fa-IR" smtClean="0">
                <a:cs typeface="B Nazanin" panose="00000400000000000000" pitchFamily="2" charset="-78"/>
              </a:rPr>
              <a:t>واژه ها </a:t>
            </a:r>
            <a:r>
              <a:rPr lang="fa-IR">
                <a:cs typeface="B Nazanin" panose="00000400000000000000" pitchFamily="2" charset="-78"/>
              </a:rPr>
              <a:t>و ساختارهای جدا از آن را مشخص </a:t>
            </a:r>
            <a:r>
              <a:rPr lang="fa-IR" smtClean="0">
                <a:cs typeface="B Nazanin" panose="00000400000000000000" pitchFamily="2" charset="-78"/>
              </a:rPr>
              <a:t>کرد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4616970"/>
            <a:ext cx="3642609" cy="113925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انواع هم آمیزی های کلامی</a:t>
            </a:r>
            <a:endParaRPr lang="fa-IR"/>
          </a:p>
        </p:txBody>
      </p:sp>
    </p:spTree>
    <p:extLst>
      <p:ext uri="{BB962C8B-B14F-4D97-AF65-F5344CB8AC3E}">
        <p14:creationId xmlns:p14="http://schemas.microsoft.com/office/powerpoint/2010/main" val="233836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چکیده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a:solidFill>
                  <a:srgbClr val="FF0000"/>
                </a:solidFill>
                <a:cs typeface="B Nazanin" panose="00000400000000000000" pitchFamily="2" charset="-78"/>
              </a:rPr>
              <a:t>یکی از </a:t>
            </a:r>
            <a:r>
              <a:rPr lang="fa-IR" b="1" smtClean="0">
                <a:solidFill>
                  <a:srgbClr val="FF0000"/>
                </a:solidFill>
                <a:cs typeface="B Nazanin" panose="00000400000000000000" pitchFamily="2" charset="-78"/>
              </a:rPr>
              <a:t>مؤلفه های </a:t>
            </a:r>
            <a:r>
              <a:rPr lang="fa-IR" b="1">
                <a:solidFill>
                  <a:srgbClr val="FF0000"/>
                </a:solidFill>
                <a:cs typeface="B Nazanin" panose="00000400000000000000" pitchFamily="2" charset="-78"/>
              </a:rPr>
              <a:t>نوستالوژی، غم دوری از معشوق است</a:t>
            </a:r>
            <a:r>
              <a:rPr lang="fa-IR">
                <a:cs typeface="B Nazanin" panose="00000400000000000000" pitchFamily="2" charset="-78"/>
              </a:rPr>
              <a:t>. نوستالوژی به دوری، درد جدایی، غم غربت، حسرت بر </a:t>
            </a:r>
            <a:r>
              <a:rPr lang="fa-IR" smtClean="0">
                <a:cs typeface="B Nazanin" panose="00000400000000000000" pitchFamily="2" charset="-78"/>
              </a:rPr>
              <a:t>خاطرات گذشته </a:t>
            </a:r>
            <a:r>
              <a:rPr lang="fa-IR">
                <a:cs typeface="B Nazanin" panose="00000400000000000000" pitchFamily="2" charset="-78"/>
              </a:rPr>
              <a:t>و آرزوی برگشت به آن اطلاق میشود. شاعر نوستالوژیک بنا به حوادث رخداده در </a:t>
            </a:r>
            <a:r>
              <a:rPr lang="fa-IR" smtClean="0">
                <a:cs typeface="B Nazanin" panose="00000400000000000000" pitchFamily="2" charset="-78"/>
              </a:rPr>
              <a:t>زندگی اش </a:t>
            </a:r>
            <a:r>
              <a:rPr lang="fa-IR" b="1">
                <a:solidFill>
                  <a:srgbClr val="00B0F0"/>
                </a:solidFill>
                <a:cs typeface="B Nazanin" panose="00000400000000000000" pitchFamily="2" charset="-78"/>
              </a:rPr>
              <a:t>همانند مرگ خانواده و </a:t>
            </a:r>
            <a:r>
              <a:rPr lang="fa-IR" b="1" smtClean="0">
                <a:solidFill>
                  <a:srgbClr val="00B0F0"/>
                </a:solidFill>
                <a:cs typeface="B Nazanin" panose="00000400000000000000" pitchFamily="2" charset="-78"/>
              </a:rPr>
              <a:t>یا عزیزی </a:t>
            </a:r>
            <a:r>
              <a:rPr lang="fa-IR" b="1">
                <a:solidFill>
                  <a:srgbClr val="00B0F0"/>
                </a:solidFill>
                <a:cs typeface="B Nazanin" panose="00000400000000000000" pitchFamily="2" charset="-78"/>
              </a:rPr>
              <a:t>که مرثیه را به دنبال دارد</a:t>
            </a:r>
            <a:r>
              <a:rPr lang="fa-IR">
                <a:cs typeface="B Nazanin" panose="00000400000000000000" pitchFamily="2" charset="-78"/>
              </a:rPr>
              <a:t>، </a:t>
            </a:r>
            <a:r>
              <a:rPr lang="fa-IR" b="1">
                <a:solidFill>
                  <a:srgbClr val="00B050"/>
                </a:solidFill>
                <a:cs typeface="B Nazanin" panose="00000400000000000000" pitchFamily="2" charset="-78"/>
              </a:rPr>
              <a:t>حبس و تبعید</a:t>
            </a:r>
            <a:r>
              <a:rPr lang="fa-IR">
                <a:cs typeface="B Nazanin" panose="00000400000000000000" pitchFamily="2" charset="-78"/>
              </a:rPr>
              <a:t>، </a:t>
            </a:r>
            <a:r>
              <a:rPr lang="fa-IR" b="1">
                <a:solidFill>
                  <a:srgbClr val="FF0000"/>
                </a:solidFill>
                <a:cs typeface="B Nazanin" panose="00000400000000000000" pitchFamily="2" charset="-78"/>
              </a:rPr>
              <a:t>مهاجرت</a:t>
            </a:r>
            <a:r>
              <a:rPr lang="fa-IR">
                <a:cs typeface="B Nazanin" panose="00000400000000000000" pitchFamily="2" charset="-78"/>
              </a:rPr>
              <a:t> (دوری از وطن مألوف، غم غربت؛ دوری از معشوق و..).؛ </a:t>
            </a:r>
          </a:p>
        </p:txBody>
      </p:sp>
    </p:spTree>
    <p:extLst>
      <p:ext uri="{BB962C8B-B14F-4D97-AF65-F5344CB8AC3E}">
        <p14:creationId xmlns:p14="http://schemas.microsoft.com/office/powerpoint/2010/main" val="300024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پشتدار، علیمحمد و فاطمه شکردست </a:t>
            </a:r>
            <a:r>
              <a:rPr lang="fa-IR" b="1" smtClean="0">
                <a:solidFill>
                  <a:srgbClr val="FF0000"/>
                </a:solidFill>
                <a:cs typeface="B Nazanin" panose="00000400000000000000" pitchFamily="2" charset="-78"/>
              </a:rPr>
              <a:t>(1394) «صور </a:t>
            </a:r>
            <a:r>
              <a:rPr lang="fa-IR" b="1">
                <a:solidFill>
                  <a:srgbClr val="FF0000"/>
                </a:solidFill>
                <a:cs typeface="B Nazanin" panose="00000400000000000000" pitchFamily="2" charset="-78"/>
              </a:rPr>
              <a:t>خیال در </a:t>
            </a:r>
            <a:r>
              <a:rPr lang="fa-IR" b="1" smtClean="0">
                <a:solidFill>
                  <a:srgbClr val="FF0000"/>
                </a:solidFill>
                <a:cs typeface="B Nazanin" panose="00000400000000000000" pitchFamily="2" charset="-78"/>
              </a:rPr>
              <a:t>معلقه امرؤالقیس</a:t>
            </a:r>
            <a:r>
              <a:rPr lang="fa-IR">
                <a:cs typeface="B Nazanin" panose="00000400000000000000" pitchFamily="2" charset="-78"/>
              </a:rPr>
              <a:t>.» </a:t>
            </a:r>
            <a:r>
              <a:rPr lang="fa-IR" b="1" smtClean="0">
                <a:solidFill>
                  <a:srgbClr val="FF0000"/>
                </a:solidFill>
                <a:cs typeface="B Nazanin" panose="00000400000000000000" pitchFamily="2" charset="-78"/>
              </a:rPr>
              <a:t>دوفصلنامه </a:t>
            </a:r>
            <a:r>
              <a:rPr lang="fa-IR" b="1">
                <a:solidFill>
                  <a:srgbClr val="FF0000"/>
                </a:solidFill>
                <a:cs typeface="B Nazanin" panose="00000400000000000000" pitchFamily="2" charset="-78"/>
              </a:rPr>
              <a:t>علمی-پژوهشی بلاغت کاربردی و نقد بلاغی</a:t>
            </a:r>
            <a:r>
              <a:rPr lang="fa-IR">
                <a:cs typeface="B Nazanin" panose="00000400000000000000" pitchFamily="2" charset="-78"/>
              </a:rPr>
              <a:t>: نویسندگان در این مقاله، صور خیال در شعر امرؤالقیس را بررسی کرده و نتیجه </a:t>
            </a:r>
            <a:r>
              <a:rPr lang="fa-IR" smtClean="0">
                <a:cs typeface="B Nazanin" panose="00000400000000000000" pitchFamily="2" charset="-78"/>
              </a:rPr>
              <a:t>گرفته اند </a:t>
            </a:r>
            <a:r>
              <a:rPr lang="fa-IR">
                <a:cs typeface="B Nazanin" panose="00000400000000000000" pitchFamily="2" charset="-78"/>
              </a:rPr>
              <a:t>که هر دو نوع تصویر زبانی و مجازی در معلقه به نسبت مساوی به کار رفته، اما در تصاویر مجازی بسامد تشبیه بسیار بالاتر از استعاره </a:t>
            </a:r>
            <a:r>
              <a:rPr lang="fa-IR" smtClean="0">
                <a:cs typeface="B Nazanin" panose="00000400000000000000" pitchFamily="2" charset="-78"/>
              </a:rPr>
              <a:t>و کنایه</a:t>
            </a:r>
            <a:endParaRPr lang="fa-IR"/>
          </a:p>
        </p:txBody>
      </p:sp>
      <p:sp>
        <p:nvSpPr>
          <p:cNvPr id="4" name="Flowchart: Alternate Process 3"/>
          <p:cNvSpPr/>
          <p:nvPr/>
        </p:nvSpPr>
        <p:spPr>
          <a:xfrm>
            <a:off x="838200" y="4227226"/>
            <a:ext cx="4032354" cy="100434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هر دو نوع تصویر زبانی و مجازی</a:t>
            </a:r>
            <a:endParaRPr lang="fa-IR"/>
          </a:p>
        </p:txBody>
      </p:sp>
    </p:spTree>
    <p:extLst>
      <p:ext uri="{BB962C8B-B14F-4D97-AF65-F5344CB8AC3E}">
        <p14:creationId xmlns:p14="http://schemas.microsoft.com/office/powerpoint/2010/main" val="2914240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b="1">
                <a:solidFill>
                  <a:srgbClr val="FF0000"/>
                </a:solidFill>
                <a:cs typeface="B Nazanin" panose="00000400000000000000" pitchFamily="2" charset="-78"/>
              </a:rPr>
              <a:t>أردینی، صالح محمدحسن و عبدالمجید، إیناس سلمان (2018م.) «الإسترجاع الذاتی فی شعر إمرؤالقیس: </a:t>
            </a:r>
            <a:r>
              <a:rPr lang="fa-IR" b="1" smtClean="0">
                <a:solidFill>
                  <a:srgbClr val="FF0000"/>
                </a:solidFill>
                <a:cs typeface="B Nazanin" panose="00000400000000000000" pitchFamily="2" charset="-78"/>
              </a:rPr>
              <a:t>المغامراتی أنموذجا</a:t>
            </a:r>
            <a:r>
              <a:rPr lang="fa-IR" b="1">
                <a:solidFill>
                  <a:srgbClr val="FF0000"/>
                </a:solidFill>
                <a:cs typeface="B Nazanin" panose="00000400000000000000" pitchFamily="2" charset="-78"/>
              </a:rPr>
              <a:t>.» </a:t>
            </a:r>
            <a:r>
              <a:rPr lang="fa-IR" b="1" smtClean="0">
                <a:solidFill>
                  <a:srgbClr val="FF0000"/>
                </a:solidFill>
                <a:cs typeface="B Nazanin" panose="00000400000000000000" pitchFamily="2" charset="-78"/>
              </a:rPr>
              <a:t>مجله </a:t>
            </a:r>
            <a:r>
              <a:rPr lang="fa-IR" b="1">
                <a:solidFill>
                  <a:srgbClr val="FF0000"/>
                </a:solidFill>
                <a:cs typeface="B Nazanin" panose="00000400000000000000" pitchFamily="2" charset="-78"/>
              </a:rPr>
              <a:t>أبحاث </a:t>
            </a:r>
            <a:r>
              <a:rPr lang="fa-IR" b="1" smtClean="0">
                <a:solidFill>
                  <a:srgbClr val="FF0000"/>
                </a:solidFill>
                <a:cs typeface="B Nazanin" panose="00000400000000000000" pitchFamily="2" charset="-78"/>
              </a:rPr>
              <a:t>کلیه التربیه الأساسیه</a:t>
            </a:r>
            <a:r>
              <a:rPr lang="fa-IR" smtClean="0">
                <a:cs typeface="B Nazanin" panose="00000400000000000000" pitchFamily="2" charset="-78"/>
              </a:rPr>
              <a:t>: </a:t>
            </a:r>
            <a:r>
              <a:rPr lang="fa-IR">
                <a:cs typeface="B Nazanin" panose="00000400000000000000" pitchFamily="2" charset="-78"/>
              </a:rPr>
              <a:t>در این تحقیق بازگشت به گذشته در شعر امرؤالقیس بررسی شده </a:t>
            </a:r>
            <a:r>
              <a:rPr lang="fa-IR" smtClean="0">
                <a:cs typeface="B Nazanin" panose="00000400000000000000" pitchFamily="2" charset="-78"/>
              </a:rPr>
              <a:t>است. نویسندگان </a:t>
            </a:r>
            <a:r>
              <a:rPr lang="fa-IR">
                <a:cs typeface="B Nazanin" panose="00000400000000000000" pitchFamily="2" charset="-78"/>
              </a:rPr>
              <a:t>برآنند که شعر کهن عربی را در شعر </a:t>
            </a:r>
            <a:r>
              <a:rPr lang="fa-IR" smtClean="0">
                <a:cs typeface="B Nazanin" panose="00000400000000000000" pitchFamily="2" charset="-78"/>
              </a:rPr>
              <a:t>امرؤالقیس </a:t>
            </a:r>
            <a:r>
              <a:rPr lang="fa-IR">
                <a:cs typeface="B Nazanin" panose="00000400000000000000" pitchFamily="2" charset="-78"/>
              </a:rPr>
              <a:t>به شکلی روشن </a:t>
            </a:r>
            <a:r>
              <a:rPr lang="fa-IR" smtClean="0">
                <a:cs typeface="B Nazanin" panose="00000400000000000000" pitchFamily="2" charset="-78"/>
              </a:rPr>
              <a:t>می یابیم </a:t>
            </a:r>
            <a:r>
              <a:rPr lang="fa-IR">
                <a:cs typeface="B Nazanin" panose="00000400000000000000" pitchFamily="2" charset="-78"/>
              </a:rPr>
              <a:t>که </a:t>
            </a:r>
            <a:r>
              <a:rPr lang="fa-IR" smtClean="0">
                <a:cs typeface="B Nazanin" panose="00000400000000000000" pitchFamily="2" charset="-78"/>
              </a:rPr>
              <a:t>لحظه گذشته </a:t>
            </a:r>
            <a:r>
              <a:rPr lang="fa-IR">
                <a:cs typeface="B Nazanin" panose="00000400000000000000" pitchFamily="2" charset="-78"/>
              </a:rPr>
              <a:t>را بیان میکند. </a:t>
            </a:r>
            <a:r>
              <a:rPr lang="fa-IR" b="1" smtClean="0">
                <a:solidFill>
                  <a:srgbClr val="00B0F0"/>
                </a:solidFill>
                <a:cs typeface="B Nazanin" panose="00000400000000000000" pitchFamily="2" charset="-78"/>
              </a:rPr>
              <a:t>شاعر با </a:t>
            </a:r>
            <a:r>
              <a:rPr lang="fa-IR" b="1">
                <a:solidFill>
                  <a:srgbClr val="00B0F0"/>
                </a:solidFill>
                <a:cs typeface="B Nazanin" panose="00000400000000000000" pitchFamily="2" charset="-78"/>
              </a:rPr>
              <a:t>زندگی و باروری، </a:t>
            </a:r>
            <a:r>
              <a:rPr lang="fa-IR" b="1" smtClean="0">
                <a:solidFill>
                  <a:srgbClr val="00B0F0"/>
                </a:solidFill>
                <a:cs typeface="B Nazanin" panose="00000400000000000000" pitchFamily="2" charset="-78"/>
              </a:rPr>
              <a:t>لحظه </a:t>
            </a:r>
            <a:r>
              <a:rPr lang="fa-IR" b="1">
                <a:solidFill>
                  <a:srgbClr val="00B0F0"/>
                </a:solidFill>
                <a:cs typeface="B Nazanin" panose="00000400000000000000" pitchFamily="2" charset="-78"/>
              </a:rPr>
              <a:t>حال مرگ و زوال؛ به </a:t>
            </a:r>
            <a:r>
              <a:rPr lang="fa-IR" b="1" smtClean="0">
                <a:solidFill>
                  <a:srgbClr val="00B0F0"/>
                </a:solidFill>
                <a:cs typeface="B Nazanin" panose="00000400000000000000" pitchFamily="2" charset="-78"/>
              </a:rPr>
              <a:t>یادآوری های ماجراجویانه اش </a:t>
            </a:r>
            <a:r>
              <a:rPr lang="fa-IR" b="1">
                <a:solidFill>
                  <a:srgbClr val="00B0F0"/>
                </a:solidFill>
                <a:cs typeface="B Nazanin" panose="00000400000000000000" pitchFamily="2" charset="-78"/>
              </a:rPr>
              <a:t>میپردازد</a:t>
            </a:r>
            <a:r>
              <a:rPr lang="fa-IR">
                <a:cs typeface="B Nazanin" panose="00000400000000000000" pitchFamily="2" charset="-78"/>
              </a:rPr>
              <a:t>. ایجاد </a:t>
            </a:r>
            <a:r>
              <a:rPr lang="fa-IR" smtClean="0">
                <a:cs typeface="B Nazanin" panose="00000400000000000000" pitchFamily="2" charset="-78"/>
              </a:rPr>
              <a:t>ارائه </a:t>
            </a:r>
            <a:r>
              <a:rPr lang="fa-IR">
                <a:cs typeface="B Nazanin" panose="00000400000000000000" pitchFamily="2" charset="-78"/>
              </a:rPr>
              <a:t>تصویری واقعی از خود </a:t>
            </a:r>
            <a:r>
              <a:rPr lang="fa-IR" smtClean="0">
                <a:cs typeface="B Nazanin" panose="00000400000000000000" pitchFamily="2" charset="-78"/>
              </a:rPr>
              <a:t>و توسل </a:t>
            </a:r>
            <a:r>
              <a:rPr lang="fa-IR">
                <a:cs typeface="B Nazanin" panose="00000400000000000000" pitchFamily="2" charset="-78"/>
              </a:rPr>
              <a:t>به گذشته برای فرار از حال دردناک، در تخیّل </a:t>
            </a:r>
            <a:r>
              <a:rPr lang="fa-IR" smtClean="0">
                <a:cs typeface="B Nazanin" panose="00000400000000000000" pitchFamily="2" charset="-78"/>
              </a:rPr>
              <a:t>شاعرانه </a:t>
            </a:r>
            <a:r>
              <a:rPr lang="fa-IR">
                <a:cs typeface="B Nazanin" panose="00000400000000000000" pitchFamily="2" charset="-78"/>
              </a:rPr>
              <a:t>او واقعیتی کاملاً متفاوت است با آنچه که خودِ </a:t>
            </a:r>
            <a:r>
              <a:rPr lang="fa-IR" smtClean="0">
                <a:cs typeface="B Nazanin" panose="00000400000000000000" pitchFamily="2" charset="-78"/>
              </a:rPr>
              <a:t>رنج کشیده اش</a:t>
            </a:r>
            <a:r>
              <a:rPr lang="fa-IR">
                <a:cs typeface="B Nazanin" panose="00000400000000000000" pitchFamily="2" charset="-78"/>
              </a:rPr>
              <a:t> </a:t>
            </a:r>
            <a:r>
              <a:rPr lang="fa-IR" smtClean="0">
                <a:cs typeface="B Nazanin" panose="00000400000000000000" pitchFamily="2" charset="-78"/>
              </a:rPr>
              <a:t>تجربه می کند</a:t>
            </a:r>
            <a:r>
              <a:rPr lang="fa-IR">
                <a:cs typeface="B Nazanin" panose="00000400000000000000" pitchFamily="2" charset="-78"/>
              </a:rPr>
              <a:t>؛ بنابراین نیرویی متضاد ایجاد میکند که با آن میتواند در برابر زمان منفی مقاومت کند؛ به این سبب </a:t>
            </a:r>
            <a:r>
              <a:rPr lang="fa-IR" smtClean="0">
                <a:cs typeface="B Nazanin" panose="00000400000000000000" pitchFamily="2" charset="-78"/>
              </a:rPr>
              <a:t>یادآوری ماجراجویانه </a:t>
            </a:r>
            <a:r>
              <a:rPr lang="fa-IR">
                <a:cs typeface="B Nazanin" panose="00000400000000000000" pitchFamily="2" charset="-78"/>
              </a:rPr>
              <a:t>در آن مشهود است</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663080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المبیضین، ماهر أحمدعلی (1433هـ.ق.) «الانزیاح فی شعر امرؤالقیس.» </a:t>
            </a:r>
            <a:r>
              <a:rPr lang="fa-IR" b="1" smtClean="0">
                <a:solidFill>
                  <a:srgbClr val="FF0000"/>
                </a:solidFill>
                <a:cs typeface="B Nazanin" panose="00000400000000000000" pitchFamily="2" charset="-78"/>
              </a:rPr>
              <a:t>مجله جامعه الشارقه للعلوم الإنسانیه و الاجتماعیه: </a:t>
            </a:r>
            <a:r>
              <a:rPr lang="fa-IR" smtClean="0">
                <a:cs typeface="B Nazanin" panose="00000400000000000000" pitchFamily="2" charset="-78"/>
              </a:rPr>
              <a:t>این </a:t>
            </a:r>
            <a:r>
              <a:rPr lang="fa-IR">
                <a:cs typeface="B Nazanin" panose="00000400000000000000" pitchFamily="2" charset="-78"/>
              </a:rPr>
              <a:t>تحقیق به انواع </a:t>
            </a:r>
            <a:r>
              <a:rPr lang="fa-IR" smtClean="0">
                <a:cs typeface="B Nazanin" panose="00000400000000000000" pitchFamily="2" charset="-78"/>
              </a:rPr>
              <a:t>جا به جایی هایی می پردازد </a:t>
            </a:r>
            <a:r>
              <a:rPr lang="fa-IR">
                <a:cs typeface="B Nazanin" panose="00000400000000000000" pitchFamily="2" charset="-78"/>
              </a:rPr>
              <a:t>که در شعر امرؤالقیس رخ داده است. شاعر در زبان گفتار شعری خود </a:t>
            </a:r>
            <a:r>
              <a:rPr lang="fa-IR" smtClean="0">
                <a:cs typeface="B Nazanin" panose="00000400000000000000" pitchFamily="2" charset="-78"/>
              </a:rPr>
              <a:t>از جا به جایی </a:t>
            </a:r>
            <a:r>
              <a:rPr lang="fa-IR">
                <a:cs typeface="B Nazanin" panose="00000400000000000000" pitchFamily="2" charset="-78"/>
              </a:rPr>
              <a:t>اسنادی که توسط موضوع و محمول، صفت و جابجایی اضافی و جابجایی نحوی که با مقدمه و تأخیر، حذف </a:t>
            </a:r>
            <a:r>
              <a:rPr lang="fa-IR" smtClean="0">
                <a:cs typeface="B Nazanin" panose="00000400000000000000" pitchFamily="2" charset="-78"/>
              </a:rPr>
              <a:t>و چرخش </a:t>
            </a:r>
            <a:r>
              <a:rPr lang="fa-IR">
                <a:cs typeface="B Nazanin" panose="00000400000000000000" pitchFamily="2" charset="-78"/>
              </a:rPr>
              <a:t>نشان داده میشود، بهره برده است. مدلهای شعری، توانایی شاعر را در برجسته کردن اهمیت و معنای مورد </a:t>
            </a:r>
            <a:r>
              <a:rPr lang="fa-IR" smtClean="0">
                <a:cs typeface="B Nazanin" panose="00000400000000000000" pitchFamily="2" charset="-78"/>
              </a:rPr>
              <a:t>نظر نشان </a:t>
            </a:r>
            <a:r>
              <a:rPr lang="fa-IR">
                <a:cs typeface="B Nazanin" panose="00000400000000000000" pitchFamily="2" charset="-78"/>
              </a:rPr>
              <a:t>میدهد. همچنین زیبایی زبان بلاغی را در متن شعر آشکار </a:t>
            </a:r>
            <a:r>
              <a:rPr lang="fa-IR" smtClean="0">
                <a:cs typeface="B Nazanin" panose="00000400000000000000" pitchFamily="2" charset="-78"/>
              </a:rPr>
              <a:t>میکند</a:t>
            </a:r>
          </a:p>
          <a:p>
            <a:pPr marL="0" indent="0" algn="just">
              <a:buNone/>
            </a:pPr>
            <a:r>
              <a:rPr lang="fa-IR" smtClean="0">
                <a:cs typeface="B Nazanin" panose="00000400000000000000" pitchFamily="2" charset="-78"/>
              </a:rPr>
              <a:t>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4811842"/>
            <a:ext cx="2818151" cy="88442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جا به جایی اسنادی</a:t>
            </a:r>
            <a:endParaRPr lang="fa-IR"/>
          </a:p>
        </p:txBody>
      </p:sp>
    </p:spTree>
    <p:extLst>
      <p:ext uri="{BB962C8B-B14F-4D97-AF65-F5344CB8AC3E}">
        <p14:creationId xmlns:p14="http://schemas.microsoft.com/office/powerpoint/2010/main" val="3481273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6- ضرورت </a:t>
            </a:r>
            <a:r>
              <a:rPr lang="fa-IR" b="1">
                <a:solidFill>
                  <a:srgbClr val="FF0000"/>
                </a:solidFill>
                <a:cs typeface="B Nazanin" panose="00000400000000000000" pitchFamily="2" charset="-78"/>
              </a:rPr>
              <a:t>انجام </a:t>
            </a:r>
            <a:r>
              <a:rPr lang="fa-IR" b="1" smtClean="0">
                <a:solidFill>
                  <a:srgbClr val="FF0000"/>
                </a:solidFill>
                <a:cs typeface="B Nazanin" panose="00000400000000000000" pitchFamily="2" charset="-78"/>
              </a:rPr>
              <a:t>پژوهش</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a:t>
            </a:r>
            <a:r>
              <a:rPr lang="fa-IR">
                <a:cs typeface="B Nazanin" panose="00000400000000000000" pitchFamily="2" charset="-78"/>
              </a:rPr>
              <a:t>وجود تحقیقات ذکرشده در </a:t>
            </a:r>
            <a:r>
              <a:rPr lang="fa-IR" smtClean="0">
                <a:cs typeface="B Nazanin" panose="00000400000000000000" pitchFamily="2" charset="-78"/>
              </a:rPr>
              <a:t>پیشینه </a:t>
            </a:r>
            <a:r>
              <a:rPr lang="fa-IR">
                <a:cs typeface="B Nazanin" panose="00000400000000000000" pitchFamily="2" charset="-78"/>
              </a:rPr>
              <a:t>پژوهش و </a:t>
            </a:r>
            <a:r>
              <a:rPr lang="fa-IR" smtClean="0">
                <a:cs typeface="B Nazanin" panose="00000400000000000000" pitchFamily="2" charset="-78"/>
              </a:rPr>
              <a:t>جست وجوهای </a:t>
            </a:r>
            <a:r>
              <a:rPr lang="fa-IR">
                <a:cs typeface="B Nazanin" panose="00000400000000000000" pitchFamily="2" charset="-78"/>
              </a:rPr>
              <a:t>انجام گرفته، تاکنون پژوهش مستقلی اعم از فارسی </a:t>
            </a:r>
            <a:r>
              <a:rPr lang="fa-IR" smtClean="0">
                <a:cs typeface="B Nazanin" panose="00000400000000000000" pitchFamily="2" charset="-78"/>
              </a:rPr>
              <a:t>و عربی </a:t>
            </a:r>
            <a:r>
              <a:rPr lang="fa-IR">
                <a:cs typeface="B Nazanin" panose="00000400000000000000" pitchFamily="2" charset="-78"/>
              </a:rPr>
              <a:t>کلاسیک و معاصر در </a:t>
            </a:r>
            <a:r>
              <a:rPr lang="fa-IR" smtClean="0">
                <a:cs typeface="B Nazanin" panose="00000400000000000000" pitchFamily="2" charset="-78"/>
              </a:rPr>
              <a:t>زمینه </a:t>
            </a:r>
            <a:r>
              <a:rPr lang="fa-IR">
                <a:cs typeface="B Nazanin" panose="00000400000000000000" pitchFamily="2" charset="-78"/>
              </a:rPr>
              <a:t>بازتاب نوستالوژیِ دوری از معشوق و </a:t>
            </a:r>
            <a:r>
              <a:rPr lang="fa-IR" smtClean="0">
                <a:cs typeface="B Nazanin" panose="00000400000000000000" pitchFamily="2" charset="-78"/>
              </a:rPr>
              <a:t>مؤلفه های </a:t>
            </a:r>
            <a:r>
              <a:rPr lang="fa-IR">
                <a:cs typeface="B Nazanin" panose="00000400000000000000" pitchFamily="2" charset="-78"/>
              </a:rPr>
              <a:t>آن در </a:t>
            </a:r>
            <a:r>
              <a:rPr lang="fa-IR" smtClean="0">
                <a:cs typeface="B Nazanin" panose="00000400000000000000" pitchFamily="2" charset="-78"/>
              </a:rPr>
              <a:t>معلقه </a:t>
            </a:r>
            <a:r>
              <a:rPr lang="fa-IR">
                <a:cs typeface="B Nazanin" panose="00000400000000000000" pitchFamily="2" charset="-78"/>
              </a:rPr>
              <a:t>امرؤالقیس، شاعر جاهلی </a:t>
            </a:r>
            <a:r>
              <a:rPr lang="fa-IR" smtClean="0">
                <a:cs typeface="B Nazanin" panose="00000400000000000000" pitchFamily="2" charset="-78"/>
              </a:rPr>
              <a:t>عرب، یافت </a:t>
            </a:r>
            <a:r>
              <a:rPr lang="fa-IR">
                <a:cs typeface="B Nazanin" panose="00000400000000000000" pitchFamily="2" charset="-78"/>
              </a:rPr>
              <a:t>نشد؛ بنابراین موضوع این مقاله، در نوع خود جدید است و ضرورت انجام آن آشکار است</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4003317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b="1" smtClean="0">
                <a:solidFill>
                  <a:srgbClr val="FF0000"/>
                </a:solidFill>
                <a:cs typeface="B Nazanin" panose="00000400000000000000" pitchFamily="2" charset="-78"/>
              </a:rPr>
              <a:t>7- امرؤالقیس </a:t>
            </a:r>
            <a:r>
              <a:rPr lang="fa-IR" b="1">
                <a:solidFill>
                  <a:srgbClr val="FF0000"/>
                </a:solidFill>
                <a:cs typeface="B Nazanin" panose="00000400000000000000" pitchFamily="2" charset="-78"/>
              </a:rPr>
              <a:t>و معلّقات سبع</a:t>
            </a:r>
            <a:r>
              <a:rPr lang="fa-IR" b="1" smtClean="0">
                <a:solidFill>
                  <a:srgbClr val="FF0000"/>
                </a:solidFill>
                <a:cs typeface="B Nazanin" panose="00000400000000000000" pitchFamily="2" charset="-78"/>
              </a:rPr>
              <a:t>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ادبیات عربی امرؤالقیس (الاصفهانی، :1994ج </a:t>
            </a:r>
            <a:r>
              <a:rPr lang="fa-IR" smtClean="0">
                <a:cs typeface="B Nazanin" panose="00000400000000000000" pitchFamily="2" charset="-78"/>
              </a:rPr>
              <a:t>1،9 </a:t>
            </a:r>
            <a:r>
              <a:rPr lang="fa-IR">
                <a:cs typeface="B Nazanin" panose="00000400000000000000" pitchFamily="2" charset="-78"/>
              </a:rPr>
              <a:t>)</a:t>
            </a:r>
            <a:r>
              <a:rPr lang="fa-IR" smtClean="0">
                <a:cs typeface="B Nazanin" panose="00000400000000000000" pitchFamily="2" charset="-78"/>
              </a:rPr>
              <a:t> را </a:t>
            </a:r>
            <a:r>
              <a:rPr lang="fa-IR">
                <a:cs typeface="B Nazanin" panose="00000400000000000000" pitchFamily="2" charset="-78"/>
              </a:rPr>
              <a:t>«</a:t>
            </a:r>
            <a:r>
              <a:rPr lang="fa-IR" b="1">
                <a:solidFill>
                  <a:srgbClr val="FF0000"/>
                </a:solidFill>
                <a:cs typeface="B Nazanin" panose="00000400000000000000" pitchFamily="2" charset="-78"/>
              </a:rPr>
              <a:t>پدر شعر عربی</a:t>
            </a:r>
            <a:r>
              <a:rPr lang="fa-IR">
                <a:cs typeface="B Nazanin" panose="00000400000000000000" pitchFamily="2" charset="-78"/>
              </a:rPr>
              <a:t>» </a:t>
            </a:r>
            <a:r>
              <a:rPr lang="fa-IR" smtClean="0">
                <a:cs typeface="B Nazanin" panose="00000400000000000000" pitchFamily="2" charset="-78"/>
              </a:rPr>
              <a:t>نامیده اند </a:t>
            </a:r>
            <a:r>
              <a:rPr lang="fa-IR">
                <a:cs typeface="B Nazanin" panose="00000400000000000000" pitchFamily="2" charset="-78"/>
              </a:rPr>
              <a:t>(آیتی</a:t>
            </a:r>
            <a:r>
              <a:rPr lang="fa-IR" smtClean="0">
                <a:cs typeface="B Nazanin" panose="00000400000000000000" pitchFamily="2" charset="-78"/>
              </a:rPr>
              <a:t>، 11:1390) اسم </a:t>
            </a:r>
            <a:r>
              <a:rPr lang="fa-IR">
                <a:cs typeface="B Nazanin" panose="00000400000000000000" pitchFamily="2" charset="-78"/>
              </a:rPr>
              <a:t>او «</a:t>
            </a:r>
            <a:r>
              <a:rPr lang="fa-IR" smtClean="0">
                <a:cs typeface="B Nazanin" panose="00000400000000000000" pitchFamily="2" charset="-78"/>
              </a:rPr>
              <a:t>ابوحارث حُندُجبن </a:t>
            </a:r>
            <a:r>
              <a:rPr lang="fa-IR">
                <a:cs typeface="B Nazanin" panose="00000400000000000000" pitchFamily="2" charset="-78"/>
              </a:rPr>
              <a:t>حِجرالکِندی» (</a:t>
            </a:r>
            <a:r>
              <a:rPr lang="fa-IR" smtClean="0">
                <a:cs typeface="B Nazanin" panose="00000400000000000000" pitchFamily="2" charset="-78"/>
              </a:rPr>
              <a:t>ضیف،1976) </a:t>
            </a:r>
            <a:r>
              <a:rPr lang="fa-IR">
                <a:cs typeface="B Nazanin" panose="00000400000000000000" pitchFamily="2" charset="-78"/>
              </a:rPr>
              <a:t>و (شرقاوی، 1979 ) و معروف به امرؤالقیس است. او پسر حجربن حارث ملک </a:t>
            </a:r>
            <a:r>
              <a:rPr lang="fa-IR" smtClean="0">
                <a:cs typeface="B Nazanin" panose="00000400000000000000" pitchFamily="2" charset="-78"/>
              </a:rPr>
              <a:t>کِندی است </a:t>
            </a:r>
            <a:r>
              <a:rPr lang="fa-IR">
                <a:cs typeface="B Nazanin" panose="00000400000000000000" pitchFamily="2" charset="-78"/>
              </a:rPr>
              <a:t>که بر قبایل بنی اسد امارت میکردند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3822491"/>
            <a:ext cx="3837482" cy="112426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حجربن حارث ملک کِندی</a:t>
            </a:r>
            <a:endParaRPr lang="fa-IR"/>
          </a:p>
        </p:txBody>
      </p:sp>
    </p:spTree>
    <p:extLst>
      <p:ext uri="{BB962C8B-B14F-4D97-AF65-F5344CB8AC3E}">
        <p14:creationId xmlns:p14="http://schemas.microsoft.com/office/powerpoint/2010/main" val="7139282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امرؤالقیس برخلاف سنن متداول خاندان شاهی که به مُلک و حکومت </a:t>
            </a:r>
            <a:r>
              <a:rPr lang="fa-IR" smtClean="0">
                <a:cs typeface="B Nazanin" panose="00000400000000000000" pitchFamily="2" charset="-78"/>
              </a:rPr>
              <a:t>می اندیشند</a:t>
            </a:r>
            <a:r>
              <a:rPr lang="fa-IR">
                <a:cs typeface="B Nazanin" panose="00000400000000000000" pitchFamily="2" charset="-78"/>
              </a:rPr>
              <a:t>، راه لذتجویی با دوستان و همسالان در پیش گرفت و با آنان به تفرّج در بین قبایل و شکار و شراب پرداخت و علیرغم ملامت پدر از رفتار خویش دست بر نداشت تا آن که پدر او را طرد کرد (</a:t>
            </a:r>
            <a:r>
              <a:rPr lang="fa-IR" smtClean="0">
                <a:cs typeface="B Nazanin" panose="00000400000000000000" pitchFamily="2" charset="-78"/>
              </a:rPr>
              <a:t>فروخ،1984: 116/1 )</a:t>
            </a:r>
            <a:endParaRPr lang="fa-IR"/>
          </a:p>
        </p:txBody>
      </p:sp>
    </p:spTree>
    <p:extLst>
      <p:ext uri="{BB962C8B-B14F-4D97-AF65-F5344CB8AC3E}">
        <p14:creationId xmlns:p14="http://schemas.microsoft.com/office/powerpoint/2010/main" val="16735279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امرؤالقیس شاعری بسیار احساساتی است و رفتارهای رمانتیک از او سر میزند و قواعد معمول قواعد عقلی را نقض مینماید. یک نمونه آنجاست که خبر کشته شدن پدرش را به او دادند، او در بین عرب جاهلی به اندک ستمی برمیخروشد و شمشیر برمی کشد؛ بنابراین هنگامی که خبر مرگ پدر را به دست قبیله بنی اسد می شنود، در پاسخ به خبردهندگان مرگ میگوید: ضیعنی ابی صغیرا و حملنی دمه کبیرادلا صحو الیوم الیوم خمر و غداً الامر (همان: 116)</a:t>
            </a:r>
          </a:p>
          <a:p>
            <a:endParaRPr lang="fa-IR"/>
          </a:p>
        </p:txBody>
      </p:sp>
    </p:spTree>
    <p:extLst>
      <p:ext uri="{BB962C8B-B14F-4D97-AF65-F5344CB8AC3E}">
        <p14:creationId xmlns:p14="http://schemas.microsoft.com/office/powerpoint/2010/main" val="35588263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a:solidFill>
                  <a:srgbClr val="FF0000"/>
                </a:solidFill>
                <a:cs typeface="B Nazanin" panose="00000400000000000000" pitchFamily="2" charset="-78"/>
              </a:rPr>
              <a:t>معلقات سبع </a:t>
            </a:r>
            <a:r>
              <a:rPr lang="fa-IR">
                <a:cs typeface="B Nazanin" panose="00000400000000000000" pitchFamily="2" charset="-78"/>
              </a:rPr>
              <a:t>شامل هفت قصیده است که گردآوری آن توسط یکی از راویان به نام </a:t>
            </a:r>
            <a:r>
              <a:rPr lang="fa-IR" b="1">
                <a:solidFill>
                  <a:srgbClr val="FF0000"/>
                </a:solidFill>
                <a:cs typeface="B Nazanin" panose="00000400000000000000" pitchFamily="2" charset="-78"/>
              </a:rPr>
              <a:t>حمّاد راویه </a:t>
            </a:r>
            <a:r>
              <a:rPr lang="fa-IR">
                <a:cs typeface="B Nazanin" panose="00000400000000000000" pitchFamily="2" charset="-78"/>
              </a:rPr>
              <a:t>انجام شده است. این </a:t>
            </a:r>
            <a:r>
              <a:rPr lang="fa-IR" smtClean="0">
                <a:cs typeface="B Nazanin" panose="00000400000000000000" pitchFamily="2" charset="-78"/>
              </a:rPr>
              <a:t>قصاید از </a:t>
            </a:r>
            <a:r>
              <a:rPr lang="fa-IR">
                <a:cs typeface="B Nazanin" panose="00000400000000000000" pitchFamily="2" charset="-78"/>
              </a:rPr>
              <a:t>مهمترین اشعار قبل از اسلام به شمار میرود که هفت شاعر معروف عرب از جمله </a:t>
            </a:r>
            <a:r>
              <a:rPr lang="fa-IR" b="1">
                <a:solidFill>
                  <a:srgbClr val="00B0F0"/>
                </a:solidFill>
                <a:cs typeface="B Nazanin" panose="00000400000000000000" pitchFamily="2" charset="-78"/>
              </a:rPr>
              <a:t>امرؤالقیس</a:t>
            </a:r>
            <a:r>
              <a:rPr lang="fa-IR" b="1">
                <a:cs typeface="B Nazanin" panose="00000400000000000000" pitchFamily="2" charset="-78"/>
              </a:rPr>
              <a:t>، </a:t>
            </a:r>
            <a:r>
              <a:rPr lang="fa-IR" b="1" smtClean="0">
                <a:solidFill>
                  <a:srgbClr val="FF0000"/>
                </a:solidFill>
                <a:cs typeface="B Nazanin" panose="00000400000000000000" pitchFamily="2" charset="-78"/>
              </a:rPr>
              <a:t>طَرَفة بن العبد</a:t>
            </a:r>
            <a:r>
              <a:rPr lang="fa-IR" b="1">
                <a:cs typeface="B Nazanin" panose="00000400000000000000" pitchFamily="2" charset="-78"/>
              </a:rPr>
              <a:t>، </a:t>
            </a:r>
            <a:r>
              <a:rPr lang="fa-IR" b="1">
                <a:solidFill>
                  <a:srgbClr val="00B0F0"/>
                </a:solidFill>
                <a:cs typeface="B Nazanin" panose="00000400000000000000" pitchFamily="2" charset="-78"/>
              </a:rPr>
              <a:t>زُهیربن </a:t>
            </a:r>
            <a:r>
              <a:rPr lang="fa-IR" b="1" smtClean="0">
                <a:solidFill>
                  <a:srgbClr val="00B0F0"/>
                </a:solidFill>
                <a:cs typeface="B Nazanin" panose="00000400000000000000" pitchFamily="2" charset="-78"/>
              </a:rPr>
              <a:t>ابی سُلمی</a:t>
            </a:r>
            <a:r>
              <a:rPr lang="fa-IR" b="1">
                <a:cs typeface="B Nazanin" panose="00000400000000000000" pitchFamily="2" charset="-78"/>
              </a:rPr>
              <a:t>، </a:t>
            </a:r>
            <a:r>
              <a:rPr lang="fa-IR" b="1">
                <a:solidFill>
                  <a:srgbClr val="FF0000"/>
                </a:solidFill>
                <a:cs typeface="B Nazanin" panose="00000400000000000000" pitchFamily="2" charset="-78"/>
              </a:rPr>
              <a:t>لَبیدبن ربیعه</a:t>
            </a:r>
            <a:r>
              <a:rPr lang="fa-IR" b="1">
                <a:cs typeface="B Nazanin" panose="00000400000000000000" pitchFamily="2" charset="-78"/>
              </a:rPr>
              <a:t>، </a:t>
            </a:r>
            <a:r>
              <a:rPr lang="fa-IR" b="1" smtClean="0">
                <a:solidFill>
                  <a:srgbClr val="00B0F0"/>
                </a:solidFill>
                <a:cs typeface="B Nazanin" panose="00000400000000000000" pitchFamily="2" charset="-78"/>
              </a:rPr>
              <a:t>عَمرو بن </a:t>
            </a:r>
            <a:r>
              <a:rPr lang="fa-IR" b="1">
                <a:solidFill>
                  <a:srgbClr val="00B0F0"/>
                </a:solidFill>
                <a:cs typeface="B Nazanin" panose="00000400000000000000" pitchFamily="2" charset="-78"/>
              </a:rPr>
              <a:t>کلثوم</a:t>
            </a:r>
            <a:r>
              <a:rPr lang="fa-IR" b="1">
                <a:cs typeface="B Nazanin" panose="00000400000000000000" pitchFamily="2" charset="-78"/>
              </a:rPr>
              <a:t>، </a:t>
            </a:r>
            <a:r>
              <a:rPr lang="fa-IR" b="1">
                <a:solidFill>
                  <a:srgbClr val="00B050"/>
                </a:solidFill>
                <a:cs typeface="B Nazanin" panose="00000400000000000000" pitchFamily="2" charset="-78"/>
              </a:rPr>
              <a:t>عنترةالعَبسی</a:t>
            </a:r>
            <a:r>
              <a:rPr lang="fa-IR" b="1">
                <a:cs typeface="B Nazanin" panose="00000400000000000000" pitchFamily="2" charset="-78"/>
              </a:rPr>
              <a:t> و </a:t>
            </a:r>
            <a:r>
              <a:rPr lang="fa-IR" b="1" smtClean="0">
                <a:solidFill>
                  <a:srgbClr val="FF0000"/>
                </a:solidFill>
                <a:cs typeface="B Nazanin" panose="00000400000000000000" pitchFamily="2" charset="-78"/>
              </a:rPr>
              <a:t>حارث بن </a:t>
            </a:r>
            <a:r>
              <a:rPr lang="fa-IR" b="1">
                <a:solidFill>
                  <a:srgbClr val="FF0000"/>
                </a:solidFill>
                <a:cs typeface="B Nazanin" panose="00000400000000000000" pitchFamily="2" charset="-78"/>
              </a:rPr>
              <a:t>حِلَّزه </a:t>
            </a:r>
            <a:r>
              <a:rPr lang="fa-IR">
                <a:cs typeface="B Nazanin" panose="00000400000000000000" pitchFamily="2" charset="-78"/>
              </a:rPr>
              <a:t>سرایندة آن هستند که برخی </a:t>
            </a:r>
            <a:r>
              <a:rPr lang="fa-IR" smtClean="0">
                <a:cs typeface="B Nazanin" panose="00000400000000000000" pitchFamily="2" charset="-78"/>
              </a:rPr>
              <a:t>نابغه </a:t>
            </a:r>
            <a:r>
              <a:rPr lang="fa-IR">
                <a:cs typeface="B Nazanin" panose="00000400000000000000" pitchFamily="2" charset="-78"/>
              </a:rPr>
              <a:t>الذُّبیانی و اَعشی </a:t>
            </a:r>
            <a:r>
              <a:rPr lang="fa-IR" smtClean="0">
                <a:cs typeface="B Nazanin" panose="00000400000000000000" pitchFamily="2" charset="-78"/>
              </a:rPr>
              <a:t>و عبیدبن </a:t>
            </a:r>
            <a:r>
              <a:rPr lang="fa-IR">
                <a:cs typeface="B Nazanin" panose="00000400000000000000" pitchFamily="2" charset="-78"/>
              </a:rPr>
              <a:t>الأبرص را نیز به آنها </a:t>
            </a:r>
            <a:r>
              <a:rPr lang="fa-IR" smtClean="0">
                <a:cs typeface="B Nazanin" panose="00000400000000000000" pitchFamily="2" charset="-78"/>
              </a:rPr>
              <a:t>افزوده اند</a:t>
            </a:r>
            <a:r>
              <a:rPr lang="fa-IR">
                <a:cs typeface="B Nazanin" panose="00000400000000000000" pitchFamily="2" charset="-78"/>
              </a:rPr>
              <a:t>. </a:t>
            </a:r>
            <a:r>
              <a:rPr lang="fa-IR" b="1">
                <a:solidFill>
                  <a:srgbClr val="FF0000"/>
                </a:solidFill>
                <a:cs typeface="B Nazanin" panose="00000400000000000000" pitchFamily="2" charset="-78"/>
              </a:rPr>
              <a:t>اولین معلقه از امرؤالقیس و دارای </a:t>
            </a:r>
            <a:r>
              <a:rPr lang="fa-IR" b="1" smtClean="0">
                <a:solidFill>
                  <a:srgbClr val="FF0000"/>
                </a:solidFill>
                <a:cs typeface="B Nazanin" panose="00000400000000000000" pitchFamily="2" charset="-78"/>
              </a:rPr>
              <a:t>81 بیت </a:t>
            </a:r>
            <a:r>
              <a:rPr lang="fa-IR" b="1">
                <a:solidFill>
                  <a:srgbClr val="FF0000"/>
                </a:solidFill>
                <a:cs typeface="B Nazanin" panose="00000400000000000000" pitchFamily="2" charset="-78"/>
              </a:rPr>
              <a:t>است</a:t>
            </a:r>
            <a:r>
              <a:rPr lang="fa-IR">
                <a:cs typeface="B Nazanin" panose="00000400000000000000" pitchFamily="2" charset="-78"/>
              </a:rPr>
              <a:t> </a:t>
            </a:r>
            <a:r>
              <a:rPr lang="fa-IR" smtClean="0">
                <a:cs typeface="B Nazanin" panose="00000400000000000000" pitchFamily="2" charset="-78"/>
              </a:rPr>
              <a:t>وقوف </a:t>
            </a:r>
            <a:r>
              <a:rPr lang="fa-IR">
                <a:cs typeface="B Nazanin" panose="00000400000000000000" pitchFamily="2" charset="-78"/>
              </a:rPr>
              <a:t>بر اطلال و گریه بر </a:t>
            </a:r>
            <a:r>
              <a:rPr lang="fa-IR" smtClean="0">
                <a:cs typeface="B Nazanin" panose="00000400000000000000" pitchFamily="2" charset="-78"/>
              </a:rPr>
              <a:t>آثار محبوب </a:t>
            </a:r>
            <a:r>
              <a:rPr lang="fa-IR">
                <a:cs typeface="B Nazanin" panose="00000400000000000000" pitchFamily="2" charset="-78"/>
              </a:rPr>
              <a:t>(ابیات </a:t>
            </a:r>
            <a:r>
              <a:rPr lang="fa-IR" smtClean="0">
                <a:cs typeface="B Nazanin" panose="00000400000000000000" pitchFamily="2" charset="-78"/>
              </a:rPr>
              <a:t>1-8) </a:t>
            </a:r>
            <a:r>
              <a:rPr lang="fa-IR">
                <a:cs typeface="B Nazanin" panose="00000400000000000000" pitchFamily="2" charset="-78"/>
              </a:rPr>
              <a:t>وصف روز، </a:t>
            </a:r>
            <a:r>
              <a:rPr lang="fa-IR" smtClean="0">
                <a:cs typeface="B Nazanin" panose="00000400000000000000" pitchFamily="2" charset="-78"/>
              </a:rPr>
              <a:t>                       دار</a:t>
            </a:r>
            <a:r>
              <a:rPr lang="fa-IR" b="1" smtClean="0">
                <a:cs typeface="B Nazanin" panose="00000400000000000000" pitchFamily="2" charset="-78"/>
              </a:rPr>
              <a:t>ة </a:t>
            </a:r>
            <a:r>
              <a:rPr lang="fa-IR">
                <a:cs typeface="B Nazanin" panose="00000400000000000000" pitchFamily="2" charset="-78"/>
              </a:rPr>
              <a:t>جلجل </a:t>
            </a:r>
            <a:r>
              <a:rPr lang="fa-IR" smtClean="0">
                <a:cs typeface="B Nazanin" panose="00000400000000000000" pitchFamily="2" charset="-78"/>
              </a:rPr>
              <a:t>(9-42)؛ </a:t>
            </a:r>
            <a:r>
              <a:rPr lang="fa-IR">
                <a:cs typeface="B Nazanin" panose="00000400000000000000" pitchFamily="2" charset="-78"/>
              </a:rPr>
              <a:t>وصف شب، صحرا، گرگ، اسب، شکار، برق و سیل (ابیات </a:t>
            </a:r>
            <a:r>
              <a:rPr lang="fa-IR" smtClean="0">
                <a:cs typeface="B Nazanin" panose="00000400000000000000" pitchFamily="2" charset="-78"/>
              </a:rPr>
              <a:t>43-81) و در بحر </a:t>
            </a:r>
            <a:r>
              <a:rPr lang="fa-IR">
                <a:cs typeface="B Nazanin" panose="00000400000000000000" pitchFamily="2" charset="-78"/>
              </a:rPr>
              <a:t>طویل (فعولن مفاعیلن) سروده شده است. </a:t>
            </a:r>
          </a:p>
        </p:txBody>
      </p:sp>
    </p:spTree>
    <p:extLst>
      <p:ext uri="{BB962C8B-B14F-4D97-AF65-F5344CB8AC3E}">
        <p14:creationId xmlns:p14="http://schemas.microsoft.com/office/powerpoint/2010/main" val="3597552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توصیف اطلال و آثار خانه محبوب </a:t>
            </a:r>
            <a:r>
              <a:rPr lang="fa-IR">
                <a:cs typeface="B Nazanin" panose="00000400000000000000" pitchFamily="2" charset="-78"/>
              </a:rPr>
              <a:t>و </a:t>
            </a:r>
            <a:r>
              <a:rPr lang="fa-IR" b="1">
                <a:solidFill>
                  <a:srgbClr val="00B0F0"/>
                </a:solidFill>
                <a:cs typeface="B Nazanin" panose="00000400000000000000" pitchFamily="2" charset="-78"/>
              </a:rPr>
              <a:t>یاد ایام وصال و گریستن</a:t>
            </a:r>
            <a:r>
              <a:rPr lang="fa-IR">
                <a:cs typeface="B Nazanin" panose="00000400000000000000" pitchFamily="2" charset="-78"/>
              </a:rPr>
              <a:t>، </a:t>
            </a:r>
            <a:r>
              <a:rPr lang="fa-IR" b="1">
                <a:solidFill>
                  <a:srgbClr val="00B050"/>
                </a:solidFill>
                <a:cs typeface="B Nazanin" panose="00000400000000000000" pitchFamily="2" charset="-78"/>
              </a:rPr>
              <a:t>وصف ماجراهای </a:t>
            </a:r>
            <a:r>
              <a:rPr lang="fa-IR" b="1" smtClean="0">
                <a:solidFill>
                  <a:srgbClr val="00B050"/>
                </a:solidFill>
                <a:cs typeface="B Nazanin" panose="00000400000000000000" pitchFamily="2" charset="-78"/>
              </a:rPr>
              <a:t>عاشقانه </a:t>
            </a:r>
            <a:r>
              <a:rPr lang="fa-IR" b="1">
                <a:solidFill>
                  <a:srgbClr val="00B050"/>
                </a:solidFill>
                <a:cs typeface="B Nazanin" panose="00000400000000000000" pitchFamily="2" charset="-78"/>
              </a:rPr>
              <a:t>خود در روز «دارة جلجل»</a:t>
            </a:r>
            <a:r>
              <a:rPr lang="fa-IR">
                <a:cs typeface="B Nazanin" panose="00000400000000000000" pitchFamily="2" charset="-78"/>
              </a:rPr>
              <a:t>، وصف آنچه به هنگام بیخانمانی متحمل شده همانند وصف شب، وادی گرگها، اسب و شکار، رعد و برق (الفاخوری، </a:t>
            </a:r>
            <a:r>
              <a:rPr lang="fa-IR" smtClean="0">
                <a:cs typeface="B Nazanin" panose="00000400000000000000" pitchFamily="2" charset="-78"/>
              </a:rPr>
              <a:t>1378، 59) از </a:t>
            </a:r>
            <a:r>
              <a:rPr lang="fa-IR">
                <a:cs typeface="B Nazanin" panose="00000400000000000000" pitchFamily="2" charset="-78"/>
              </a:rPr>
              <a:t>مهمترین عناصری است که </a:t>
            </a:r>
            <a:r>
              <a:rPr lang="fa-IR" smtClean="0">
                <a:cs typeface="B Nazanin" panose="00000400000000000000" pitchFamily="2" charset="-78"/>
              </a:rPr>
              <a:t>می توان </a:t>
            </a:r>
            <a:r>
              <a:rPr lang="fa-IR">
                <a:cs typeface="B Nazanin" panose="00000400000000000000" pitchFamily="2" charset="-78"/>
              </a:rPr>
              <a:t>شعر امرؤالقیس را شعری نوستالوژیک محسوب کرد </a:t>
            </a:r>
            <a:endParaRPr lang="fa-IR" smtClean="0">
              <a:cs typeface="B Nazanin" panose="00000400000000000000" pitchFamily="2" charset="-78"/>
            </a:endParaRPr>
          </a:p>
          <a:p>
            <a:pPr marL="0" indent="0" algn="just">
              <a:buNone/>
            </a:pPr>
            <a:r>
              <a:rPr lang="fa-IR"/>
              <a:t/>
            </a:r>
            <a:br>
              <a:rPr lang="fa-IR"/>
            </a:br>
            <a:endParaRPr lang="fa-IR"/>
          </a:p>
          <a:p>
            <a:endParaRPr lang="fa-IR"/>
          </a:p>
        </p:txBody>
      </p:sp>
    </p:spTree>
    <p:extLst>
      <p:ext uri="{BB962C8B-B14F-4D97-AF65-F5344CB8AC3E}">
        <p14:creationId xmlns:p14="http://schemas.microsoft.com/office/powerpoint/2010/main" val="5815702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انگیزه امرؤالقیس در سرودن این قصیده روز دار</a:t>
            </a:r>
            <a:r>
              <a:rPr lang="fa-IR" b="1">
                <a:cs typeface="B Nazanin" panose="00000400000000000000" pitchFamily="2" charset="-78"/>
              </a:rPr>
              <a:t>ة </a:t>
            </a:r>
            <a:r>
              <a:rPr lang="fa-IR">
                <a:cs typeface="B Nazanin" panose="00000400000000000000" pitchFamily="2" charset="-78"/>
              </a:rPr>
              <a:t>جلجل بود که در آن روز با عُنیزه دختر عمویش </a:t>
            </a:r>
            <a:r>
              <a:rPr lang="fa-IR" smtClean="0">
                <a:cs typeface="B Nazanin" panose="00000400000000000000" pitchFamily="2" charset="-78"/>
              </a:rPr>
              <a:t>شرحبیل رو به رو </a:t>
            </a:r>
            <a:r>
              <a:rPr lang="fa-IR">
                <a:cs typeface="B Nazanin" panose="00000400000000000000" pitchFamily="2" charset="-78"/>
              </a:rPr>
              <a:t>شد که امرؤالقیس سخت عاشق او بود» (</a:t>
            </a:r>
            <a:r>
              <a:rPr lang="fa-IR" smtClean="0">
                <a:cs typeface="B Nazanin" panose="00000400000000000000" pitchFamily="2" charset="-78"/>
              </a:rPr>
              <a:t>همان:56)و </a:t>
            </a:r>
            <a:r>
              <a:rPr lang="fa-IR">
                <a:cs typeface="B Nazanin" panose="00000400000000000000" pitchFamily="2" charset="-78"/>
              </a:rPr>
              <a:t>نیز (قائمی و </a:t>
            </a:r>
            <a:r>
              <a:rPr lang="fa-IR" smtClean="0">
                <a:cs typeface="B Nazanin" panose="00000400000000000000" pitchFamily="2" charset="-78"/>
              </a:rPr>
              <a:t>همکاران:1388، 112)موضوعات </a:t>
            </a:r>
            <a:r>
              <a:rPr lang="fa-IR">
                <a:cs typeface="B Nazanin" panose="00000400000000000000" pitchFamily="2" charset="-78"/>
              </a:rPr>
              <a:t>مربوط </a:t>
            </a:r>
            <a:r>
              <a:rPr lang="fa-IR" smtClean="0">
                <a:cs typeface="B Nazanin" panose="00000400000000000000" pitchFamily="2" charset="-78"/>
              </a:rPr>
              <a:t>به توصیف </a:t>
            </a:r>
            <a:r>
              <a:rPr lang="fa-IR">
                <a:cs typeface="B Nazanin" panose="00000400000000000000" pitchFamily="2" charset="-78"/>
              </a:rPr>
              <a:t>اطلال و دمن، یادآوری ایام وصال و منزل معشوقه، برخاسته از عمق وجود و احساسات </a:t>
            </a:r>
            <a:r>
              <a:rPr lang="fa-IR" smtClean="0">
                <a:cs typeface="B Nazanin" panose="00000400000000000000" pitchFamily="2" charset="-78"/>
              </a:rPr>
              <a:t>عاشقانه </a:t>
            </a:r>
            <a:r>
              <a:rPr lang="fa-IR">
                <a:cs typeface="B Nazanin" panose="00000400000000000000" pitchFamily="2" charset="-78"/>
              </a:rPr>
              <a:t>اوست که بازتاب </a:t>
            </a:r>
            <a:r>
              <a:rPr lang="fa-IR" smtClean="0">
                <a:cs typeface="B Nazanin" panose="00000400000000000000" pitchFamily="2" charset="-78"/>
              </a:rPr>
              <a:t>اصول نوستالوژی </a:t>
            </a:r>
            <a:r>
              <a:rPr lang="fa-IR">
                <a:cs typeface="B Nazanin" panose="00000400000000000000" pitchFamily="2" charset="-78"/>
              </a:rPr>
              <a:t>را در شعر وی تداعی </a:t>
            </a:r>
            <a:r>
              <a:rPr lang="fa-IR" smtClean="0">
                <a:cs typeface="B Nazanin" panose="00000400000000000000" pitchFamily="2" charset="-78"/>
              </a:rPr>
              <a:t>می کند </a:t>
            </a:r>
          </a:p>
          <a:p>
            <a:pPr marL="3657600" lvl="8"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4001294"/>
            <a:ext cx="2825086" cy="114641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بازتاب اصول نوستالوژی</a:t>
            </a:r>
            <a:endParaRPr lang="fa-IR"/>
          </a:p>
        </p:txBody>
      </p:sp>
    </p:spTree>
    <p:extLst>
      <p:ext uri="{BB962C8B-B14F-4D97-AF65-F5344CB8AC3E}">
        <p14:creationId xmlns:p14="http://schemas.microsoft.com/office/powerpoint/2010/main" val="2944557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چکیده</a:t>
            </a:r>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یادآوری خاطرات کودکی و جوانی و... موجب </a:t>
            </a:r>
            <a:r>
              <a:rPr lang="fa-IR" smtClean="0">
                <a:cs typeface="B Nazanin" panose="00000400000000000000" pitchFamily="2" charset="-78"/>
              </a:rPr>
              <a:t>می شود </a:t>
            </a:r>
            <a:r>
              <a:rPr lang="fa-IR">
                <a:cs typeface="B Nazanin" panose="00000400000000000000" pitchFamily="2" charset="-78"/>
              </a:rPr>
              <a:t>که دست به قلم برده و عواطف و احساسات خود را بیان نماید؛ بنابراین اشعارش رنگ و بوی نوستالوژیک به خود </a:t>
            </a:r>
            <a:r>
              <a:rPr lang="fa-IR" smtClean="0">
                <a:cs typeface="B Nazanin" panose="00000400000000000000" pitchFamily="2" charset="-78"/>
              </a:rPr>
              <a:t>می گیرد</a:t>
            </a:r>
            <a:r>
              <a:rPr lang="fa-IR">
                <a:cs typeface="B Nazanin" panose="00000400000000000000" pitchFamily="2" charset="-78"/>
              </a:rPr>
              <a:t>. نوستالوژی دوری از معشوق به سبب جدایی شاعر از کسی که خاطرخواه او بوده است، رخ میدهد. در نوستالوژی دوری از معشوق، سخن از بیوفایی، پیمانشکنی، حسرت روزهای با معشوق بودن و شکست و ناکامیهاست. </a:t>
            </a:r>
          </a:p>
          <a:p>
            <a:endParaRPr lang="fa-IR"/>
          </a:p>
        </p:txBody>
      </p:sp>
      <p:sp>
        <p:nvSpPr>
          <p:cNvPr id="4" name="Flowchart: Alternate Process 3"/>
          <p:cNvSpPr/>
          <p:nvPr/>
        </p:nvSpPr>
        <p:spPr>
          <a:xfrm>
            <a:off x="838200" y="4330591"/>
            <a:ext cx="4135272" cy="103723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یادآوری خاطرات کودکی و جوانی</a:t>
            </a:r>
            <a:endParaRPr lang="fa-IR"/>
          </a:p>
        </p:txBody>
      </p:sp>
    </p:spTree>
    <p:extLst>
      <p:ext uri="{BB962C8B-B14F-4D97-AF65-F5344CB8AC3E}">
        <p14:creationId xmlns:p14="http://schemas.microsoft.com/office/powerpoint/2010/main" val="37784410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8-بحث و بررسی</a:t>
            </a:r>
            <a:br>
              <a:rPr lang="fa-IR" b="1" smtClean="0">
                <a:solidFill>
                  <a:srgbClr val="FF0000"/>
                </a:solidFill>
                <a:cs typeface="B Nazanin" panose="00000400000000000000" pitchFamily="2" charset="-78"/>
              </a:rPr>
            </a:br>
            <a:r>
              <a:rPr lang="fa-IR" b="1" smtClean="0">
                <a:solidFill>
                  <a:srgbClr val="FF0000"/>
                </a:solidFill>
                <a:cs typeface="B Nazanin" panose="00000400000000000000" pitchFamily="2" charset="-78"/>
              </a:rPr>
              <a:t>1-8نوستالوژی دوری از معشوق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عشق ورزی</a:t>
            </a:r>
            <a:r>
              <a:rPr lang="fa-IR">
                <a:cs typeface="B Nazanin" panose="00000400000000000000" pitchFamily="2" charset="-78"/>
              </a:rPr>
              <a:t>، از </a:t>
            </a:r>
            <a:r>
              <a:rPr lang="fa-IR" smtClean="0">
                <a:cs typeface="B Nazanin" panose="00000400000000000000" pitchFamily="2" charset="-78"/>
              </a:rPr>
              <a:t>برجسته تربن </a:t>
            </a:r>
            <a:r>
              <a:rPr lang="fa-IR">
                <a:cs typeface="B Nazanin" panose="00000400000000000000" pitchFamily="2" charset="-78"/>
              </a:rPr>
              <a:t>و مهمترین </a:t>
            </a:r>
            <a:r>
              <a:rPr lang="fa-IR" smtClean="0">
                <a:cs typeface="B Nazanin" panose="00000400000000000000" pitchFamily="2" charset="-78"/>
              </a:rPr>
              <a:t>مؤلفه های </a:t>
            </a:r>
            <a:r>
              <a:rPr lang="fa-IR">
                <a:cs typeface="B Nazanin" panose="00000400000000000000" pitchFamily="2" charset="-78"/>
              </a:rPr>
              <a:t>آثار رمانتیک و مورد توجّه شاعران بسیاری بوده است و از </a:t>
            </a:r>
            <a:r>
              <a:rPr lang="fa-IR" smtClean="0">
                <a:cs typeface="B Nazanin" panose="00000400000000000000" pitchFamily="2" charset="-78"/>
              </a:rPr>
              <a:t>عناصر نوستالوژی </a:t>
            </a:r>
            <a:r>
              <a:rPr lang="fa-IR">
                <a:cs typeface="B Nazanin" panose="00000400000000000000" pitchFamily="2" charset="-78"/>
              </a:rPr>
              <a:t>به شمار میآید که با فراق یار و احساس دلتنگی شاعر همراه است. این «عشق ورزیدن، ویژگی خاص دنیای </a:t>
            </a:r>
            <a:r>
              <a:rPr lang="fa-IR" smtClean="0">
                <a:cs typeface="B Nazanin" panose="00000400000000000000" pitchFamily="2" charset="-78"/>
              </a:rPr>
              <a:t>انسان- هاست </a:t>
            </a:r>
            <a:r>
              <a:rPr lang="fa-IR">
                <a:cs typeface="B Nazanin" panose="00000400000000000000" pitchFamily="2" charset="-78"/>
              </a:rPr>
              <a:t>که از آغاز آفرینش تاکنون، با جلوههای رنگارنگ و دلنشین خود رنج حیات را برای انسان تحملپذیر کرده است. عشق</a:t>
            </a:r>
            <a:br>
              <a:rPr lang="fa-IR">
                <a:cs typeface="B Nazanin" panose="00000400000000000000" pitchFamily="2" charset="-78"/>
              </a:rPr>
            </a:br>
            <a:r>
              <a:rPr lang="fa-IR">
                <a:cs typeface="B Nazanin" panose="00000400000000000000" pitchFamily="2" charset="-78"/>
              </a:rPr>
              <a:t>و زیبایی، همواره همراه و مکمّل یکدیگر </a:t>
            </a:r>
            <a:r>
              <a:rPr lang="fa-IR" smtClean="0">
                <a:cs typeface="B Nazanin" panose="00000400000000000000" pitchFamily="2" charset="-78"/>
              </a:rPr>
              <a:t>بوده اند</a:t>
            </a:r>
            <a:r>
              <a:rPr lang="fa-IR">
                <a:cs typeface="B Nazanin" panose="00000400000000000000" pitchFamily="2" charset="-78"/>
              </a:rPr>
              <a:t>» (مختـاری، </a:t>
            </a:r>
            <a:r>
              <a:rPr lang="fa-IR" smtClean="0">
                <a:cs typeface="B Nazanin" panose="00000400000000000000" pitchFamily="2" charset="-78"/>
              </a:rPr>
              <a:t>68 </a:t>
            </a:r>
            <a:r>
              <a:rPr lang="fa-IR">
                <a:cs typeface="B Nazanin" panose="00000400000000000000" pitchFamily="2" charset="-78"/>
              </a:rPr>
              <a:t>:</a:t>
            </a:r>
            <a:r>
              <a:rPr lang="fa-IR" smtClean="0">
                <a:cs typeface="B Nazanin" panose="00000400000000000000" pitchFamily="2" charset="-78"/>
              </a:rPr>
              <a:t>1371) ا</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374718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طلاق عشق تنها به </a:t>
            </a:r>
            <a:r>
              <a:rPr lang="fa-IR" smtClean="0">
                <a:cs typeface="B Nazanin" panose="00000400000000000000" pitchFamily="2" charset="-78"/>
              </a:rPr>
              <a:t>معشوقه ای </a:t>
            </a:r>
            <a:r>
              <a:rPr lang="fa-IR">
                <a:cs typeface="B Nazanin" panose="00000400000000000000" pitchFamily="2" charset="-78"/>
              </a:rPr>
              <a:t>از جنس زن، صورت نمی گیرد، بلکه میتواند شامل هر چیزی باشد که به نوعی محبوب انسان است؛ «خواه این معشوق، بیجان باشد مثل سرزمین مادری و خواه مثل پدر، مادر، خواهر و همسر جاندار باشد. شعر و عشق پیوسته با هم بوده اند و معنای حضور آدمی و شاعرانی که عاشقتر زیسته اند؛ حضور فراگیر از آدمی را دریافته اند و رابطه </a:t>
            </a:r>
            <a:r>
              <a:rPr lang="fa-IR" smtClean="0">
                <a:cs typeface="B Nazanin" panose="00000400000000000000" pitchFamily="2" charset="-78"/>
              </a:rPr>
              <a:t>بی واسطه </a:t>
            </a:r>
            <a:r>
              <a:rPr lang="fa-IR">
                <a:cs typeface="B Nazanin" panose="00000400000000000000" pitchFamily="2" charset="-78"/>
              </a:rPr>
              <a:t>را میان انسانها نوید </a:t>
            </a:r>
            <a:r>
              <a:rPr lang="fa-IR" smtClean="0">
                <a:cs typeface="B Nazanin" panose="00000400000000000000" pitchFamily="2" charset="-78"/>
              </a:rPr>
              <a:t>داده اند</a:t>
            </a:r>
            <a:r>
              <a:rPr lang="fa-IR">
                <a:cs typeface="B Nazanin" panose="00000400000000000000" pitchFamily="2" charset="-78"/>
              </a:rPr>
              <a:t>» (همان: 56)</a:t>
            </a:r>
          </a:p>
          <a:p>
            <a:endParaRPr lang="fa-IR"/>
          </a:p>
        </p:txBody>
      </p:sp>
      <p:sp>
        <p:nvSpPr>
          <p:cNvPr id="4" name="Flowchart: Alternate Process 3"/>
          <p:cNvSpPr/>
          <p:nvPr/>
        </p:nvSpPr>
        <p:spPr>
          <a:xfrm>
            <a:off x="838200" y="4167265"/>
            <a:ext cx="2203554" cy="86943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محبوب انسان</a:t>
            </a:r>
            <a:endParaRPr lang="fa-IR"/>
          </a:p>
        </p:txBody>
      </p:sp>
    </p:spTree>
    <p:extLst>
      <p:ext uri="{BB962C8B-B14F-4D97-AF65-F5344CB8AC3E}">
        <p14:creationId xmlns:p14="http://schemas.microsoft.com/office/powerpoint/2010/main" val="22129093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نمونه اعلای </a:t>
            </a:r>
            <a:r>
              <a:rPr lang="fa-IR">
                <a:cs typeface="B Nazanin" panose="00000400000000000000" pitchFamily="2" charset="-78"/>
              </a:rPr>
              <a:t>پیوستگی شعر و عشق را </a:t>
            </a:r>
            <a:r>
              <a:rPr lang="fa-IR" smtClean="0">
                <a:cs typeface="B Nazanin" panose="00000400000000000000" pitchFamily="2" charset="-78"/>
              </a:rPr>
              <a:t>می توان </a:t>
            </a:r>
            <a:r>
              <a:rPr lang="fa-IR">
                <a:cs typeface="B Nazanin" panose="00000400000000000000" pitchFamily="2" charset="-78"/>
              </a:rPr>
              <a:t>در </a:t>
            </a:r>
            <a:r>
              <a:rPr lang="fa-IR" smtClean="0">
                <a:cs typeface="B Nazanin" panose="00000400000000000000" pitchFamily="2" charset="-78"/>
              </a:rPr>
              <a:t>منظومه های عاشقانه ادبیات </a:t>
            </a:r>
            <a:r>
              <a:rPr lang="fa-IR">
                <a:cs typeface="B Nazanin" panose="00000400000000000000" pitchFamily="2" charset="-78"/>
              </a:rPr>
              <a:t>غنایی بازجست. </a:t>
            </a:r>
            <a:r>
              <a:rPr lang="fa-IR" smtClean="0">
                <a:cs typeface="B Nazanin" panose="00000400000000000000" pitchFamily="2" charset="-78"/>
              </a:rPr>
              <a:t>منظومه های </a:t>
            </a:r>
            <a:r>
              <a:rPr lang="fa-IR">
                <a:cs typeface="B Nazanin" panose="00000400000000000000" pitchFamily="2" charset="-78"/>
              </a:rPr>
              <a:t>عاشقانه که مبیّن </a:t>
            </a:r>
            <a:r>
              <a:rPr lang="fa-IR" smtClean="0">
                <a:cs typeface="B Nazanin" panose="00000400000000000000" pitchFamily="2" charset="-78"/>
              </a:rPr>
              <a:t>حالات درونی </a:t>
            </a:r>
            <a:r>
              <a:rPr lang="fa-IR">
                <a:cs typeface="B Nazanin" panose="00000400000000000000" pitchFamily="2" charset="-78"/>
              </a:rPr>
              <a:t>و احساسات مربوط به وصال و فراق عاشق نسبت به معشوق است، در حقیقت نوستالوژی دوری از معشوق است را </a:t>
            </a:r>
            <a:r>
              <a:rPr lang="fa-IR" smtClean="0">
                <a:cs typeface="B Nazanin" panose="00000400000000000000" pitchFamily="2" charset="-78"/>
              </a:rPr>
              <a:t>به تصویر می کشند</a:t>
            </a:r>
            <a:r>
              <a:rPr lang="fa-IR">
                <a:cs typeface="B Nazanin" panose="00000400000000000000" pitchFamily="2" charset="-78"/>
              </a:rPr>
              <a:t>. </a:t>
            </a:r>
            <a:endParaRPr lang="fa-IR" smtClean="0">
              <a:cs typeface="B Nazanin" panose="00000400000000000000" pitchFamily="2" charset="-78"/>
            </a:endParaRPr>
          </a:p>
          <a:p>
            <a:pPr algn="just"/>
            <a:r>
              <a:rPr lang="fa-IR" smtClean="0">
                <a:cs typeface="B Nazanin" panose="00000400000000000000" pitchFamily="2" charset="-78"/>
              </a:rPr>
              <a:t>در </a:t>
            </a:r>
            <a:r>
              <a:rPr lang="fa-IR">
                <a:cs typeface="B Nazanin" panose="00000400000000000000" pitchFamily="2" charset="-78"/>
              </a:rPr>
              <a:t>ادبیات فارسی </a:t>
            </a:r>
            <a:r>
              <a:rPr lang="fa-IR" smtClean="0">
                <a:cs typeface="B Nazanin" panose="00000400000000000000" pitchFamily="2" charset="-78"/>
              </a:rPr>
              <a:t>منظومه هایی </a:t>
            </a:r>
            <a:r>
              <a:rPr lang="fa-IR">
                <a:cs typeface="B Nazanin" panose="00000400000000000000" pitchFamily="2" charset="-78"/>
              </a:rPr>
              <a:t>همچون «</a:t>
            </a:r>
            <a:r>
              <a:rPr lang="fa-IR">
                <a:solidFill>
                  <a:srgbClr val="FF0000"/>
                </a:solidFill>
                <a:cs typeface="B Nazanin" panose="00000400000000000000" pitchFamily="2" charset="-78"/>
              </a:rPr>
              <a:t>لیلی و مجنون</a:t>
            </a:r>
            <a:r>
              <a:rPr lang="fa-IR">
                <a:cs typeface="B Nazanin" panose="00000400000000000000" pitchFamily="2" charset="-78"/>
              </a:rPr>
              <a:t>»، «</a:t>
            </a:r>
            <a:r>
              <a:rPr lang="fa-IR">
                <a:solidFill>
                  <a:srgbClr val="FF0000"/>
                </a:solidFill>
                <a:cs typeface="B Nazanin" panose="00000400000000000000" pitchFamily="2" charset="-78"/>
              </a:rPr>
              <a:t>ویس و رامین</a:t>
            </a:r>
            <a:r>
              <a:rPr lang="fa-IR">
                <a:cs typeface="B Nazanin" panose="00000400000000000000" pitchFamily="2" charset="-78"/>
              </a:rPr>
              <a:t>» و... و در ادبیات عربی </a:t>
            </a:r>
            <a:r>
              <a:rPr lang="fa-IR" smtClean="0">
                <a:cs typeface="B Nazanin" panose="00000400000000000000" pitchFamily="2" charset="-78"/>
              </a:rPr>
              <a:t>غزلیات عاشقانه العباسبن </a:t>
            </a:r>
            <a:r>
              <a:rPr lang="fa-IR">
                <a:cs typeface="B Nazanin" panose="00000400000000000000" pitchFamily="2" charset="-78"/>
              </a:rPr>
              <a:t>الأحنف و... قابل ذکرند که غم دوری از معشوق را با دردمندی و حس نوستالوژیکی بیان مینمایند. </a:t>
            </a:r>
            <a:r>
              <a:rPr lang="fa-IR" smtClean="0">
                <a:cs typeface="B Nazanin" panose="00000400000000000000" pitchFamily="2" charset="-78"/>
              </a:rPr>
              <a:t>در نوستالوژی </a:t>
            </a:r>
            <a:r>
              <a:rPr lang="fa-IR">
                <a:cs typeface="B Nazanin" panose="00000400000000000000" pitchFamily="2" charset="-78"/>
              </a:rPr>
              <a:t>دوری از معشوق، سخن از بیوفایی، پیمانشکنی، حسرت روزهای با معشوق بودن و شکست و </a:t>
            </a:r>
            <a:r>
              <a:rPr lang="fa-IR" smtClean="0">
                <a:cs typeface="B Nazanin" panose="00000400000000000000" pitchFamily="2" charset="-78"/>
              </a:rPr>
              <a:t>ناکامی هاست</a:t>
            </a:r>
            <a:r>
              <a:rPr lang="fa-IR">
                <a:cs typeface="B Nazanin" panose="00000400000000000000" pitchFamily="2" charset="-78"/>
              </a:rPr>
              <a:t>. </a:t>
            </a:r>
            <a:endParaRPr lang="fa-IR" smtClean="0">
              <a:cs typeface="B Nazanin" panose="00000400000000000000" pitchFamily="2" charset="-78"/>
            </a:endParaRP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1454744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a:t>
            </a:r>
            <a:r>
              <a:rPr lang="fa-IR" b="1">
                <a:solidFill>
                  <a:srgbClr val="FF0000"/>
                </a:solidFill>
                <a:cs typeface="B Nazanin" panose="00000400000000000000" pitchFamily="2" charset="-78"/>
              </a:rPr>
              <a:t>مهمترین</a:t>
            </a:r>
            <a:r>
              <a:rPr lang="fa-IR">
                <a:cs typeface="B Nazanin" panose="00000400000000000000" pitchFamily="2" charset="-78"/>
              </a:rPr>
              <a:t> </a:t>
            </a:r>
            <a:r>
              <a:rPr lang="fa-IR" b="1" smtClean="0">
                <a:solidFill>
                  <a:srgbClr val="FF0000"/>
                </a:solidFill>
                <a:cs typeface="B Nazanin" panose="00000400000000000000" pitchFamily="2" charset="-78"/>
              </a:rPr>
              <a:t>مؤلفه های </a:t>
            </a:r>
            <a:r>
              <a:rPr lang="fa-IR" b="1">
                <a:solidFill>
                  <a:srgbClr val="FF0000"/>
                </a:solidFill>
                <a:cs typeface="B Nazanin" panose="00000400000000000000" pitchFamily="2" charset="-78"/>
              </a:rPr>
              <a:t>دوری از معشوق </a:t>
            </a:r>
            <a:r>
              <a:rPr lang="fa-IR">
                <a:cs typeface="B Nazanin" panose="00000400000000000000" pitchFamily="2" charset="-78"/>
              </a:rPr>
              <a:t>در شعر امرؤالقیس، شاعر جاهلی عرب، میتوان به یادآوری و مرور خاطرات </a:t>
            </a:r>
            <a:r>
              <a:rPr lang="fa-IR" smtClean="0">
                <a:cs typeface="B Nazanin" panose="00000400000000000000" pitchFamily="2" charset="-78"/>
              </a:rPr>
              <a:t>معشوق، دلتنگی</a:t>
            </a:r>
            <a:r>
              <a:rPr lang="fa-IR">
                <a:cs typeface="B Nazanin" panose="00000400000000000000" pitchFamily="2" charset="-78"/>
              </a:rPr>
              <a:t>، غم و اندوه و حسرت، احساس </a:t>
            </a:r>
            <a:r>
              <a:rPr lang="fa-IR" smtClean="0">
                <a:cs typeface="B Nazanin" panose="00000400000000000000" pitchFamily="2" charset="-78"/>
              </a:rPr>
              <a:t>حضور معشوق</a:t>
            </a:r>
            <a:r>
              <a:rPr lang="fa-IR">
                <a:cs typeface="B Nazanin" panose="00000400000000000000" pitchFamily="2" charset="-78"/>
              </a:rPr>
              <a:t>، سفر کردن برای رسیدن به معشوق و آرزوی دیدن معشوق اشاره </a:t>
            </a:r>
            <a:r>
              <a:rPr lang="fa-IR" smtClean="0">
                <a:cs typeface="B Nazanin" panose="00000400000000000000" pitchFamily="2" charset="-78"/>
              </a:rPr>
              <a:t>کرد که </a:t>
            </a:r>
            <a:r>
              <a:rPr lang="fa-IR">
                <a:cs typeface="B Nazanin" panose="00000400000000000000" pitchFamily="2" charset="-78"/>
              </a:rPr>
              <a:t>به تحلیل آنها پرداخته میشود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6721940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8-1-1 یادآوری </a:t>
            </a:r>
            <a:r>
              <a:rPr lang="fa-IR" b="1">
                <a:solidFill>
                  <a:srgbClr val="FF0000"/>
                </a:solidFill>
                <a:cs typeface="B Nazanin" panose="00000400000000000000" pitchFamily="2" charset="-78"/>
              </a:rPr>
              <a:t>و مرور خاطرات گذشته با </a:t>
            </a:r>
            <a:r>
              <a:rPr lang="fa-IR" b="1" smtClean="0">
                <a:solidFill>
                  <a:srgbClr val="FF0000"/>
                </a:solidFill>
                <a:cs typeface="B Nazanin" panose="00000400000000000000" pitchFamily="2" charset="-78"/>
              </a:rPr>
              <a:t>معشوق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نوستالوژی </a:t>
            </a:r>
            <a:r>
              <a:rPr lang="fa-IR">
                <a:cs typeface="B Nazanin" panose="00000400000000000000" pitchFamily="2" charset="-78"/>
              </a:rPr>
              <a:t>و خاطره، ارتباط تنگاتنگی با هم دارند. به عبارت دیگر، یک طرف ثابت نوستالوژی، بازگویی و یادآوری بیش </a:t>
            </a:r>
            <a:r>
              <a:rPr lang="fa-IR" smtClean="0">
                <a:cs typeface="B Nazanin" panose="00000400000000000000" pitchFamily="2" charset="-78"/>
              </a:rPr>
              <a:t>از حد خاطره هاست</a:t>
            </a:r>
            <a:r>
              <a:rPr lang="fa-IR">
                <a:cs typeface="B Nazanin" panose="00000400000000000000" pitchFamily="2" charset="-78"/>
              </a:rPr>
              <a:t>. «داشتن خاطره برای هر فرد طبیعی است؛ اما وقتی یادآوری خاطرات برای شخص به حدّی برسد که او </a:t>
            </a:r>
            <a:r>
              <a:rPr lang="fa-IR" smtClean="0">
                <a:cs typeface="B Nazanin" panose="00000400000000000000" pitchFamily="2" charset="-78"/>
              </a:rPr>
              <a:t>را نسبت </a:t>
            </a:r>
            <a:r>
              <a:rPr lang="fa-IR">
                <a:cs typeface="B Nazanin" panose="00000400000000000000" pitchFamily="2" charset="-78"/>
              </a:rPr>
              <a:t>به واقعیت موجودش بدبین کند، شخص احساس نوستالوژی و دلتنگی میکند، این همان حالت روانی است </a:t>
            </a:r>
            <a:r>
              <a:rPr lang="fa-IR" smtClean="0">
                <a:cs typeface="B Nazanin" panose="00000400000000000000" pitchFamily="2" charset="-78"/>
              </a:rPr>
              <a:t>که خاطرهشناسان </a:t>
            </a:r>
            <a:r>
              <a:rPr lang="fa-IR">
                <a:cs typeface="B Nazanin" panose="00000400000000000000" pitchFamily="2" charset="-78"/>
              </a:rPr>
              <a:t>آن را «</a:t>
            </a:r>
            <a:r>
              <a:rPr lang="fa-IR" b="1">
                <a:solidFill>
                  <a:srgbClr val="FF0000"/>
                </a:solidFill>
                <a:cs typeface="B Nazanin" panose="00000400000000000000" pitchFamily="2" charset="-78"/>
              </a:rPr>
              <a:t>تراکم خاطره</a:t>
            </a:r>
            <a:r>
              <a:rPr lang="fa-IR">
                <a:cs typeface="B Nazanin" panose="00000400000000000000" pitchFamily="2" charset="-78"/>
              </a:rPr>
              <a:t>» مینامند. طیف دیگر این حالت، کمبود خاطره است که روانپزشکان آن را «</a:t>
            </a:r>
            <a:r>
              <a:rPr lang="fa-IR" b="1" smtClean="0">
                <a:solidFill>
                  <a:srgbClr val="FF0000"/>
                </a:solidFill>
                <a:cs typeface="B Nazanin" panose="00000400000000000000" pitchFamily="2" charset="-78"/>
              </a:rPr>
              <a:t>فراموشی</a:t>
            </a:r>
            <a:r>
              <a:rPr lang="fa-IR" smtClean="0">
                <a:cs typeface="B Nazanin" panose="00000400000000000000" pitchFamily="2" charset="-78"/>
              </a:rPr>
              <a:t>» گویند</a:t>
            </a:r>
            <a:r>
              <a:rPr lang="fa-IR">
                <a:cs typeface="B Nazanin" panose="00000400000000000000" pitchFamily="2" charset="-78"/>
              </a:rPr>
              <a:t>» (</a:t>
            </a:r>
            <a:r>
              <a:rPr lang="fa-IR" smtClean="0">
                <a:cs typeface="B Nazanin" panose="00000400000000000000" pitchFamily="2" charset="-78"/>
              </a:rPr>
              <a:t>شریفیان،1389، 36) ؛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2940570" y="4586990"/>
            <a:ext cx="6310859" cy="1064301"/>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بازگویی و یادآوری بیش از حد خاطره </a:t>
            </a:r>
            <a:r>
              <a:rPr lang="fa-IR" sz="2800" smtClean="0">
                <a:solidFill>
                  <a:prstClr val="black"/>
                </a:solidFill>
                <a:cs typeface="B Nazanin" panose="00000400000000000000" pitchFamily="2" charset="-78"/>
              </a:rPr>
              <a:t>ها</a:t>
            </a:r>
            <a:endParaRPr lang="fa-IR"/>
          </a:p>
        </p:txBody>
      </p:sp>
    </p:spTree>
    <p:extLst>
      <p:ext uri="{BB962C8B-B14F-4D97-AF65-F5344CB8AC3E}">
        <p14:creationId xmlns:p14="http://schemas.microsoft.com/office/powerpoint/2010/main" val="19912641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میتوان اذعان داشت که نوستالوژی، پیوند عمیق و تنگاتنگی با زندگی شخصی انسانها دارد و اغلب، زندگی شخصی و درونی انسانها، منشأ بروز و شکوفایی این گونه اشعار در فرد میشود. در حالت سیر و برگشت به گذشته، «انسان رمانتیک، سرخورده از برآورده نشدن آرمانهایش و دلزده و خسته از وضع موجود، به دژ مستحکم خاطرات گذشته پناه میبرد؛ خاطراتی که گاه به موضوعات عشقی و گاهی به ایام کودکی مربوط میشود» (رحیمی و دیگران، 1392، 107)که این، همان «نوستالوژی» است </a:t>
            </a:r>
          </a:p>
          <a:p>
            <a:endParaRPr lang="fa-IR"/>
          </a:p>
        </p:txBody>
      </p:sp>
    </p:spTree>
    <p:extLst>
      <p:ext uri="{BB962C8B-B14F-4D97-AF65-F5344CB8AC3E}">
        <p14:creationId xmlns:p14="http://schemas.microsoft.com/office/powerpoint/2010/main" val="3843808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a:cs typeface="B Nazanin" panose="00000400000000000000" pitchFamily="2" charset="-78"/>
              </a:rPr>
              <a:t>در نوستالوژی دوری از معشوق، شاعر یا نویسـنده به دلیل دوری از معشوق یا روزهای خوشی که در کنار یار خود </a:t>
            </a:r>
            <a:r>
              <a:rPr lang="fa-IR" smtClean="0">
                <a:cs typeface="B Nazanin" panose="00000400000000000000" pitchFamily="2" charset="-78"/>
              </a:rPr>
              <a:t>داشته است</a:t>
            </a:r>
            <a:r>
              <a:rPr lang="fa-IR">
                <a:cs typeface="B Nazanin" panose="00000400000000000000" pitchFamily="2" charset="-78"/>
              </a:rPr>
              <a:t>، احساس حسرت </a:t>
            </a:r>
            <a:r>
              <a:rPr lang="fa-IR" smtClean="0">
                <a:cs typeface="B Nazanin" panose="00000400000000000000" pitchFamily="2" charset="-78"/>
              </a:rPr>
              <a:t>می کند </a:t>
            </a:r>
            <a:r>
              <a:rPr lang="fa-IR">
                <a:cs typeface="B Nazanin" panose="00000400000000000000" pitchFamily="2" charset="-78"/>
              </a:rPr>
              <a:t>و با وجود گذشت سالیان </a:t>
            </a:r>
            <a:r>
              <a:rPr lang="fa-IR" smtClean="0">
                <a:cs typeface="B Nazanin" panose="00000400000000000000" pitchFamily="2" charset="-78"/>
              </a:rPr>
              <a:t>دراز باز </a:t>
            </a:r>
            <a:r>
              <a:rPr lang="fa-IR">
                <a:cs typeface="B Nazanin" panose="00000400000000000000" pitchFamily="2" charset="-78"/>
              </a:rPr>
              <a:t>هم به یادآوری آن خاطرات </a:t>
            </a:r>
            <a:r>
              <a:rPr lang="fa-IR" smtClean="0">
                <a:cs typeface="B Nazanin" panose="00000400000000000000" pitchFamily="2" charset="-78"/>
              </a:rPr>
              <a:t>می پردازد </a:t>
            </a:r>
            <a:r>
              <a:rPr lang="fa-IR">
                <a:cs typeface="B Nazanin" panose="00000400000000000000" pitchFamily="2" charset="-78"/>
              </a:rPr>
              <a:t>و خواهان بازگشـت </a:t>
            </a:r>
            <a:r>
              <a:rPr lang="fa-IR" smtClean="0">
                <a:cs typeface="B Nazanin" panose="00000400000000000000" pitchFamily="2" charset="-78"/>
              </a:rPr>
              <a:t>به آن </a:t>
            </a:r>
            <a:r>
              <a:rPr lang="fa-IR">
                <a:cs typeface="B Nazanin" panose="00000400000000000000" pitchFamily="2" charset="-78"/>
              </a:rPr>
              <a:t>ایام است. یکی از </a:t>
            </a:r>
            <a:r>
              <a:rPr lang="fa-IR" smtClean="0">
                <a:cs typeface="B Nazanin" panose="00000400000000000000" pitchFamily="2" charset="-78"/>
              </a:rPr>
              <a:t>جلوه های </a:t>
            </a:r>
            <a:r>
              <a:rPr lang="fa-IR">
                <a:cs typeface="B Nazanin" panose="00000400000000000000" pitchFamily="2" charset="-78"/>
              </a:rPr>
              <a:t>نوستالوژیک در شعر امرؤالقیس، یادآوری خاطرات و ماجراهای عاشقانه اسـت. این دسته </a:t>
            </a:r>
            <a:r>
              <a:rPr lang="fa-IR" smtClean="0">
                <a:cs typeface="B Nazanin" panose="00000400000000000000" pitchFamily="2" charset="-78"/>
              </a:rPr>
              <a:t>از نوستالوژی</a:t>
            </a:r>
            <a:r>
              <a:rPr lang="fa-IR">
                <a:cs typeface="B Nazanin" panose="00000400000000000000" pitchFamily="2" charset="-78"/>
              </a:rPr>
              <a:t>، جزء خاطرات فردی است که در آن، شاعر به دورهای از زندگی فردی خود میپردازد؛ لحظه یا لحظاتی از </a:t>
            </a:r>
            <a:r>
              <a:rPr lang="fa-IR" smtClean="0">
                <a:cs typeface="B Nazanin" panose="00000400000000000000" pitchFamily="2" charset="-78"/>
              </a:rPr>
              <a:t>گذشته خویش </a:t>
            </a:r>
            <a:r>
              <a:rPr lang="fa-IR">
                <a:cs typeface="B Nazanin" panose="00000400000000000000" pitchFamily="2" charset="-78"/>
              </a:rPr>
              <a:t>را در ذهن ترسیم میکند و بر آن حسرت </a:t>
            </a:r>
            <a:r>
              <a:rPr lang="fa-IR" smtClean="0">
                <a:cs typeface="B Nazanin" panose="00000400000000000000" pitchFamily="2" charset="-78"/>
              </a:rPr>
              <a:t>می خورد</a:t>
            </a:r>
            <a:r>
              <a:rPr lang="fa-IR">
                <a:cs typeface="B Nazanin" panose="00000400000000000000" pitchFamily="2" charset="-78"/>
              </a:rPr>
              <a:t>. </a:t>
            </a:r>
            <a:r>
              <a:rPr lang="fa-IR" smtClean="0">
                <a:cs typeface="B Nazanin" panose="00000400000000000000" pitchFamily="2" charset="-78"/>
              </a:rPr>
              <a:t>می توان </a:t>
            </a:r>
            <a:r>
              <a:rPr lang="fa-IR">
                <a:cs typeface="B Nazanin" panose="00000400000000000000" pitchFamily="2" charset="-78"/>
              </a:rPr>
              <a:t>گفت که شعر امرؤالقیس از حیث بازگشت ماجراجویانه </a:t>
            </a:r>
            <a:r>
              <a:rPr lang="fa-IR" smtClean="0">
                <a:cs typeface="B Nazanin" panose="00000400000000000000" pitchFamily="2" charset="-78"/>
              </a:rPr>
              <a:t>به گذشته «</a:t>
            </a:r>
            <a:r>
              <a:rPr lang="fa-IR" b="1" smtClean="0">
                <a:solidFill>
                  <a:srgbClr val="FF0000"/>
                </a:solidFill>
                <a:cs typeface="B Nazanin" panose="00000400000000000000" pitchFamily="2" charset="-78"/>
              </a:rPr>
              <a:t>پدیده ای متمایز</a:t>
            </a:r>
            <a:r>
              <a:rPr lang="fa-IR" smtClean="0">
                <a:cs typeface="B Nazanin" panose="00000400000000000000" pitchFamily="2" charset="-78"/>
              </a:rPr>
              <a:t> </a:t>
            </a:r>
            <a:r>
              <a:rPr lang="fa-IR">
                <a:cs typeface="B Nazanin" panose="00000400000000000000" pitchFamily="2" charset="-78"/>
              </a:rPr>
              <a:t>به شمار میرفت؛ زیرا او در </a:t>
            </a:r>
            <a:r>
              <a:rPr lang="fa-IR" smtClean="0">
                <a:cs typeface="B Nazanin" panose="00000400000000000000" pitchFamily="2" charset="-78"/>
              </a:rPr>
              <a:t>جست و جوی </a:t>
            </a:r>
            <a:r>
              <a:rPr lang="fa-IR">
                <a:cs typeface="B Nazanin" panose="00000400000000000000" pitchFamily="2" charset="-78"/>
              </a:rPr>
              <a:t>جاودانگی مادّی بود و آن را در قالب </a:t>
            </a:r>
            <a:r>
              <a:rPr lang="fa-IR" smtClean="0">
                <a:cs typeface="B Nazanin" panose="00000400000000000000" pitchFamily="2" charset="-78"/>
              </a:rPr>
              <a:t>شاعرانه ای </a:t>
            </a:r>
            <a:r>
              <a:rPr lang="fa-IR">
                <a:cs typeface="B Nazanin" panose="00000400000000000000" pitchFamily="2" charset="-78"/>
              </a:rPr>
              <a:t>خلاق </a:t>
            </a:r>
            <a:r>
              <a:rPr lang="fa-IR" smtClean="0">
                <a:cs typeface="B Nazanin" panose="00000400000000000000" pitchFamily="2" charset="-78"/>
              </a:rPr>
              <a:t>ارائه کرد </a:t>
            </a:r>
            <a:r>
              <a:rPr lang="fa-IR">
                <a:cs typeface="B Nazanin" panose="00000400000000000000" pitchFamily="2" charset="-78"/>
              </a:rPr>
              <a:t>که در آن، واقعیت را به نقاشی </a:t>
            </a:r>
            <a:r>
              <a:rPr lang="fa-IR" smtClean="0">
                <a:cs typeface="B Nazanin" panose="00000400000000000000" pitchFamily="2" charset="-78"/>
              </a:rPr>
              <a:t>شاعرانه ای </a:t>
            </a:r>
            <a:r>
              <a:rPr lang="fa-IR">
                <a:cs typeface="B Nazanin" panose="00000400000000000000" pitchFamily="2" charset="-78"/>
              </a:rPr>
              <a:t>مبدّل کرد که از طریق آن </a:t>
            </a:r>
            <a:r>
              <a:rPr lang="fa-IR" smtClean="0">
                <a:cs typeface="B Nazanin" panose="00000400000000000000" pitchFamily="2" charset="-78"/>
              </a:rPr>
              <a:t>می توانست </a:t>
            </a:r>
            <a:r>
              <a:rPr lang="fa-IR">
                <a:cs typeface="B Nazanin" panose="00000400000000000000" pitchFamily="2" charset="-78"/>
              </a:rPr>
              <a:t>عواطف و </a:t>
            </a:r>
            <a:r>
              <a:rPr lang="fa-IR" smtClean="0">
                <a:cs typeface="B Nazanin" panose="00000400000000000000" pitchFamily="2" charset="-78"/>
              </a:rPr>
              <a:t>فلسفه خود </a:t>
            </a:r>
            <a:r>
              <a:rPr lang="fa-IR">
                <a:cs typeface="B Nazanin" panose="00000400000000000000" pitchFamily="2" charset="-78"/>
              </a:rPr>
              <a:t>را منتقل </a:t>
            </a:r>
            <a:r>
              <a:rPr lang="fa-IR" smtClean="0">
                <a:cs typeface="B Nazanin" panose="00000400000000000000" pitchFamily="2" charset="-78"/>
              </a:rPr>
              <a:t>نماید.»</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0786839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«او تصویری </a:t>
            </a:r>
            <a:r>
              <a:rPr lang="fa-IR">
                <a:cs typeface="B Nazanin" panose="00000400000000000000" pitchFamily="2" charset="-78"/>
              </a:rPr>
              <a:t>از زندگی و جهان ارائه کرد که در آن حالت پوچی، حواسپرتی و فقدانی که در آن زندگی میکرد، مشهود بود</a:t>
            </a:r>
            <a:r>
              <a:rPr lang="fa-IR" smtClean="0">
                <a:cs typeface="B Nazanin" panose="00000400000000000000" pitchFamily="2" charset="-78"/>
              </a:rPr>
              <a:t>» (</a:t>
            </a:r>
            <a:r>
              <a:rPr lang="fa-IR">
                <a:cs typeface="B Nazanin" panose="00000400000000000000" pitchFamily="2" charset="-78"/>
              </a:rPr>
              <a:t>أردینی و ایناس سلمان، </a:t>
            </a:r>
            <a:r>
              <a:rPr lang="fa-IR" smtClean="0">
                <a:cs typeface="B Nazanin" panose="00000400000000000000" pitchFamily="2" charset="-78"/>
              </a:rPr>
              <a:t>2018: 579) امرؤالقیس</a:t>
            </a:r>
            <a:r>
              <a:rPr lang="fa-IR">
                <a:cs typeface="B Nazanin" panose="00000400000000000000" pitchFamily="2" charset="-78"/>
              </a:rPr>
              <a:t>، شاعر جاهلی عرب، هر زمان که یاد جوانی و خاطرات خوش آن ایام </a:t>
            </a:r>
            <a:r>
              <a:rPr lang="fa-IR" smtClean="0">
                <a:cs typeface="B Nazanin" panose="00000400000000000000" pitchFamily="2" charset="-78"/>
              </a:rPr>
              <a:t>کرده و </a:t>
            </a:r>
            <a:r>
              <a:rPr lang="fa-IR">
                <a:cs typeface="B Nazanin" panose="00000400000000000000" pitchFamily="2" charset="-78"/>
              </a:rPr>
              <a:t>نیز هرگاه که به سبب دوری از یار و دیار مألوف به ستوه آمده است، دست به قلم برده و دردهای درونی و رنجهای </a:t>
            </a:r>
            <a:r>
              <a:rPr lang="fa-IR" smtClean="0">
                <a:cs typeface="B Nazanin" panose="00000400000000000000" pitchFamily="2" charset="-78"/>
              </a:rPr>
              <a:t>غربت خود </a:t>
            </a:r>
            <a:r>
              <a:rPr lang="fa-IR">
                <a:cs typeface="B Nazanin" panose="00000400000000000000" pitchFamily="2" charset="-78"/>
              </a:rPr>
              <a:t>را از ایام جوانی و معشوق با دردمندی تمام به نظم کشیده است و درست در همین </a:t>
            </a:r>
            <a:r>
              <a:rPr lang="fa-IR" smtClean="0">
                <a:cs typeface="B Nazanin" panose="00000400000000000000" pitchFamily="2" charset="-78"/>
              </a:rPr>
              <a:t>لحظه هاست </a:t>
            </a:r>
            <a:r>
              <a:rPr lang="fa-IR">
                <a:cs typeface="B Nazanin" panose="00000400000000000000" pitchFamily="2" charset="-78"/>
              </a:rPr>
              <a:t>که ردّ پای </a:t>
            </a:r>
            <a:r>
              <a:rPr lang="fa-IR" smtClean="0">
                <a:cs typeface="B Nazanin" panose="00000400000000000000" pitchFamily="2" charset="-78"/>
              </a:rPr>
              <a:t>نوستالوژی (غم </a:t>
            </a:r>
            <a:r>
              <a:rPr lang="fa-IR">
                <a:cs typeface="B Nazanin" panose="00000400000000000000" pitchFamily="2" charset="-78"/>
              </a:rPr>
              <a:t>غربت) در اشعارش بروز </a:t>
            </a:r>
            <a:r>
              <a:rPr lang="fa-IR" smtClean="0">
                <a:cs typeface="B Nazanin" panose="00000400000000000000" pitchFamily="2" charset="-78"/>
              </a:rPr>
              <a:t>می نماید.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4429258"/>
            <a:ext cx="3794078" cy="84616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دردهای درونی و رنجهای غربت</a:t>
            </a:r>
            <a:endParaRPr lang="fa-IR"/>
          </a:p>
        </p:txBody>
      </p:sp>
    </p:spTree>
    <p:extLst>
      <p:ext uri="{BB962C8B-B14F-4D97-AF65-F5344CB8AC3E}">
        <p14:creationId xmlns:p14="http://schemas.microsoft.com/office/powerpoint/2010/main" val="6390332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اولین بیت </a:t>
            </a:r>
            <a:r>
              <a:rPr lang="fa-IR" smtClean="0">
                <a:cs typeface="B Nazanin" panose="00000400000000000000" pitchFamily="2" charset="-78"/>
              </a:rPr>
              <a:t>معلقه </a:t>
            </a:r>
            <a:r>
              <a:rPr lang="fa-IR">
                <a:cs typeface="B Nazanin" panose="00000400000000000000" pitchFamily="2" charset="-78"/>
              </a:rPr>
              <a:t>امرؤالقیس، دربردارندة همین نوستالوژی غم غربت، حسرت و اندوه و نیز نوستالوژی عشق و دوری </a:t>
            </a:r>
            <a:r>
              <a:rPr lang="fa-IR" smtClean="0">
                <a:cs typeface="B Nazanin" panose="00000400000000000000" pitchFamily="2" charset="-78"/>
              </a:rPr>
              <a:t>از معشوق </a:t>
            </a:r>
            <a:r>
              <a:rPr lang="fa-IR">
                <a:cs typeface="B Nazanin" panose="00000400000000000000" pitchFamily="2" charset="-78"/>
              </a:rPr>
              <a:t>است که برخاسته از احساسات عمیق و رمانتیکی شاعر است. برخی نقّادان ادبی در مورد همین یک بیت </a:t>
            </a:r>
            <a:r>
              <a:rPr lang="fa-IR" smtClean="0">
                <a:cs typeface="B Nazanin" panose="00000400000000000000" pitchFamily="2" charset="-78"/>
              </a:rPr>
              <a:t>گفته اند </a:t>
            </a:r>
            <a:r>
              <a:rPr lang="fa-IR">
                <a:cs typeface="B Nazanin" panose="00000400000000000000" pitchFamily="2" charset="-78"/>
              </a:rPr>
              <a:t>که</a:t>
            </a:r>
            <a:r>
              <a:rPr lang="fa-IR" smtClean="0">
                <a:cs typeface="B Nazanin" panose="00000400000000000000" pitchFamily="2" charset="-78"/>
              </a:rPr>
              <a:t>: «</a:t>
            </a:r>
            <a:r>
              <a:rPr lang="fa-IR">
                <a:cs typeface="B Nazanin" panose="00000400000000000000" pitchFamily="2" charset="-78"/>
              </a:rPr>
              <a:t>شاعر در این یک بیت هم خودش ایستاده و هم توقّف دیگران را خواسته، هم گریه کرده و هم گریستن دیگران را </a:t>
            </a:r>
            <a:r>
              <a:rPr lang="fa-IR" smtClean="0">
                <a:cs typeface="B Nazanin" panose="00000400000000000000" pitchFamily="2" charset="-78"/>
              </a:rPr>
              <a:t>خواسته، هم </a:t>
            </a:r>
            <a:r>
              <a:rPr lang="fa-IR">
                <a:cs typeface="B Nazanin" panose="00000400000000000000" pitchFamily="2" charset="-78"/>
              </a:rPr>
              <a:t>معشوق و هم منزل معشوق را یاد کرده است» (</a:t>
            </a:r>
            <a:r>
              <a:rPr lang="fa-IR" smtClean="0">
                <a:cs typeface="B Nazanin" panose="00000400000000000000" pitchFamily="2" charset="-78"/>
              </a:rPr>
              <a:t>بهروز،:1359، 45)</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922011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و این، </a:t>
            </a:r>
            <a:r>
              <a:rPr lang="fa-IR" b="1" smtClean="0">
                <a:solidFill>
                  <a:srgbClr val="FF0000"/>
                </a:solidFill>
                <a:cs typeface="B Nazanin" panose="00000400000000000000" pitchFamily="2" charset="-78"/>
              </a:rPr>
              <a:t>رمانتیک ترین </a:t>
            </a:r>
            <a:r>
              <a:rPr lang="fa-IR" b="1">
                <a:solidFill>
                  <a:srgbClr val="FF0000"/>
                </a:solidFill>
                <a:cs typeface="B Nazanin" panose="00000400000000000000" pitchFamily="2" charset="-78"/>
              </a:rPr>
              <a:t>بیت </a:t>
            </a:r>
            <a:r>
              <a:rPr lang="fa-IR" b="1" smtClean="0">
                <a:solidFill>
                  <a:srgbClr val="FF0000"/>
                </a:solidFill>
                <a:cs typeface="B Nazanin" panose="00000400000000000000" pitchFamily="2" charset="-78"/>
              </a:rPr>
              <a:t>معلقه </a:t>
            </a:r>
            <a:r>
              <a:rPr lang="fa-IR" b="1">
                <a:solidFill>
                  <a:srgbClr val="FF0000"/>
                </a:solidFill>
                <a:cs typeface="B Nazanin" panose="00000400000000000000" pitchFamily="2" charset="-78"/>
              </a:rPr>
              <a:t>امرؤالقیس است </a:t>
            </a:r>
            <a:r>
              <a:rPr lang="fa-IR">
                <a:cs typeface="B Nazanin" panose="00000400000000000000" pitchFamily="2" charset="-78"/>
              </a:rPr>
              <a:t>که اوج احساسات شاعر را نشان </a:t>
            </a:r>
            <a:r>
              <a:rPr lang="fa-IR" smtClean="0">
                <a:cs typeface="B Nazanin" panose="00000400000000000000" pitchFamily="2" charset="-78"/>
              </a:rPr>
              <a:t>می دهد</a:t>
            </a:r>
            <a:r>
              <a:rPr lang="fa-IR">
                <a:cs typeface="B Nazanin" panose="00000400000000000000" pitchFamily="2" charset="-78"/>
              </a:rPr>
              <a:t>؛ یعنی «همان </a:t>
            </a:r>
            <a:r>
              <a:rPr lang="fa-IR" smtClean="0">
                <a:cs typeface="B Nazanin" panose="00000400000000000000" pitchFamily="2" charset="-78"/>
              </a:rPr>
              <a:t>خصیصه </a:t>
            </a:r>
            <a:r>
              <a:rPr lang="fa-IR">
                <a:cs typeface="B Nazanin" panose="00000400000000000000" pitchFamily="2" charset="-78"/>
              </a:rPr>
              <a:t>قول جامع شعر عرب جاهلی که معانی تام را در یک بیت </a:t>
            </a:r>
            <a:r>
              <a:rPr lang="fa-IR" smtClean="0">
                <a:cs typeface="B Nazanin" panose="00000400000000000000" pitchFamily="2" charset="-78"/>
              </a:rPr>
              <a:t>می آوردند</a:t>
            </a:r>
            <a:r>
              <a:rPr lang="fa-IR">
                <a:cs typeface="B Nazanin" panose="00000400000000000000" pitchFamily="2" charset="-78"/>
              </a:rPr>
              <a:t>» (همان: </a:t>
            </a:r>
            <a:r>
              <a:rPr lang="fa-IR" smtClean="0">
                <a:cs typeface="B Nazanin" panose="00000400000000000000" pitchFamily="2" charset="-78"/>
              </a:rPr>
              <a:t>44) شاعر </a:t>
            </a:r>
            <a:r>
              <a:rPr lang="fa-IR">
                <a:cs typeface="B Nazanin" panose="00000400000000000000" pitchFamily="2" charset="-78"/>
              </a:rPr>
              <a:t>در این بیت، با یادآوری خاطراتی که با معشوق دارد، از همراهان و همسفران خود تقاضا میکند که در این مکان که «</a:t>
            </a:r>
            <a:r>
              <a:rPr lang="fa-IR" b="1">
                <a:solidFill>
                  <a:srgbClr val="FF0000"/>
                </a:solidFill>
                <a:cs typeface="B Nazanin" panose="00000400000000000000" pitchFamily="2" charset="-78"/>
              </a:rPr>
              <a:t>دارة جُلجُل</a:t>
            </a:r>
            <a:r>
              <a:rPr lang="fa-IR">
                <a:cs typeface="B Nazanin" panose="00000400000000000000" pitchFamily="2" charset="-78"/>
              </a:rPr>
              <a:t>» نامیده میشود، </a:t>
            </a:r>
            <a:r>
              <a:rPr lang="fa-IR" smtClean="0">
                <a:cs typeface="B Nazanin" panose="00000400000000000000" pitchFamily="2" charset="-78"/>
              </a:rPr>
              <a:t>لحظه ای </a:t>
            </a:r>
            <a:r>
              <a:rPr lang="fa-IR">
                <a:cs typeface="B Nazanin" panose="00000400000000000000" pitchFamily="2" charset="-78"/>
              </a:rPr>
              <a:t>بایستند و درنگ کنند و به یاد یار سفرکرده و سرمنزل او در ریگستان بگریند </a:t>
            </a:r>
          </a:p>
        </p:txBody>
      </p:sp>
      <p:sp>
        <p:nvSpPr>
          <p:cNvPr id="4" name="Flowchart: Alternate Process 3"/>
          <p:cNvSpPr/>
          <p:nvPr/>
        </p:nvSpPr>
        <p:spPr>
          <a:xfrm>
            <a:off x="838200" y="4497049"/>
            <a:ext cx="2998032" cy="95937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معانی تام </a:t>
            </a:r>
            <a:r>
              <a:rPr lang="fa-IR" sz="2800" smtClean="0">
                <a:solidFill>
                  <a:prstClr val="black"/>
                </a:solidFill>
                <a:cs typeface="B Nazanin" panose="00000400000000000000" pitchFamily="2" charset="-78"/>
              </a:rPr>
              <a:t>در </a:t>
            </a:r>
            <a:r>
              <a:rPr lang="fa-IR" sz="2800">
                <a:solidFill>
                  <a:prstClr val="black"/>
                </a:solidFill>
                <a:cs typeface="B Nazanin" panose="00000400000000000000" pitchFamily="2" charset="-78"/>
              </a:rPr>
              <a:t>یک بیت</a:t>
            </a:r>
            <a:endParaRPr lang="fa-IR"/>
          </a:p>
        </p:txBody>
      </p:sp>
      <p:sp>
        <p:nvSpPr>
          <p:cNvPr id="5" name="Flowchart: Alternate Process 4"/>
          <p:cNvSpPr/>
          <p:nvPr/>
        </p:nvSpPr>
        <p:spPr>
          <a:xfrm>
            <a:off x="5921114" y="4497049"/>
            <a:ext cx="4422099" cy="959370"/>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خصیصه قول جامع شعر عرب جاهلی</a:t>
            </a:r>
            <a:endParaRPr lang="fa-IR"/>
          </a:p>
        </p:txBody>
      </p:sp>
    </p:spTree>
    <p:extLst>
      <p:ext uri="{BB962C8B-B14F-4D97-AF65-F5344CB8AC3E}">
        <p14:creationId xmlns:p14="http://schemas.microsoft.com/office/powerpoint/2010/main" val="2838120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چکیده</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این پژوهش سعی بر آن است تا با روش توصیفی-تحلیلی، نوستالوژی دوری از معشوق و مؤلفههای آن در معلقه امرؤالقیس تحلیل گردد. امرؤالقیس در معلقه به موضوعاتی چون وصف اطلال و آثار خانه محبوب و یاد ایام وصال و گریستن، وصف ماجراهای عاشقانه خود در روز «دارة جُلجُل» و... می پردازد و با نازک خیالی در اشعارش، از خود یک شاعر فوق نوستالوژیک ساخته است.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001294"/>
            <a:ext cx="3162925" cy="86942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روش توصیفی-تحلیلی</a:t>
            </a:r>
            <a:endParaRPr lang="fa-IR"/>
          </a:p>
        </p:txBody>
      </p:sp>
    </p:spTree>
    <p:extLst>
      <p:ext uri="{BB962C8B-B14F-4D97-AF65-F5344CB8AC3E}">
        <p14:creationId xmlns:p14="http://schemas.microsoft.com/office/powerpoint/2010/main" val="36035977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قِـفانَبکِ مِن ذکـری حَبیبٍ و مَـنزَلِ 		بِسِقطِ اللّـوی بَـینَ الـدَّخولِ </a:t>
            </a:r>
          </a:p>
          <a:p>
            <a:pPr marL="0" indent="0" algn="just" rtl="0">
              <a:buNone/>
            </a:pPr>
            <a:r>
              <a:rPr lang="fa-IR" smtClean="0">
                <a:cs typeface="B Nazanin" panose="00000400000000000000" pitchFamily="2" charset="-78"/>
              </a:rPr>
              <a:t>فحَومَل(امروالقیس، 2000، ج1، 175)</a:t>
            </a:r>
          </a:p>
          <a:p>
            <a:pPr algn="just"/>
            <a:r>
              <a:rPr lang="fa-IR" b="1">
                <a:solidFill>
                  <a:srgbClr val="FF0000"/>
                </a:solidFill>
                <a:cs typeface="B Nazanin" panose="00000400000000000000" pitchFamily="2" charset="-78"/>
              </a:rPr>
              <a:t>ترجمه: </a:t>
            </a:r>
            <a:r>
              <a:rPr lang="fa-IR">
                <a:cs typeface="B Nazanin" panose="00000400000000000000" pitchFamily="2" charset="-78"/>
              </a:rPr>
              <a:t>همسفران! لحظهای درنگ کنید تا به یاد یار سفرکرده و سرمنزل او در ریگستان میان دَخول و حَوَمل و توُضِح و مِقرا</a:t>
            </a:r>
            <a:r>
              <a:rPr lang="fa-IR" b="1">
                <a:cs typeface="B Nazanin" panose="00000400000000000000" pitchFamily="2" charset="-78"/>
              </a:rPr>
              <a:t>ة </a:t>
            </a:r>
            <a:r>
              <a:rPr lang="fa-IR">
                <a:cs typeface="B Nazanin" panose="00000400000000000000" pitchFamily="2" charset="-78"/>
              </a:rPr>
              <a:t>بگرییم (آیتی، </a:t>
            </a:r>
            <a:r>
              <a:rPr lang="fa-IR" smtClean="0">
                <a:cs typeface="B Nazanin" panose="00000400000000000000" pitchFamily="2" charset="-78"/>
              </a:rPr>
              <a:t>1390، 13)</a:t>
            </a:r>
            <a:endParaRPr lang="fa-IR">
              <a:cs typeface="B Nazanin" panose="00000400000000000000" pitchFamily="2" charset="-78"/>
            </a:endParaRPr>
          </a:p>
        </p:txBody>
      </p:sp>
    </p:spTree>
    <p:extLst>
      <p:ext uri="{BB962C8B-B14F-4D97-AF65-F5344CB8AC3E}">
        <p14:creationId xmlns:p14="http://schemas.microsoft.com/office/powerpoint/2010/main" val="4163106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این بیت، امرؤالقیس، شاعر جاهلی عرب، ضمن نام بردن از مکانهایی که با معشوق در آنجا بوده است، در حسرت </a:t>
            </a:r>
            <a:r>
              <a:rPr lang="fa-IR" smtClean="0">
                <a:cs typeface="B Nazanin" panose="00000400000000000000" pitchFamily="2" charset="-78"/>
              </a:rPr>
              <a:t>یار سفرکردة </a:t>
            </a:r>
            <a:r>
              <a:rPr lang="fa-IR">
                <a:cs typeface="B Nazanin" panose="00000400000000000000" pitchFamily="2" charset="-78"/>
              </a:rPr>
              <a:t>خود یعنی عُنَیزه دخترعمویش، از سُویدای دل شروع به </a:t>
            </a:r>
            <a:r>
              <a:rPr lang="fa-IR" smtClean="0">
                <a:cs typeface="B Nazanin" panose="00000400000000000000" pitchFamily="2" charset="-78"/>
              </a:rPr>
              <a:t>مرثیه سرایی </a:t>
            </a:r>
            <a:r>
              <a:rPr lang="fa-IR">
                <a:cs typeface="B Nazanin" panose="00000400000000000000" pitchFamily="2" charset="-78"/>
              </a:rPr>
              <a:t>میکند که دل هر فردی را به درد میآورد و </a:t>
            </a:r>
            <a:r>
              <a:rPr lang="fa-IR" smtClean="0">
                <a:cs typeface="B Nazanin" panose="00000400000000000000" pitchFamily="2" charset="-78"/>
              </a:rPr>
              <a:t>هر خواننده ای </a:t>
            </a:r>
            <a:r>
              <a:rPr lang="fa-IR">
                <a:cs typeface="B Nazanin" panose="00000400000000000000" pitchFamily="2" charset="-78"/>
              </a:rPr>
              <a:t>را علاوه بر همراه کردن با خود، عواطف احساسات انسانی او را نیز برانگیخته </a:t>
            </a:r>
            <a:r>
              <a:rPr lang="fa-IR" smtClean="0">
                <a:cs typeface="B Nazanin" panose="00000400000000000000" pitchFamily="2" charset="-78"/>
              </a:rPr>
              <a:t>مینماید.</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152275"/>
            <a:ext cx="3552669" cy="124418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عواطف احساسات انسانی</a:t>
            </a:r>
            <a:endParaRPr lang="fa-IR"/>
          </a:p>
        </p:txBody>
      </p:sp>
    </p:spTree>
    <p:extLst>
      <p:ext uri="{BB962C8B-B14F-4D97-AF65-F5344CB8AC3E}">
        <p14:creationId xmlns:p14="http://schemas.microsoft.com/office/powerpoint/2010/main" val="14386014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مؤلفه نوستالوژی </a:t>
            </a:r>
            <a:r>
              <a:rPr lang="fa-IR">
                <a:cs typeface="B Nazanin" panose="00000400000000000000" pitchFamily="2" charset="-78"/>
              </a:rPr>
              <a:t>در شاعر احساساتی، برجسته و پررنگ است و این «به سبب حس خوشایندی است که شاعر از مرور خاطراتش در ذهن، بدان دست مییابد. از سوی دیگر، روح رمانتیکی او همواره از وضع موجود، احساس نارضایتی میکند و در آرزوی بازگشت به گذشتهاش به سر میبرد» (اتحادی، </a:t>
            </a:r>
            <a:r>
              <a:rPr lang="fa-IR" smtClean="0">
                <a:cs typeface="B Nazanin" panose="00000400000000000000" pitchFamily="2" charset="-78"/>
              </a:rPr>
              <a:t>1395، 108) ؛ </a:t>
            </a:r>
            <a:r>
              <a:rPr lang="fa-IR">
                <a:cs typeface="B Nazanin" panose="00000400000000000000" pitchFamily="2" charset="-78"/>
              </a:rPr>
              <a:t>بنابراین میتوان گفت خاطرات، نقش مهمی در تأثیرپذیری روح و روان فردِ رمانتیک از محیط دارند و وی را به شدتّ تحت تأثیر قرار </a:t>
            </a:r>
            <a:r>
              <a:rPr lang="fa-IR" smtClean="0">
                <a:cs typeface="B Nazanin" panose="00000400000000000000" pitchFamily="2" charset="-78"/>
              </a:rPr>
              <a:t>می دهند</a:t>
            </a:r>
            <a:r>
              <a:rPr lang="fa-IR">
                <a:cs typeface="B Nazanin" panose="00000400000000000000" pitchFamily="2" charset="-78"/>
              </a:rPr>
              <a:t>؛ به گونهای که شخص خود را به جریان حسرتبار گذشته </a:t>
            </a:r>
            <a:r>
              <a:rPr lang="fa-IR" smtClean="0">
                <a:cs typeface="B Nazanin" panose="00000400000000000000" pitchFamily="2" charset="-78"/>
              </a:rPr>
              <a:t>می سپارد </a:t>
            </a:r>
            <a:r>
              <a:rPr lang="fa-IR">
                <a:cs typeface="B Nazanin" panose="00000400000000000000" pitchFamily="2" charset="-78"/>
              </a:rPr>
              <a:t>و بازگویی خاطرات خوش و یا مبهم روزهای گذشته، اغلب با حس نوستالوژی و حسرت همراه است </a:t>
            </a:r>
          </a:p>
        </p:txBody>
      </p:sp>
    </p:spTree>
    <p:extLst>
      <p:ext uri="{BB962C8B-B14F-4D97-AF65-F5344CB8AC3E}">
        <p14:creationId xmlns:p14="http://schemas.microsoft.com/office/powerpoint/2010/main" val="35644638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یکی از خصوصیات </a:t>
            </a:r>
            <a:r>
              <a:rPr lang="fa-IR" smtClean="0">
                <a:cs typeface="B Nazanin" panose="00000400000000000000" pitchFamily="2" charset="-78"/>
              </a:rPr>
              <a:t>برجسته شعر </a:t>
            </a:r>
            <a:r>
              <a:rPr lang="fa-IR">
                <a:cs typeface="B Nazanin" panose="00000400000000000000" pitchFamily="2" charset="-78"/>
              </a:rPr>
              <a:t>نوستالوژیک، عشقورزی است که در آن معشوق، نقش مهمی بر عهده دارد؛ چه </a:t>
            </a:r>
            <a:r>
              <a:rPr lang="fa-IR" smtClean="0">
                <a:cs typeface="B Nazanin" panose="00000400000000000000" pitchFamily="2" charset="-78"/>
              </a:rPr>
              <a:t>اینکه جلوهگاه </a:t>
            </a:r>
            <a:r>
              <a:rPr lang="fa-IR">
                <a:cs typeface="B Nazanin" panose="00000400000000000000" pitchFamily="2" charset="-78"/>
              </a:rPr>
              <a:t>جمال است و زیبایی؛ و عاملی مؤثر در جذب نگاه شاعر به سوی خود است و همین عامل در زمان جدایی و دوری </a:t>
            </a:r>
            <a:r>
              <a:rPr lang="fa-IR" smtClean="0">
                <a:cs typeface="B Nazanin" panose="00000400000000000000" pitchFamily="2" charset="-78"/>
              </a:rPr>
              <a:t>از معشوق</a:t>
            </a:r>
            <a:r>
              <a:rPr lang="fa-IR">
                <a:cs typeface="B Nazanin" panose="00000400000000000000" pitchFamily="2" charset="-78"/>
              </a:rPr>
              <a:t>، موجب درد و غم شاعر میشود. از دیدگاه یکی از محققان «هنرمند رمانتیک برای خواهشها و احتیاجات روح </a:t>
            </a:r>
            <a:r>
              <a:rPr lang="fa-IR" smtClean="0">
                <a:cs typeface="B Nazanin" panose="00000400000000000000" pitchFamily="2" charset="-78"/>
              </a:rPr>
              <a:t>خود، اهمیت </a:t>
            </a:r>
            <a:r>
              <a:rPr lang="fa-IR">
                <a:cs typeface="B Nazanin" panose="00000400000000000000" pitchFamily="2" charset="-78"/>
              </a:rPr>
              <a:t>بسیار قائل است و میگوید که آنچه به هنرمند الهام میبخشد و معنی و مفهوم زندگی شمرده میشود، "</a:t>
            </a:r>
            <a:r>
              <a:rPr lang="fa-IR" b="1">
                <a:solidFill>
                  <a:srgbClr val="FF0000"/>
                </a:solidFill>
                <a:cs typeface="B Nazanin" panose="00000400000000000000" pitchFamily="2" charset="-78"/>
              </a:rPr>
              <a:t>عشق </a:t>
            </a:r>
            <a:r>
              <a:rPr lang="fa-IR" b="1" smtClean="0">
                <a:solidFill>
                  <a:srgbClr val="FF0000"/>
                </a:solidFill>
                <a:cs typeface="B Nazanin" panose="00000400000000000000" pitchFamily="2" charset="-78"/>
              </a:rPr>
              <a:t>و علاقه</a:t>
            </a:r>
            <a:r>
              <a:rPr lang="fa-IR">
                <a:cs typeface="B Nazanin" panose="00000400000000000000" pitchFamily="2" charset="-78"/>
              </a:rPr>
              <a:t>" است. این علاقه باید آزاد باشد و ادبیات نباید قاعدهای باشد که عشق و علاقه را محدود سازد» (سیدحسینی، </a:t>
            </a:r>
            <a:r>
              <a:rPr lang="fa-IR" smtClean="0">
                <a:cs typeface="B Nazanin" panose="00000400000000000000" pitchFamily="2" charset="-78"/>
              </a:rPr>
              <a:t>1387: 180)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40572589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مولفه نوستالوژیِ </a:t>
            </a:r>
            <a:r>
              <a:rPr lang="fa-IR">
                <a:cs typeface="B Nazanin" panose="00000400000000000000" pitchFamily="2" charset="-78"/>
              </a:rPr>
              <a:t>دوری از معشوق و در پی آن </a:t>
            </a:r>
            <a:r>
              <a:rPr lang="fa-IR" smtClean="0">
                <a:cs typeface="B Nazanin" panose="00000400000000000000" pitchFamily="2" charset="-78"/>
              </a:rPr>
              <a:t>عشق ورزی </a:t>
            </a:r>
            <a:r>
              <a:rPr lang="fa-IR">
                <a:cs typeface="B Nazanin" panose="00000400000000000000" pitchFamily="2" charset="-78"/>
              </a:rPr>
              <a:t>در </a:t>
            </a:r>
            <a:r>
              <a:rPr lang="fa-IR" smtClean="0">
                <a:cs typeface="B Nazanin" panose="00000400000000000000" pitchFamily="2" charset="-78"/>
              </a:rPr>
              <a:t>معلقه </a:t>
            </a:r>
            <a:r>
              <a:rPr lang="fa-IR">
                <a:cs typeface="B Nazanin" panose="00000400000000000000" pitchFamily="2" charset="-78"/>
              </a:rPr>
              <a:t>امرؤالقیس تا بدانجا مهم است که امرؤالقیس هدف از سُرایش </a:t>
            </a:r>
            <a:r>
              <a:rPr lang="fa-IR" smtClean="0">
                <a:cs typeface="B Nazanin" panose="00000400000000000000" pitchFamily="2" charset="-78"/>
              </a:rPr>
              <a:t>معلقه را </a:t>
            </a:r>
            <a:r>
              <a:rPr lang="fa-IR" b="1">
                <a:solidFill>
                  <a:srgbClr val="FF0000"/>
                </a:solidFill>
                <a:cs typeface="B Nazanin" panose="00000400000000000000" pitchFamily="2" charset="-78"/>
              </a:rPr>
              <a:t>«دارة جُلجُل» که مکان رویش اولین </a:t>
            </a:r>
            <a:r>
              <a:rPr lang="fa-IR" b="1" smtClean="0">
                <a:solidFill>
                  <a:srgbClr val="FF0000"/>
                </a:solidFill>
                <a:cs typeface="B Nazanin" panose="00000400000000000000" pitchFamily="2" charset="-78"/>
              </a:rPr>
              <a:t>جوانه </a:t>
            </a:r>
            <a:r>
              <a:rPr lang="fa-IR" b="1">
                <a:solidFill>
                  <a:srgbClr val="FF0000"/>
                </a:solidFill>
                <a:cs typeface="B Nazanin" panose="00000400000000000000" pitchFamily="2" charset="-78"/>
              </a:rPr>
              <a:t>عشقِ دختر عمویش در دل اوست</a:t>
            </a:r>
            <a:r>
              <a:rPr lang="fa-IR">
                <a:cs typeface="B Nazanin" panose="00000400000000000000" pitchFamily="2" charset="-78"/>
              </a:rPr>
              <a:t>، عنوان میکند و اذعان می- دارد که «در آن روز، دخترعمویش به نام عُنیزه با جمعی از دختران به آن محل آمده بود و امرؤالقیس که سخت عاشق وی بود، </a:t>
            </a:r>
            <a:r>
              <a:rPr lang="fa-IR" smtClean="0">
                <a:cs typeface="B Nazanin" panose="00000400000000000000" pitchFamily="2" charset="-78"/>
              </a:rPr>
              <a:t>ناقه </a:t>
            </a:r>
            <a:r>
              <a:rPr lang="fa-IR">
                <a:cs typeface="B Nazanin" panose="00000400000000000000" pitchFamily="2" charset="-78"/>
              </a:rPr>
              <a:t>خویش را برای وی و همراهانش ذبح </a:t>
            </a:r>
            <a:r>
              <a:rPr lang="fa-IR" smtClean="0">
                <a:cs typeface="B Nazanin" panose="00000400000000000000" pitchFamily="2" charset="-78"/>
              </a:rPr>
              <a:t>می کند</a:t>
            </a:r>
            <a:r>
              <a:rPr lang="fa-IR">
                <a:cs typeface="B Nazanin" panose="00000400000000000000" pitchFamily="2" charset="-78"/>
              </a:rPr>
              <a:t>؛ </a:t>
            </a:r>
            <a:r>
              <a:rPr lang="fa-IR" smtClean="0">
                <a:cs typeface="B Nazanin" panose="00000400000000000000" pitchFamily="2" charset="-78"/>
              </a:rPr>
              <a:t>از آن پس </a:t>
            </a:r>
            <a:r>
              <a:rPr lang="fa-IR">
                <a:cs typeface="B Nazanin" panose="00000400000000000000" pitchFamily="2" charset="-78"/>
              </a:rPr>
              <a:t>این قصیده را سرود» (الفاخوری، </a:t>
            </a:r>
            <a:r>
              <a:rPr lang="fa-IR" smtClean="0">
                <a:cs typeface="B Nazanin" panose="00000400000000000000" pitchFamily="2" charset="-78"/>
              </a:rPr>
              <a:t>1378، 59) عشق ورزی </a:t>
            </a:r>
            <a:r>
              <a:rPr lang="fa-IR">
                <a:cs typeface="B Nazanin" panose="00000400000000000000" pitchFamily="2" charset="-78"/>
              </a:rPr>
              <a:t>که از </a:t>
            </a:r>
            <a:r>
              <a:rPr lang="fa-IR" smtClean="0">
                <a:cs typeface="B Nazanin" panose="00000400000000000000" pitchFamily="2" charset="-78"/>
              </a:rPr>
              <a:t>جلوه های </a:t>
            </a:r>
            <a:r>
              <a:rPr lang="fa-IR">
                <a:cs typeface="B Nazanin" panose="00000400000000000000" pitchFamily="2" charset="-78"/>
              </a:rPr>
              <a:t>پررنگ نوستالوژی در شعر امرؤالقیس است، در </a:t>
            </a:r>
            <a:r>
              <a:rPr lang="fa-IR" smtClean="0">
                <a:cs typeface="B Nazanin" panose="00000400000000000000" pitchFamily="2" charset="-78"/>
              </a:rPr>
              <a:t>معلقه </a:t>
            </a:r>
            <a:r>
              <a:rPr lang="fa-IR">
                <a:cs typeface="B Nazanin" panose="00000400000000000000" pitchFamily="2" charset="-78"/>
              </a:rPr>
              <a:t>وی، ابیات فراوانی را به خود اختصاص داده است</a:t>
            </a:r>
          </a:p>
        </p:txBody>
      </p:sp>
    </p:spTree>
    <p:extLst>
      <p:ext uri="{BB962C8B-B14F-4D97-AF65-F5344CB8AC3E}">
        <p14:creationId xmlns:p14="http://schemas.microsoft.com/office/powerpoint/2010/main" val="27137270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امرؤالقیس در </a:t>
            </a:r>
            <a:r>
              <a:rPr lang="fa-IR">
                <a:cs typeface="B Nazanin" panose="00000400000000000000" pitchFamily="2" charset="-78"/>
              </a:rPr>
              <a:t>فراق معشوق، روزهای گذشته را یادآوری و </a:t>
            </a:r>
            <a:r>
              <a:rPr lang="fa-IR" smtClean="0">
                <a:cs typeface="B Nazanin" panose="00000400000000000000" pitchFamily="2" charset="-78"/>
              </a:rPr>
              <a:t>شرح حال </a:t>
            </a:r>
            <a:r>
              <a:rPr lang="fa-IR">
                <a:cs typeface="B Nazanin" panose="00000400000000000000" pitchFamily="2" charset="-78"/>
              </a:rPr>
              <a:t>خود را بیان داشته که همین عامل نیز از او یک شاعر </a:t>
            </a:r>
            <a:r>
              <a:rPr lang="fa-IR" smtClean="0">
                <a:cs typeface="B Nazanin" panose="00000400000000000000" pitchFamily="2" charset="-78"/>
              </a:rPr>
              <a:t>بسیار احساساتی </a:t>
            </a:r>
            <a:r>
              <a:rPr lang="fa-IR">
                <a:cs typeface="B Nazanin" panose="00000400000000000000" pitchFamily="2" charset="-78"/>
              </a:rPr>
              <a:t>ساخته است. مرور خاطرات با دقّت و ذکر دقیق جزئیات هرچه تمامتر، </a:t>
            </a:r>
            <a:r>
              <a:rPr lang="fa-IR" smtClean="0">
                <a:cs typeface="B Nazanin" panose="00000400000000000000" pitchFamily="2" charset="-78"/>
              </a:rPr>
              <a:t>نشانه مؤلفه </a:t>
            </a:r>
            <a:r>
              <a:rPr lang="fa-IR">
                <a:cs typeface="B Nazanin" panose="00000400000000000000" pitchFamily="2" charset="-78"/>
              </a:rPr>
              <a:t>نوستالوژی در اشعار اوست</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6979149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514350" indent="-514350" algn="ctr">
              <a:buFont typeface="+mj-lt"/>
              <a:buAutoNum type="arabicPeriod"/>
            </a:pPr>
            <a:r>
              <a:rPr lang="fa-IR" smtClean="0">
                <a:cs typeface="B Nazanin" panose="00000400000000000000" pitchFamily="2" charset="-78"/>
              </a:rPr>
              <a:t>ألا رُبَّ یومٍ لَکَ مِنهنَّ </a:t>
            </a:r>
            <a:r>
              <a:rPr lang="fa-IR">
                <a:cs typeface="B Nazanin" panose="00000400000000000000" pitchFamily="2" charset="-78"/>
              </a:rPr>
              <a:t>صالِحٍ		وَ لا سیّمـا یَدومٍ بِدارة جُلجُلِ</a:t>
            </a:r>
          </a:p>
          <a:p>
            <a:pPr marL="514350" indent="-514350" algn="ctr">
              <a:buFont typeface="+mj-lt"/>
              <a:buAutoNum type="arabicPeriod"/>
            </a:pPr>
            <a:r>
              <a:rPr lang="fa-IR">
                <a:cs typeface="B Nazanin" panose="00000400000000000000" pitchFamily="2" charset="-78"/>
              </a:rPr>
              <a:t>وَ یَومَ عَقَرتُ لِلعَذاری </a:t>
            </a:r>
            <a:r>
              <a:rPr lang="fa-IR" smtClean="0">
                <a:cs typeface="B Nazanin" panose="00000400000000000000" pitchFamily="2" charset="-78"/>
              </a:rPr>
              <a:t>مَطیَتی		</a:t>
            </a:r>
            <a:r>
              <a:rPr lang="fa-IR">
                <a:cs typeface="B Nazanin" panose="00000400000000000000" pitchFamily="2" charset="-78"/>
              </a:rPr>
              <a:t>فَیا عَجَباً مِن کورِها المـُتَحَمَّلِ</a:t>
            </a:r>
          </a:p>
          <a:p>
            <a:pPr marL="514350" indent="-514350" algn="ctr">
              <a:buFont typeface="+mj-lt"/>
              <a:buAutoNum type="arabicPeriod"/>
            </a:pPr>
            <a:r>
              <a:rPr lang="fa-IR" smtClean="0">
                <a:cs typeface="B Nazanin" panose="00000400000000000000" pitchFamily="2" charset="-78"/>
              </a:rPr>
              <a:t>فَظلَّ </a:t>
            </a:r>
            <a:r>
              <a:rPr lang="fa-IR">
                <a:cs typeface="B Nazanin" panose="00000400000000000000" pitchFamily="2" charset="-78"/>
              </a:rPr>
              <a:t>العَذاری یَرتمینَ </a:t>
            </a:r>
            <a:r>
              <a:rPr lang="fa-IR" smtClean="0">
                <a:cs typeface="B Nazanin" panose="00000400000000000000" pitchFamily="2" charset="-78"/>
              </a:rPr>
              <a:t>بِلَحمِها		</a:t>
            </a:r>
            <a:r>
              <a:rPr lang="fa-IR">
                <a:cs typeface="B Nazanin" panose="00000400000000000000" pitchFamily="2" charset="-78"/>
              </a:rPr>
              <a:t>وَ شَحمٍ کَهُدّابِ الدّمَقسِ </a:t>
            </a:r>
            <a:r>
              <a:rPr lang="fa-IR" smtClean="0">
                <a:cs typeface="B Nazanin" panose="00000400000000000000" pitchFamily="2" charset="-78"/>
              </a:rPr>
              <a:t>المُفَتَّلِ</a:t>
            </a:r>
          </a:p>
          <a:p>
            <a:pPr marL="514350" indent="-514350" algn="ctr">
              <a:buFont typeface="+mj-lt"/>
              <a:buAutoNum type="arabicPeriod"/>
            </a:pPr>
            <a:r>
              <a:rPr lang="fa-IR" smtClean="0">
                <a:cs typeface="B Nazanin" panose="00000400000000000000" pitchFamily="2" charset="-78"/>
              </a:rPr>
              <a:t>وَ </a:t>
            </a:r>
            <a:r>
              <a:rPr lang="fa-IR">
                <a:cs typeface="B Nazanin" panose="00000400000000000000" pitchFamily="2" charset="-78"/>
              </a:rPr>
              <a:t>یَومَ دَخَلتُ الخِدرَ خِدرَ </a:t>
            </a:r>
            <a:r>
              <a:rPr lang="fa-IR" smtClean="0">
                <a:cs typeface="B Nazanin" panose="00000400000000000000" pitchFamily="2" charset="-78"/>
              </a:rPr>
              <a:t>عُنَیزَةٍ		</a:t>
            </a:r>
            <a:r>
              <a:rPr lang="fa-IR">
                <a:cs typeface="B Nazanin" panose="00000400000000000000" pitchFamily="2" charset="-78"/>
              </a:rPr>
              <a:t>فَقالَت: لکَ الوَیلاتُ إنّکَ مُرجِلِی</a:t>
            </a:r>
          </a:p>
          <a:p>
            <a:pPr marL="514350" indent="-514350" algn="ctr">
              <a:buFont typeface="+mj-lt"/>
              <a:buAutoNum type="arabicPeriod"/>
            </a:pPr>
            <a:r>
              <a:rPr lang="fa-IR" smtClean="0">
                <a:cs typeface="B Nazanin" panose="00000400000000000000" pitchFamily="2" charset="-78"/>
              </a:rPr>
              <a:t>تَقُولُ </a:t>
            </a:r>
            <a:r>
              <a:rPr lang="fa-IR">
                <a:cs typeface="B Nazanin" panose="00000400000000000000" pitchFamily="2" charset="-78"/>
              </a:rPr>
              <a:t>وَ قَد مالَ الغَبیظُ بنا مَعاً</a:t>
            </a:r>
            <a:r>
              <a:rPr lang="fa-IR" smtClean="0">
                <a:cs typeface="B Nazanin" panose="00000400000000000000" pitchFamily="2" charset="-78"/>
              </a:rPr>
              <a:t>:		</a:t>
            </a:r>
            <a:r>
              <a:rPr lang="fa-IR">
                <a:cs typeface="B Nazanin" panose="00000400000000000000" pitchFamily="2" charset="-78"/>
              </a:rPr>
              <a:t>عَقَرتَ بَعِیرِی یا إِمرؤالقَیسِ فَأَنزِلِ</a:t>
            </a:r>
          </a:p>
          <a:p>
            <a:pPr marL="514350" indent="-514350" algn="ctr">
              <a:buFont typeface="+mj-lt"/>
              <a:buAutoNum type="arabicPeriod"/>
            </a:pPr>
            <a:r>
              <a:rPr lang="fa-IR" smtClean="0">
                <a:cs typeface="B Nazanin" panose="00000400000000000000" pitchFamily="2" charset="-78"/>
              </a:rPr>
              <a:t>فَقُلتُ </a:t>
            </a:r>
            <a:r>
              <a:rPr lang="fa-IR">
                <a:cs typeface="B Nazanin" panose="00000400000000000000" pitchFamily="2" charset="-78"/>
              </a:rPr>
              <a:t>لَها: سِیرِی و أرخِی </a:t>
            </a:r>
            <a:r>
              <a:rPr lang="fa-IR" smtClean="0">
                <a:cs typeface="B Nazanin" panose="00000400000000000000" pitchFamily="2" charset="-78"/>
              </a:rPr>
              <a:t>زِمَامَهُ		</a:t>
            </a:r>
            <a:r>
              <a:rPr lang="fa-IR">
                <a:cs typeface="B Nazanin" panose="00000400000000000000" pitchFamily="2" charset="-78"/>
              </a:rPr>
              <a:t>وَ لا تُبعِدِینی مِن جَناکِ المُعَلَّل</a:t>
            </a:r>
          </a:p>
          <a:p>
            <a:pPr marL="0" indent="0">
              <a:buNone/>
            </a:pPr>
            <a:endParaRPr lang="fa-IR">
              <a:cs typeface="B Nazanin" panose="00000400000000000000" pitchFamily="2" charset="-78"/>
            </a:endParaRPr>
          </a:p>
          <a:p>
            <a:pPr marL="0" indent="0">
              <a:buNone/>
            </a:pPr>
            <a:endParaRPr lang="fa-IR" smtClean="0">
              <a:cs typeface="B Nazanin" panose="00000400000000000000" pitchFamily="2" charset="-78"/>
            </a:endParaRPr>
          </a:p>
        </p:txBody>
      </p:sp>
    </p:spTree>
    <p:extLst>
      <p:ext uri="{BB962C8B-B14F-4D97-AF65-F5344CB8AC3E}">
        <p14:creationId xmlns:p14="http://schemas.microsoft.com/office/powerpoint/2010/main" val="2499824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a:bodyPr>
          <a:lstStyle/>
          <a:p>
            <a:pPr algn="just"/>
            <a:r>
              <a:rPr lang="fa-IR" b="1">
                <a:solidFill>
                  <a:srgbClr val="FF0000"/>
                </a:solidFill>
                <a:cs typeface="B Nazanin" panose="00000400000000000000" pitchFamily="2" charset="-78"/>
              </a:rPr>
              <a:t>ترجمه: </a:t>
            </a:r>
            <a:r>
              <a:rPr lang="fa-IR" smtClean="0">
                <a:cs typeface="B Nazanin" panose="00000400000000000000" pitchFamily="2" charset="-78"/>
              </a:rPr>
              <a:t>(خطاب </a:t>
            </a:r>
            <a:r>
              <a:rPr lang="fa-IR">
                <a:cs typeface="B Nazanin" panose="00000400000000000000" pitchFamily="2" charset="-78"/>
              </a:rPr>
              <a:t>به خودش میگوید</a:t>
            </a:r>
            <a:r>
              <a:rPr lang="fa-IR" smtClean="0">
                <a:cs typeface="B Nazanin" panose="00000400000000000000" pitchFamily="2" charset="-78"/>
              </a:rPr>
              <a:t>):</a:t>
            </a:r>
          </a:p>
          <a:p>
            <a:pPr marL="0" indent="0" algn="just">
              <a:buNone/>
            </a:pPr>
            <a:r>
              <a:rPr lang="fa-IR" smtClean="0">
                <a:cs typeface="B Nazanin" panose="00000400000000000000" pitchFamily="2" charset="-78"/>
              </a:rPr>
              <a:t>1-روزهایی </a:t>
            </a:r>
            <a:r>
              <a:rPr lang="fa-IR">
                <a:cs typeface="B Nazanin" panose="00000400000000000000" pitchFamily="2" charset="-78"/>
              </a:rPr>
              <a:t>خوش با آنان </a:t>
            </a:r>
            <a:r>
              <a:rPr lang="fa-IR" smtClean="0">
                <a:cs typeface="B Nazanin" panose="00000400000000000000" pitchFamily="2" charset="-78"/>
              </a:rPr>
              <a:t>گذرانیده ای </a:t>
            </a:r>
            <a:r>
              <a:rPr lang="fa-IR">
                <a:cs typeface="B Nazanin" panose="00000400000000000000" pitchFamily="2" charset="-78"/>
              </a:rPr>
              <a:t>و هیچ روزی مانند دار</a:t>
            </a:r>
            <a:r>
              <a:rPr lang="fa-IR" b="1">
                <a:cs typeface="B Nazanin" panose="00000400000000000000" pitchFamily="2" charset="-78"/>
              </a:rPr>
              <a:t>ة </a:t>
            </a:r>
            <a:r>
              <a:rPr lang="fa-IR">
                <a:cs typeface="B Nazanin" panose="00000400000000000000" pitchFamily="2" charset="-78"/>
              </a:rPr>
              <a:t>جلجل نبوده است. </a:t>
            </a:r>
            <a:endParaRPr lang="fa-IR" smtClean="0">
              <a:cs typeface="B Nazanin" panose="00000400000000000000" pitchFamily="2" charset="-78"/>
            </a:endParaRPr>
          </a:p>
          <a:p>
            <a:pPr marL="0" indent="0" algn="just">
              <a:buNone/>
            </a:pPr>
            <a:r>
              <a:rPr lang="fa-IR" smtClean="0">
                <a:cs typeface="B Nazanin" panose="00000400000000000000" pitchFamily="2" charset="-78"/>
              </a:rPr>
              <a:t>2-و </a:t>
            </a:r>
            <a:r>
              <a:rPr lang="fa-IR">
                <a:cs typeface="B Nazanin" panose="00000400000000000000" pitchFamily="2" charset="-78"/>
              </a:rPr>
              <a:t>روزی که شترم را برای دوشیزگان ذبح کردم و عجب که جُل و پالان آن شتر را برداشتند! (از اینکه هر یک از </a:t>
            </a:r>
            <a:r>
              <a:rPr lang="fa-IR" smtClean="0">
                <a:cs typeface="B Nazanin" panose="00000400000000000000" pitchFamily="2" charset="-78"/>
              </a:rPr>
              <a:t>دختران، چیزی </a:t>
            </a:r>
            <a:r>
              <a:rPr lang="fa-IR">
                <a:cs typeface="B Nazanin" panose="00000400000000000000" pitchFamily="2" charset="-78"/>
              </a:rPr>
              <a:t>از بار شتر او را حمل کرده است، تعجب میکند</a:t>
            </a:r>
            <a:r>
              <a:rPr lang="fa-IR" smtClean="0">
                <a:cs typeface="B Nazanin" panose="00000400000000000000" pitchFamily="2" charset="-78"/>
              </a:rPr>
              <a:t>).</a:t>
            </a:r>
          </a:p>
          <a:p>
            <a:pPr marL="0" indent="0" algn="just">
              <a:buNone/>
            </a:pPr>
            <a:r>
              <a:rPr lang="fa-IR" smtClean="0">
                <a:cs typeface="B Nazanin" panose="00000400000000000000" pitchFamily="2" charset="-78"/>
              </a:rPr>
              <a:t>3-دختران </a:t>
            </a:r>
            <a:r>
              <a:rPr lang="fa-IR">
                <a:cs typeface="B Nazanin" panose="00000400000000000000" pitchFamily="2" charset="-78"/>
              </a:rPr>
              <a:t>در تمام روز گوشت شتر را به همدیگر میدادند و </a:t>
            </a:r>
            <a:r>
              <a:rPr lang="fa-IR" smtClean="0">
                <a:cs typeface="B Nazanin" panose="00000400000000000000" pitchFamily="2" charset="-78"/>
              </a:rPr>
              <a:t>همچنین پیه ی </a:t>
            </a:r>
            <a:r>
              <a:rPr lang="fa-IR">
                <a:cs typeface="B Nazanin" panose="00000400000000000000" pitchFamily="2" charset="-78"/>
              </a:rPr>
              <a:t>که مانند </a:t>
            </a:r>
            <a:r>
              <a:rPr lang="fa-IR" smtClean="0">
                <a:cs typeface="B Nazanin" panose="00000400000000000000" pitchFamily="2" charset="-78"/>
              </a:rPr>
              <a:t>ریشه های </a:t>
            </a:r>
            <a:r>
              <a:rPr lang="fa-IR">
                <a:cs typeface="B Nazanin" panose="00000400000000000000" pitchFamily="2" charset="-78"/>
              </a:rPr>
              <a:t>خوب تابیده شدة ابریشم سفید بود (منظورش این است که از این کار لذّت میبردند یا گوشت </a:t>
            </a:r>
            <a:r>
              <a:rPr lang="fa-IR" smtClean="0">
                <a:cs typeface="B Nazanin" panose="00000400000000000000" pitchFamily="2" charset="-78"/>
              </a:rPr>
              <a:t>زیاد بود</a:t>
            </a:r>
            <a:r>
              <a:rPr lang="fa-IR">
                <a:cs typeface="B Nazanin" panose="00000400000000000000" pitchFamily="2" charset="-78"/>
              </a:rPr>
              <a:t>.) </a:t>
            </a:r>
            <a:endParaRPr lang="fa-IR" smtClean="0">
              <a:cs typeface="B Nazanin" panose="00000400000000000000" pitchFamily="2" charset="-78"/>
            </a:endParaRPr>
          </a:p>
          <a:p>
            <a:pPr marL="0" indent="0" algn="just">
              <a:buNone/>
            </a:pPr>
            <a:r>
              <a:rPr lang="fa-IR" smtClean="0">
                <a:cs typeface="B Nazanin" panose="00000400000000000000" pitchFamily="2" charset="-78"/>
              </a:rPr>
              <a:t>4-و </a:t>
            </a:r>
            <a:r>
              <a:rPr lang="fa-IR">
                <a:cs typeface="B Nazanin" panose="00000400000000000000" pitchFamily="2" charset="-78"/>
              </a:rPr>
              <a:t>روزی که وارد کجاوة عنیزه شدم و او گفت: وای بر تو مرا پیاده میکنی. (ظاهراً وقتی که شاعر وارد کجاوه شده و</a:t>
            </a:r>
            <a:r>
              <a:rPr lang="fa-IR" smtClean="0">
                <a:cs typeface="B Nazanin" panose="00000400000000000000" pitchFamily="2" charset="-78"/>
              </a:rPr>
              <a:t> </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9378256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مخصوصاً وارد همان طرفی شده که عنیزه هم در آن طرف بوده (اگر کجاوه دو طرف داشته باشد) و کجاوه کج شده، </a:t>
            </a:r>
            <a:r>
              <a:rPr lang="fa-IR" smtClean="0">
                <a:cs typeface="B Nazanin" panose="00000400000000000000" pitchFamily="2" charset="-78"/>
              </a:rPr>
              <a:t>عنیزه ترسیده </a:t>
            </a:r>
            <a:r>
              <a:rPr lang="fa-IR">
                <a:cs typeface="B Nazanin" panose="00000400000000000000" pitchFamily="2" charset="-78"/>
              </a:rPr>
              <a:t>که احتمالاً پشت شتر زخمی شود و اجباراً او پیاده شود.) </a:t>
            </a:r>
            <a:endParaRPr lang="fa-IR" smtClean="0">
              <a:cs typeface="B Nazanin" panose="00000400000000000000" pitchFamily="2" charset="-78"/>
            </a:endParaRPr>
          </a:p>
          <a:p>
            <a:pPr algn="just"/>
            <a:r>
              <a:rPr lang="fa-IR" smtClean="0">
                <a:cs typeface="B Nazanin" panose="00000400000000000000" pitchFamily="2" charset="-78"/>
              </a:rPr>
              <a:t>5- وقتی </a:t>
            </a:r>
            <a:r>
              <a:rPr lang="fa-IR">
                <a:cs typeface="B Nazanin" panose="00000400000000000000" pitchFamily="2" charset="-78"/>
              </a:rPr>
              <a:t>که عنیزه به من گفت: شترم را کشتی، پیاده شو</a:t>
            </a:r>
            <a:r>
              <a:rPr lang="fa-IR" smtClean="0">
                <a:cs typeface="B Nazanin" panose="00000400000000000000" pitchFamily="2" charset="-78"/>
              </a:rPr>
              <a:t>)، به </a:t>
            </a:r>
            <a:r>
              <a:rPr lang="fa-IR">
                <a:cs typeface="B Nazanin" panose="00000400000000000000" pitchFamily="2" charset="-78"/>
              </a:rPr>
              <a:t>او گفتم: برو و افسارش را شُل کن (اهمیت مده که بر سر شتر چه میآید) و مرا از بهره بردن مکرّر از وجودت، دور </a:t>
            </a:r>
            <a:r>
              <a:rPr lang="fa-IR" smtClean="0">
                <a:cs typeface="B Nazanin" panose="00000400000000000000" pitchFamily="2" charset="-78"/>
              </a:rPr>
              <a:t>مکن (محروم </a:t>
            </a:r>
            <a:r>
              <a:rPr lang="fa-IR">
                <a:cs typeface="B Nazanin" panose="00000400000000000000" pitchFamily="2" charset="-78"/>
              </a:rPr>
              <a:t>مکن.) (مدرّسی، </a:t>
            </a:r>
            <a:r>
              <a:rPr lang="fa-IR" smtClean="0">
                <a:cs typeface="B Nazanin" panose="00000400000000000000" pitchFamily="2" charset="-78"/>
              </a:rPr>
              <a:t>1391-6-7)</a:t>
            </a:r>
          </a:p>
          <a:p>
            <a:pPr algn="just"/>
            <a:endParaRPr lang="fa-IR">
              <a:cs typeface="B Nazanin" panose="00000400000000000000" pitchFamily="2" charset="-78"/>
            </a:endParaRPr>
          </a:p>
        </p:txBody>
      </p:sp>
    </p:spTree>
    <p:extLst>
      <p:ext uri="{BB962C8B-B14F-4D97-AF65-F5344CB8AC3E}">
        <p14:creationId xmlns:p14="http://schemas.microsoft.com/office/powerpoint/2010/main" val="3734030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این ابیات، شاعر زمانی را به یاد میآورد که با </a:t>
            </a:r>
            <a:r>
              <a:rPr lang="fa-IR" smtClean="0">
                <a:cs typeface="B Nazanin" panose="00000400000000000000" pitchFamily="2" charset="-78"/>
              </a:rPr>
              <a:t>معشوقه اش </a:t>
            </a:r>
            <a:r>
              <a:rPr lang="fa-IR">
                <a:cs typeface="B Nazanin" panose="00000400000000000000" pitchFamily="2" charset="-78"/>
              </a:rPr>
              <a:t>در مکانی به نام </a:t>
            </a:r>
            <a:r>
              <a:rPr lang="fa-IR" b="1">
                <a:solidFill>
                  <a:srgbClr val="FF0000"/>
                </a:solidFill>
                <a:cs typeface="B Nazanin" panose="00000400000000000000" pitchFamily="2" charset="-78"/>
              </a:rPr>
              <a:t>دارة </a:t>
            </a:r>
            <a:r>
              <a:rPr lang="fa-IR" b="1" smtClean="0">
                <a:solidFill>
                  <a:srgbClr val="FF0000"/>
                </a:solidFill>
                <a:cs typeface="B Nazanin" panose="00000400000000000000" pitchFamily="2" charset="-78"/>
              </a:rPr>
              <a:t>جُلجُل </a:t>
            </a:r>
            <a:r>
              <a:rPr lang="fa-IR" smtClean="0">
                <a:cs typeface="B Nazanin" panose="00000400000000000000" pitchFamily="2" charset="-78"/>
              </a:rPr>
              <a:t>بودهاند </a:t>
            </a:r>
            <a:r>
              <a:rPr lang="fa-IR">
                <a:cs typeface="B Nazanin" panose="00000400000000000000" pitchFamily="2" charset="-78"/>
              </a:rPr>
              <a:t>و </a:t>
            </a:r>
            <a:r>
              <a:rPr lang="fa-IR" smtClean="0">
                <a:cs typeface="B Nazanin" panose="00000400000000000000" pitchFamily="2" charset="-78"/>
              </a:rPr>
              <a:t>معشوقه </a:t>
            </a:r>
            <a:r>
              <a:rPr lang="fa-IR">
                <a:cs typeface="B Nazanin" panose="00000400000000000000" pitchFamily="2" charset="-78"/>
              </a:rPr>
              <a:t>وی مدتی را </a:t>
            </a:r>
            <a:r>
              <a:rPr lang="fa-IR" smtClean="0">
                <a:cs typeface="B Nazanin" panose="00000400000000000000" pitchFamily="2" charset="-78"/>
              </a:rPr>
              <a:t>در آنجا </a:t>
            </a:r>
            <a:r>
              <a:rPr lang="fa-IR">
                <a:cs typeface="B Nazanin" panose="00000400000000000000" pitchFamily="2" charset="-78"/>
              </a:rPr>
              <a:t>سپری کرده است. مشاهده </a:t>
            </a:r>
            <a:r>
              <a:rPr lang="fa-IR" smtClean="0">
                <a:cs typeface="B Nazanin" panose="00000400000000000000" pitchFamily="2" charset="-78"/>
              </a:rPr>
              <a:t>می شود که </a:t>
            </a:r>
            <a:r>
              <a:rPr lang="fa-IR">
                <a:cs typeface="B Nazanin" panose="00000400000000000000" pitchFamily="2" charset="-78"/>
              </a:rPr>
              <a:t>آنچنان یاد معشوق در ذهن و جان شاعر، رسوخ کرده است که حتی مکانها </a:t>
            </a:r>
            <a:r>
              <a:rPr lang="fa-IR" smtClean="0">
                <a:cs typeface="B Nazanin" panose="00000400000000000000" pitchFamily="2" charset="-78"/>
              </a:rPr>
              <a:t>و اشیاء </a:t>
            </a:r>
            <a:r>
              <a:rPr lang="fa-IR">
                <a:cs typeface="B Nazanin" panose="00000400000000000000" pitchFamily="2" charset="-78"/>
              </a:rPr>
              <a:t>نیز برای شاعر، مهم و با ارزش بوده و گویا در حال سخن گفتن با او هستند که شاعر را به دوران خوشِ عشقبازی </a:t>
            </a:r>
            <a:r>
              <a:rPr lang="fa-IR" smtClean="0">
                <a:cs typeface="B Nazanin" panose="00000400000000000000" pitchFamily="2" charset="-78"/>
              </a:rPr>
              <a:t>با معشوق </a:t>
            </a:r>
            <a:r>
              <a:rPr lang="fa-IR">
                <a:cs typeface="B Nazanin" panose="00000400000000000000" pitchFamily="2" charset="-78"/>
              </a:rPr>
              <a:t>میبرند. </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123856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چکیده</a:t>
            </a:r>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نتایج پژوهش نشان میدهد که نوستالوژی دوری از معشوق در </a:t>
            </a:r>
            <a:r>
              <a:rPr lang="fa-IR" smtClean="0">
                <a:cs typeface="B Nazanin" panose="00000400000000000000" pitchFamily="2" charset="-78"/>
              </a:rPr>
              <a:t>معلقه امرؤالقیس</a:t>
            </a:r>
            <a:r>
              <a:rPr lang="fa-IR">
                <a:cs typeface="B Nazanin" panose="00000400000000000000" pitchFamily="2" charset="-78"/>
              </a:rPr>
              <a:t>، بازتاب چشمگیری داشته است و </a:t>
            </a:r>
            <a:r>
              <a:rPr lang="fa-IR" b="1">
                <a:solidFill>
                  <a:srgbClr val="00B0F0"/>
                </a:solidFill>
                <a:cs typeface="B Nazanin" panose="00000400000000000000" pitchFamily="2" charset="-78"/>
              </a:rPr>
              <a:t>یادآوری خاطرات معشوق</a:t>
            </a:r>
            <a:r>
              <a:rPr lang="fa-IR">
                <a:cs typeface="B Nazanin" panose="00000400000000000000" pitchFamily="2" charset="-78"/>
              </a:rPr>
              <a:t>، </a:t>
            </a:r>
            <a:r>
              <a:rPr lang="fa-IR" b="1">
                <a:solidFill>
                  <a:srgbClr val="FF0000"/>
                </a:solidFill>
                <a:cs typeface="B Nazanin" panose="00000400000000000000" pitchFamily="2" charset="-78"/>
              </a:rPr>
              <a:t>غم و اندوه و دلتنگی و حسرت</a:t>
            </a:r>
            <a:r>
              <a:rPr lang="fa-IR">
                <a:cs typeface="B Nazanin" panose="00000400000000000000" pitchFamily="2" charset="-78"/>
              </a:rPr>
              <a:t>، </a:t>
            </a:r>
            <a:r>
              <a:rPr lang="fa-IR" b="1">
                <a:solidFill>
                  <a:srgbClr val="0070C0"/>
                </a:solidFill>
                <a:cs typeface="B Nazanin" panose="00000400000000000000" pitchFamily="2" charset="-78"/>
              </a:rPr>
              <a:t>یادآوری </a:t>
            </a:r>
            <a:r>
              <a:rPr lang="fa-IR" b="1" smtClean="0">
                <a:solidFill>
                  <a:srgbClr val="0070C0"/>
                </a:solidFill>
                <a:cs typeface="B Nazanin" panose="00000400000000000000" pitchFamily="2" charset="-78"/>
              </a:rPr>
              <a:t>بی وفایی های </a:t>
            </a:r>
            <a:r>
              <a:rPr lang="fa-IR" b="1">
                <a:solidFill>
                  <a:srgbClr val="0070C0"/>
                </a:solidFill>
                <a:cs typeface="B Nazanin" panose="00000400000000000000" pitchFamily="2" charset="-78"/>
              </a:rPr>
              <a:t>معشوق و مرارتهای راه عشق</a:t>
            </a:r>
            <a:r>
              <a:rPr lang="fa-IR">
                <a:cs typeface="B Nazanin" panose="00000400000000000000" pitchFamily="2" charset="-78"/>
              </a:rPr>
              <a:t>، </a:t>
            </a:r>
            <a:r>
              <a:rPr lang="fa-IR" b="1" smtClean="0">
                <a:solidFill>
                  <a:srgbClr val="FF0000"/>
                </a:solidFill>
                <a:cs typeface="B Nazanin" panose="00000400000000000000" pitchFamily="2" charset="-78"/>
              </a:rPr>
              <a:t>تخیّل ورزیهای </a:t>
            </a:r>
            <a:r>
              <a:rPr lang="fa-IR" b="1">
                <a:solidFill>
                  <a:srgbClr val="FF0000"/>
                </a:solidFill>
                <a:cs typeface="B Nazanin" panose="00000400000000000000" pitchFamily="2" charset="-78"/>
              </a:rPr>
              <a:t>عاشقانه در وصف زیبایی معشوق</a:t>
            </a:r>
            <a:r>
              <a:rPr lang="fa-IR">
                <a:cs typeface="B Nazanin" panose="00000400000000000000" pitchFamily="2" charset="-78"/>
              </a:rPr>
              <a:t> </a:t>
            </a:r>
            <a:r>
              <a:rPr lang="fa-IR" b="1">
                <a:solidFill>
                  <a:srgbClr val="00B050"/>
                </a:solidFill>
                <a:cs typeface="B Nazanin" panose="00000400000000000000" pitchFamily="2" charset="-78"/>
              </a:rPr>
              <a:t>و در نهایت، همدلی و همدردی با طبیعت </a:t>
            </a:r>
            <a:r>
              <a:rPr lang="fa-IR">
                <a:cs typeface="B Nazanin" panose="00000400000000000000" pitchFamily="2" charset="-78"/>
              </a:rPr>
              <a:t>از مهمترین </a:t>
            </a:r>
            <a:r>
              <a:rPr lang="fa-IR" smtClean="0">
                <a:cs typeface="B Nazanin" panose="00000400000000000000" pitchFamily="2" charset="-78"/>
              </a:rPr>
              <a:t>مؤلفه های </a:t>
            </a:r>
            <a:r>
              <a:rPr lang="fa-IR">
                <a:cs typeface="B Nazanin" panose="00000400000000000000" pitchFamily="2" charset="-78"/>
              </a:rPr>
              <a:t>نوستالوژی در </a:t>
            </a:r>
            <a:r>
              <a:rPr lang="fa-IR" smtClean="0">
                <a:cs typeface="B Nazanin" panose="00000400000000000000" pitchFamily="2" charset="-78"/>
              </a:rPr>
              <a:t>معلقه </a:t>
            </a:r>
            <a:r>
              <a:rPr lang="fa-IR">
                <a:cs typeface="B Nazanin" panose="00000400000000000000" pitchFamily="2" charset="-78"/>
              </a:rPr>
              <a:t>اوست </a:t>
            </a:r>
          </a:p>
          <a:p>
            <a:endParaRPr lang="fa-IR"/>
          </a:p>
        </p:txBody>
      </p:sp>
    </p:spTree>
    <p:extLst>
      <p:ext uri="{BB962C8B-B14F-4D97-AF65-F5344CB8AC3E}">
        <p14:creationId xmlns:p14="http://schemas.microsoft.com/office/powerpoint/2010/main" val="309001270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آن روز برای شاعرِ رمانتیک، آنقدر </a:t>
            </a:r>
            <a:r>
              <a:rPr lang="fa-IR" b="1" smtClean="0">
                <a:solidFill>
                  <a:srgbClr val="FF0000"/>
                </a:solidFill>
                <a:cs typeface="B Nazanin" panose="00000400000000000000" pitchFamily="2" charset="-78"/>
              </a:rPr>
              <a:t>خاطره انگیز </a:t>
            </a:r>
            <a:r>
              <a:rPr lang="fa-IR" b="1">
                <a:solidFill>
                  <a:srgbClr val="FF0000"/>
                </a:solidFill>
                <a:cs typeface="B Nazanin" panose="00000400000000000000" pitchFamily="2" charset="-78"/>
              </a:rPr>
              <a:t>است که جزء به جزء لحظات بودنِ با معشوق را به یاد دارد</a:t>
            </a:r>
            <a:r>
              <a:rPr lang="fa-IR">
                <a:cs typeface="B Nazanin" panose="00000400000000000000" pitchFamily="2" charset="-78"/>
              </a:rPr>
              <a:t>: او از کشتن شتر خود برای معشوق و دختران همراهِ او و نیز حرکات و رفتارهای آنان را به یاد دارد که بر نوستالوژی بودن شعر امرءالقیس دلالت دارد. </a:t>
            </a:r>
            <a:r>
              <a:rPr lang="fa-IR" smtClean="0">
                <a:cs typeface="B Nazanin" panose="00000400000000000000" pitchFamily="2" charset="-78"/>
              </a:rPr>
              <a:t>مولفه </a:t>
            </a:r>
            <a:r>
              <a:rPr lang="fa-IR">
                <a:cs typeface="B Nazanin" panose="00000400000000000000" pitchFamily="2" charset="-78"/>
              </a:rPr>
              <a:t>برگشت به گذشته و یادآوری خاطرات فردی در اشعار امرؤالقیس نقش پررنگی دارد که همچنان در ابیات بعدی نیز نمود پیدا کرده است </a:t>
            </a:r>
          </a:p>
        </p:txBody>
      </p:sp>
    </p:spTree>
    <p:extLst>
      <p:ext uri="{BB962C8B-B14F-4D97-AF65-F5344CB8AC3E}">
        <p14:creationId xmlns:p14="http://schemas.microsoft.com/office/powerpoint/2010/main" val="14938982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ctr"/>
            <a:r>
              <a:rPr lang="fa-IR" smtClean="0">
                <a:cs typeface="B Nazanin" panose="00000400000000000000" pitchFamily="2" charset="-78"/>
              </a:rPr>
              <a:t>فتُوضِحَ فَالمِقراةِ لم یَعفُ رَسمُها 		تَری بَعَرَ الأرآمِ فی عَرَصاتِها</a:t>
            </a:r>
          </a:p>
          <a:p>
            <a:pPr algn="ctr"/>
            <a:r>
              <a:rPr lang="fa-IR" smtClean="0">
                <a:cs typeface="B Nazanin" panose="00000400000000000000" pitchFamily="2" charset="-78"/>
              </a:rPr>
              <a:t>لما نَسَجَتها مِن جَنوبٍ و شَمأل		وَ قِیعانِها کَأنَّهُ حَبُّ فُلفُلِ</a:t>
            </a:r>
          </a:p>
          <a:p>
            <a:pPr marL="0" indent="0" algn="ctr">
              <a:buNone/>
            </a:pPr>
            <a:r>
              <a:rPr lang="fa-IR" smtClean="0">
                <a:cs typeface="B Nazanin" panose="00000400000000000000" pitchFamily="2" charset="-78"/>
              </a:rPr>
              <a:t>						(امرؤالقیس،  :2000ج 1 165 و 171)</a:t>
            </a:r>
            <a:endParaRPr lang="fa-IR">
              <a:cs typeface="B Nazanin" panose="00000400000000000000" pitchFamily="2" charset="-78"/>
            </a:endParaRPr>
          </a:p>
        </p:txBody>
      </p:sp>
    </p:spTree>
    <p:extLst>
      <p:ext uri="{BB962C8B-B14F-4D97-AF65-F5344CB8AC3E}">
        <p14:creationId xmlns:p14="http://schemas.microsoft.com/office/powerpoint/2010/main" val="19317676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a:solidFill>
                  <a:srgbClr val="FF0000"/>
                </a:solidFill>
                <a:cs typeface="B Nazanin" panose="00000400000000000000" pitchFamily="2" charset="-78"/>
              </a:rPr>
              <a:t>ترجمه: </a:t>
            </a:r>
            <a:r>
              <a:rPr lang="fa-IR">
                <a:cs typeface="B Nazanin" panose="00000400000000000000" pitchFamily="2" charset="-78"/>
              </a:rPr>
              <a:t>روزگاران گذشت و هنوز وزش بادهای جنوب و شمال، آثار </a:t>
            </a:r>
            <a:r>
              <a:rPr lang="fa-IR" smtClean="0">
                <a:cs typeface="B Nazanin" panose="00000400000000000000" pitchFamily="2" charset="-78"/>
              </a:rPr>
              <a:t>خیمه ها </a:t>
            </a:r>
            <a:r>
              <a:rPr lang="fa-IR">
                <a:cs typeface="B Nazanin" panose="00000400000000000000" pitchFamily="2" charset="-78"/>
              </a:rPr>
              <a:t>و خاکستر اجاقهایشان را نزدوده است. </a:t>
            </a:r>
            <a:r>
              <a:rPr lang="fa-IR" smtClean="0">
                <a:cs typeface="B Nazanin" panose="00000400000000000000" pitchFamily="2" charset="-78"/>
              </a:rPr>
              <a:t>هنوز پشکلهای </a:t>
            </a:r>
            <a:r>
              <a:rPr lang="fa-IR">
                <a:cs typeface="B Nazanin" panose="00000400000000000000" pitchFamily="2" charset="-78"/>
              </a:rPr>
              <a:t>آهوان سپید را در پیشگاه </a:t>
            </a:r>
            <a:r>
              <a:rPr lang="fa-IR" smtClean="0">
                <a:cs typeface="B Nazanin" panose="00000400000000000000" pitchFamily="2" charset="-78"/>
              </a:rPr>
              <a:t>خانه ها </a:t>
            </a:r>
            <a:r>
              <a:rPr lang="fa-IR">
                <a:cs typeface="B Nazanin" panose="00000400000000000000" pitchFamily="2" charset="-78"/>
              </a:rPr>
              <a:t>چونان </a:t>
            </a:r>
            <a:r>
              <a:rPr lang="fa-IR" smtClean="0">
                <a:cs typeface="B Nazanin" panose="00000400000000000000" pitchFamily="2" charset="-78"/>
              </a:rPr>
              <a:t>دانه های </a:t>
            </a:r>
            <a:r>
              <a:rPr lang="fa-IR">
                <a:cs typeface="B Nazanin" panose="00000400000000000000" pitchFamily="2" charset="-78"/>
              </a:rPr>
              <a:t>فلفل میبینی (آیتی، </a:t>
            </a:r>
            <a:r>
              <a:rPr lang="fa-IR" smtClean="0">
                <a:cs typeface="B Nazanin" panose="00000400000000000000" pitchFamily="2" charset="-78"/>
              </a:rPr>
              <a:t>:1390، 13) </a:t>
            </a:r>
          </a:p>
        </p:txBody>
      </p:sp>
    </p:spTree>
    <p:extLst>
      <p:ext uri="{BB962C8B-B14F-4D97-AF65-F5344CB8AC3E}">
        <p14:creationId xmlns:p14="http://schemas.microsoft.com/office/powerpoint/2010/main" val="16634981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ابیات، امرؤالقیس در دوری از یار و دیار خویش، حتّی از خیمه ها و خاکسترهای اجاقِ مکانِ زندگی معشوق و پشکل- های آهوان سپید یاد می کند که این امر، نشان از ریزبینی و دقتّ فراوان شاعر در بیان عواطف و احساسات رمانتیکی و نیز انعکاس خاطرات ذهنی اوست. جنوب و شمال در این ابیات نشان از آن دارد که «خانه معشوق آثار خود را پاک نکرده است؛ زیرا اگر باد شمال آن را غبار بپوشاند، باد جنوب گرد و غبار را میبرد و آثار آن را آشکار می کند» (میرزائی الحسینی و همکاران، :1437؛ 107) بنابراین نوستالوژی یادآوری خاطرات معشوق در این ابیات، برجسته تر میشود </a:t>
            </a:r>
          </a:p>
          <a:p>
            <a:endParaRPr lang="fa-IR"/>
          </a:p>
        </p:txBody>
      </p:sp>
    </p:spTree>
    <p:extLst>
      <p:ext uri="{BB962C8B-B14F-4D97-AF65-F5344CB8AC3E}">
        <p14:creationId xmlns:p14="http://schemas.microsoft.com/office/powerpoint/2010/main" val="68915819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8-1-2 غم </a:t>
            </a:r>
            <a:r>
              <a:rPr lang="fa-IR" b="1">
                <a:solidFill>
                  <a:srgbClr val="FF0000"/>
                </a:solidFill>
                <a:cs typeface="B Nazanin" panose="00000400000000000000" pitchFamily="2" charset="-78"/>
              </a:rPr>
              <a:t>و اندوه و حسرت و دلتنگی برای معشوق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دور </a:t>
            </a:r>
            <a:r>
              <a:rPr lang="fa-IR">
                <a:cs typeface="B Nazanin" panose="00000400000000000000" pitchFamily="2" charset="-78"/>
              </a:rPr>
              <a:t>از ذهن نیست که فردی که دلتنگ است و در حسرت از دست دادن چیزی یا کسی، روزگار سپری میکند</a:t>
            </a:r>
            <a:r>
              <a:rPr lang="fa-IR" smtClean="0">
                <a:cs typeface="B Nazanin" panose="00000400000000000000" pitchFamily="2" charset="-78"/>
              </a:rPr>
              <a:t>، «بی قید و بند </a:t>
            </a:r>
            <a:r>
              <a:rPr lang="fa-IR">
                <a:cs typeface="B Nazanin" panose="00000400000000000000" pitchFamily="2" charset="-78"/>
              </a:rPr>
              <a:t>سخن بگوید و </a:t>
            </a:r>
            <a:r>
              <a:rPr lang="fa-IR" smtClean="0">
                <a:cs typeface="B Nazanin" panose="00000400000000000000" pitchFamily="2" charset="-78"/>
              </a:rPr>
              <a:t>بی قید و شرط </a:t>
            </a:r>
            <a:r>
              <a:rPr lang="fa-IR">
                <a:cs typeface="B Nazanin" panose="00000400000000000000" pitchFamily="2" charset="-78"/>
              </a:rPr>
              <a:t>فرمان برد و شاعر احساساتی با دلی بیشک بر اثر عشق بدفرجامی شکسته است، </a:t>
            </a:r>
            <a:r>
              <a:rPr lang="fa-IR" smtClean="0">
                <a:cs typeface="B Nazanin" panose="00000400000000000000" pitchFamily="2" charset="-78"/>
              </a:rPr>
              <a:t>با خویشتن </a:t>
            </a:r>
            <a:r>
              <a:rPr lang="fa-IR">
                <a:cs typeface="B Nazanin" panose="00000400000000000000" pitchFamily="2" charset="-78"/>
              </a:rPr>
              <a:t>خلوت کند و غرق رؤیا شود و این ویژگی ادبیات رمانتیک است که تودة مردم را با آن آشنا کرده است</a:t>
            </a:r>
            <a:r>
              <a:rPr lang="fa-IR" smtClean="0">
                <a:cs typeface="B Nazanin" panose="00000400000000000000" pitchFamily="2" charset="-78"/>
              </a:rPr>
              <a:t>» (</a:t>
            </a:r>
            <a:r>
              <a:rPr lang="fa-IR">
                <a:cs typeface="B Nazanin" panose="00000400000000000000" pitchFamily="2" charset="-78"/>
              </a:rPr>
              <a:t>سیدحسینی، </a:t>
            </a:r>
            <a:r>
              <a:rPr lang="fa-IR" smtClean="0">
                <a:cs typeface="B Nazanin" panose="00000400000000000000" pitchFamily="2" charset="-78"/>
              </a:rPr>
              <a:t>180-181 </a:t>
            </a:r>
            <a:r>
              <a:rPr lang="fa-IR">
                <a:cs typeface="B Nazanin" panose="00000400000000000000" pitchFamily="2" charset="-78"/>
              </a:rPr>
              <a:t>:</a:t>
            </a:r>
            <a:r>
              <a:rPr lang="fa-IR" smtClean="0">
                <a:cs typeface="B Nazanin" panose="00000400000000000000" pitchFamily="2" charset="-78"/>
              </a:rPr>
              <a:t>1387)</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9721598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تصویرهای گذشته، همه نشان از ماجراهایی دارند که راوی در </a:t>
            </a:r>
            <a:r>
              <a:rPr lang="fa-IR" smtClean="0">
                <a:cs typeface="B Nazanin" panose="00000400000000000000" pitchFamily="2" charset="-78"/>
              </a:rPr>
              <a:t>گذشته ای </a:t>
            </a:r>
            <a:r>
              <a:rPr lang="fa-IR">
                <a:cs typeface="B Nazanin" panose="00000400000000000000" pitchFamily="2" charset="-78"/>
              </a:rPr>
              <a:t>بس دور از سر گذرانده است؛ از این رو انتزاعی و دست نیافتنی به نظر میرسد و «نوعی هاله جادوئی هنری گرداگرد سروده هایی با نشانه های ازل در شعر پدید می آورد و صبغه قدسی به آنها </a:t>
            </a:r>
            <a:r>
              <a:rPr lang="fa-IR" smtClean="0">
                <a:cs typeface="B Nazanin" panose="00000400000000000000" pitchFamily="2" charset="-78"/>
              </a:rPr>
              <a:t>می بخشد</a:t>
            </a:r>
            <a:r>
              <a:rPr lang="fa-IR">
                <a:cs typeface="B Nazanin" panose="00000400000000000000" pitchFamily="2" charset="-78"/>
              </a:rPr>
              <a:t>. تصاویری که راوی از این گذشته دور به دست </a:t>
            </a:r>
            <a:r>
              <a:rPr lang="fa-IR" smtClean="0">
                <a:cs typeface="B Nazanin" panose="00000400000000000000" pitchFamily="2" charset="-78"/>
              </a:rPr>
              <a:t>می دهد</a:t>
            </a:r>
            <a:r>
              <a:rPr lang="fa-IR">
                <a:cs typeface="B Nazanin" panose="00000400000000000000" pitchFamily="2" charset="-78"/>
              </a:rPr>
              <a:t>، ماجرای عاشقانه میان او و معشوق را ترسیم کرده و راوی با حسرت و اندوه از آن یاد میکند» (سلاجقه، 1387، 95) </a:t>
            </a:r>
          </a:p>
        </p:txBody>
      </p:sp>
      <p:sp>
        <p:nvSpPr>
          <p:cNvPr id="4" name="Flowchart: Alternate Process 3"/>
          <p:cNvSpPr/>
          <p:nvPr/>
        </p:nvSpPr>
        <p:spPr>
          <a:xfrm>
            <a:off x="1888761" y="4392118"/>
            <a:ext cx="3507698" cy="100434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هاله جادوئی هنری</a:t>
            </a:r>
            <a:endParaRPr lang="fa-IR"/>
          </a:p>
        </p:txBody>
      </p:sp>
      <p:sp>
        <p:nvSpPr>
          <p:cNvPr id="5" name="Flowchart: Alternate Process 4"/>
          <p:cNvSpPr/>
          <p:nvPr/>
        </p:nvSpPr>
        <p:spPr>
          <a:xfrm>
            <a:off x="6265889" y="4392117"/>
            <a:ext cx="2938072" cy="100434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a:solidFill>
                  <a:schemeClr val="tx1"/>
                </a:solidFill>
                <a:cs typeface="B Nazanin" panose="00000400000000000000" pitchFamily="2" charset="-78"/>
              </a:rPr>
              <a:t>صبغه قدسی</a:t>
            </a:r>
            <a:endParaRPr lang="fa-IR" sz="2000" b="1">
              <a:solidFill>
                <a:schemeClr val="tx1"/>
              </a:solidFill>
            </a:endParaRPr>
          </a:p>
        </p:txBody>
      </p:sp>
    </p:spTree>
    <p:extLst>
      <p:ext uri="{BB962C8B-B14F-4D97-AF65-F5344CB8AC3E}">
        <p14:creationId xmlns:p14="http://schemas.microsoft.com/office/powerpoint/2010/main" val="20316069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امرؤالقیس، </a:t>
            </a:r>
            <a:r>
              <a:rPr lang="fa-IR" smtClean="0">
                <a:cs typeface="B Nazanin" panose="00000400000000000000" pitchFamily="2" charset="-78"/>
              </a:rPr>
              <a:t>شاعر احساساتی </a:t>
            </a:r>
            <a:r>
              <a:rPr lang="fa-IR">
                <a:cs typeface="B Nazanin" panose="00000400000000000000" pitchFamily="2" charset="-78"/>
              </a:rPr>
              <a:t>جاهلی عرب در وصف اطلال به دیدار معشوق خود </a:t>
            </a:r>
            <a:r>
              <a:rPr lang="fa-IR" smtClean="0">
                <a:cs typeface="B Nazanin" panose="00000400000000000000" pitchFamily="2" charset="-78"/>
              </a:rPr>
              <a:t>می آید</a:t>
            </a:r>
            <a:r>
              <a:rPr lang="fa-IR">
                <a:cs typeface="B Nazanin" panose="00000400000000000000" pitchFamily="2" charset="-78"/>
              </a:rPr>
              <a:t>، اما با </a:t>
            </a:r>
            <a:r>
              <a:rPr lang="fa-IR" smtClean="0">
                <a:cs typeface="B Nazanin" panose="00000400000000000000" pitchFamily="2" charset="-78"/>
              </a:rPr>
              <a:t>صحنه ای غم انگیز رو به رو می شود </a:t>
            </a:r>
            <a:r>
              <a:rPr lang="fa-IR">
                <a:cs typeface="B Nazanin" panose="00000400000000000000" pitchFamily="2" charset="-78"/>
              </a:rPr>
              <a:t>و با قلبی </a:t>
            </a:r>
            <a:r>
              <a:rPr lang="fa-IR" smtClean="0">
                <a:cs typeface="B Nazanin" panose="00000400000000000000" pitchFamily="2" charset="-78"/>
              </a:rPr>
              <a:t>آکنده از </a:t>
            </a:r>
            <a:r>
              <a:rPr lang="fa-IR">
                <a:cs typeface="B Nazanin" panose="00000400000000000000" pitchFamily="2" charset="-78"/>
              </a:rPr>
              <a:t>اندوه، </a:t>
            </a:r>
            <a:r>
              <a:rPr lang="fa-IR" smtClean="0">
                <a:cs typeface="B Nazanin" panose="00000400000000000000" pitchFamily="2" charset="-78"/>
              </a:rPr>
              <a:t>می بیند </a:t>
            </a:r>
            <a:r>
              <a:rPr lang="fa-IR">
                <a:cs typeface="B Nazanin" panose="00000400000000000000" pitchFamily="2" charset="-78"/>
              </a:rPr>
              <a:t>که </a:t>
            </a:r>
            <a:r>
              <a:rPr lang="fa-IR" smtClean="0">
                <a:cs typeface="B Nazanin" panose="00000400000000000000" pitchFamily="2" charset="-78"/>
              </a:rPr>
              <a:t>قبیله </a:t>
            </a:r>
            <a:r>
              <a:rPr lang="fa-IR">
                <a:cs typeface="B Nazanin" panose="00000400000000000000" pitchFamily="2" charset="-78"/>
              </a:rPr>
              <a:t>معشوق از آنجا رفته و ترک خانه و کاشانه و دیار خود </a:t>
            </a:r>
            <a:r>
              <a:rPr lang="fa-IR" smtClean="0">
                <a:cs typeface="B Nazanin" panose="00000400000000000000" pitchFamily="2" charset="-78"/>
              </a:rPr>
              <a:t>کرده اند</a:t>
            </a:r>
            <a:r>
              <a:rPr lang="fa-IR">
                <a:cs typeface="B Nazanin" panose="00000400000000000000" pitchFamily="2" charset="-78"/>
              </a:rPr>
              <a:t>؛ در این لحظه، در کمال ناباوری</a:t>
            </a:r>
            <a:br>
              <a:rPr lang="fa-IR">
                <a:cs typeface="B Nazanin" panose="00000400000000000000" pitchFamily="2" charset="-78"/>
              </a:rPr>
            </a:br>
            <a:r>
              <a:rPr lang="fa-IR" smtClean="0">
                <a:cs typeface="B Nazanin" panose="00000400000000000000" pitchFamily="2" charset="-78"/>
              </a:rPr>
              <a:t>نظاره گر ویرانه </a:t>
            </a:r>
            <a:r>
              <a:rPr lang="fa-IR">
                <a:cs typeface="B Nazanin" panose="00000400000000000000" pitchFamily="2" charset="-78"/>
              </a:rPr>
              <a:t>منزل معشوق است و با آن حالِ پریشان </a:t>
            </a:r>
            <a:r>
              <a:rPr lang="fa-IR" smtClean="0">
                <a:cs typeface="B Nazanin" panose="00000400000000000000" pitchFamily="2" charset="-78"/>
              </a:rPr>
              <a:t>می ایستد </a:t>
            </a:r>
            <a:r>
              <a:rPr lang="fa-IR">
                <a:cs typeface="B Nazanin" panose="00000400000000000000" pitchFamily="2" charset="-78"/>
              </a:rPr>
              <a:t>و با اشک و حسرت فراوان، شروع به وصف چادرهای </a:t>
            </a:r>
            <a:r>
              <a:rPr lang="fa-IR" smtClean="0">
                <a:cs typeface="B Nazanin" panose="00000400000000000000" pitchFamily="2" charset="-78"/>
              </a:rPr>
              <a:t>به جامانده </a:t>
            </a:r>
            <a:r>
              <a:rPr lang="fa-IR">
                <a:cs typeface="B Nazanin" panose="00000400000000000000" pitchFamily="2" charset="-78"/>
              </a:rPr>
              <a:t>از </a:t>
            </a:r>
            <a:r>
              <a:rPr lang="fa-IR" smtClean="0">
                <a:cs typeface="B Nazanin" panose="00000400000000000000" pitchFamily="2" charset="-78"/>
              </a:rPr>
              <a:t>قبیله </a:t>
            </a:r>
            <a:r>
              <a:rPr lang="fa-IR">
                <a:cs typeface="B Nazanin" panose="00000400000000000000" pitchFamily="2" charset="-78"/>
              </a:rPr>
              <a:t>معشوق </a:t>
            </a:r>
            <a:r>
              <a:rPr lang="fa-IR" smtClean="0">
                <a:cs typeface="B Nazanin" panose="00000400000000000000" pitchFamily="2" charset="-78"/>
              </a:rPr>
              <a:t>می کند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4001294"/>
            <a:ext cx="2893102" cy="1287205"/>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ویرانه منزل معشوق</a:t>
            </a:r>
            <a:endParaRPr lang="fa-IR"/>
          </a:p>
        </p:txBody>
      </p:sp>
    </p:spTree>
    <p:extLst>
      <p:ext uri="{BB962C8B-B14F-4D97-AF65-F5344CB8AC3E}">
        <p14:creationId xmlns:p14="http://schemas.microsoft.com/office/powerpoint/2010/main" val="8714861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457200" lvl="1" indent="0" algn="just">
              <a:buNone/>
            </a:pPr>
            <a:r>
              <a:rPr lang="fa-IR" sz="3200" smtClean="0">
                <a:cs typeface="B Nazanin" panose="00000400000000000000" pitchFamily="2" charset="-78"/>
              </a:rPr>
              <a:t>أنّی غَداةَ البَینِ یَومَ تَحمِّلوا		 لَدی سَمُراتِ الحَیّ ناقِفُ حَنظَل</a:t>
            </a:r>
          </a:p>
          <a:p>
            <a:pPr marL="457200" lvl="1" indent="0" algn="l">
              <a:buNone/>
            </a:pPr>
            <a:r>
              <a:rPr lang="fa-IR" sz="3200" smtClean="0">
                <a:cs typeface="B Nazanin" panose="00000400000000000000" pitchFamily="2" charset="-78"/>
              </a:rPr>
              <a:t>(امرؤالقیس،  :2000ج 1 171)</a:t>
            </a:r>
            <a:endParaRPr lang="fa-IR" sz="3200">
              <a:cs typeface="B Nazanin" panose="00000400000000000000" pitchFamily="2" charset="-78"/>
            </a:endParaRPr>
          </a:p>
        </p:txBody>
      </p:sp>
    </p:spTree>
    <p:extLst>
      <p:ext uri="{BB962C8B-B14F-4D97-AF65-F5344CB8AC3E}">
        <p14:creationId xmlns:p14="http://schemas.microsoft.com/office/powerpoint/2010/main" val="25624699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ترجمه</a:t>
            </a:r>
            <a:r>
              <a:rPr lang="fa-IR" b="1">
                <a:solidFill>
                  <a:srgbClr val="FF0000"/>
                </a:solidFill>
                <a:cs typeface="B Nazanin" panose="00000400000000000000" pitchFamily="2" charset="-78"/>
              </a:rPr>
              <a:t>: </a:t>
            </a:r>
            <a:r>
              <a:rPr lang="fa-IR">
                <a:cs typeface="B Nazanin" panose="00000400000000000000" pitchFamily="2" charset="-78"/>
              </a:rPr>
              <a:t>صبح روز وداع وقتیکه بار بر اشتران نهادند و عزم سفر کردند، من کنار </a:t>
            </a:r>
            <a:r>
              <a:rPr lang="fa-IR" smtClean="0">
                <a:cs typeface="B Nazanin" panose="00000400000000000000" pitchFamily="2" charset="-78"/>
              </a:rPr>
              <a:t>بوته های </a:t>
            </a:r>
            <a:r>
              <a:rPr lang="fa-IR">
                <a:cs typeface="B Nazanin" panose="00000400000000000000" pitchFamily="2" charset="-78"/>
              </a:rPr>
              <a:t>مغیلانی که جلو </a:t>
            </a:r>
            <a:r>
              <a:rPr lang="fa-IR" smtClean="0">
                <a:cs typeface="B Nazanin" panose="00000400000000000000" pitchFamily="2" charset="-78"/>
              </a:rPr>
              <a:t>خیمه ها روییده بود</a:t>
            </a:r>
            <a:r>
              <a:rPr lang="fa-IR">
                <a:cs typeface="B Nazanin" panose="00000400000000000000" pitchFamily="2" charset="-78"/>
              </a:rPr>
              <a:t>، چنان اشک میریختم که گویی آن مرد </a:t>
            </a:r>
            <a:r>
              <a:rPr lang="fa-IR" smtClean="0">
                <a:cs typeface="B Nazanin" panose="00000400000000000000" pitchFamily="2" charset="-78"/>
              </a:rPr>
              <a:t>حنظل شکن </a:t>
            </a:r>
            <a:r>
              <a:rPr lang="fa-IR">
                <a:cs typeface="B Nazanin" panose="00000400000000000000" pitchFamily="2" charset="-78"/>
              </a:rPr>
              <a:t>بودم (آیتی، </a:t>
            </a:r>
            <a:r>
              <a:rPr lang="fa-IR" smtClean="0">
                <a:cs typeface="B Nazanin" panose="00000400000000000000" pitchFamily="2" charset="-78"/>
              </a:rPr>
              <a:t>1390، 13) وجود درونمایه </a:t>
            </a:r>
            <a:r>
              <a:rPr lang="fa-IR">
                <a:cs typeface="B Nazanin" panose="00000400000000000000" pitchFamily="2" charset="-78"/>
              </a:rPr>
              <a:t>غم و اندوه در این ابیات از اشعار معلقه، به خوبی گویای مولفۀ نوستالوژی دوری از معشوق و </a:t>
            </a:r>
            <a:r>
              <a:rPr lang="fa-IR" smtClean="0">
                <a:cs typeface="B Nazanin" panose="00000400000000000000" pitchFamily="2" charset="-78"/>
              </a:rPr>
              <a:t>همچنین دلتنگی </a:t>
            </a:r>
            <a:r>
              <a:rPr lang="fa-IR">
                <a:cs typeface="B Nazanin" panose="00000400000000000000" pitchFamily="2" charset="-78"/>
              </a:rPr>
              <a:t>و حسرت شاعر است. امرؤالقیس با همین احساس اندوه، یاران و شتران خود را با خود همراه کرده و از غم دلتنگی </a:t>
            </a:r>
            <a:r>
              <a:rPr lang="fa-IR" smtClean="0">
                <a:cs typeface="B Nazanin" panose="00000400000000000000" pitchFamily="2" charset="-78"/>
              </a:rPr>
              <a:t>با آنها </a:t>
            </a:r>
            <a:r>
              <a:rPr lang="fa-IR">
                <a:cs typeface="B Nazanin" panose="00000400000000000000" pitchFamily="2" charset="-78"/>
              </a:rPr>
              <a:t>درد و دل مینماید. رنگ اندوه و سوز و گداز شاعر در اشعارش بازتاب داشته و نشان از هجران و فراق </a:t>
            </a:r>
            <a:r>
              <a:rPr lang="fa-IR" smtClean="0">
                <a:cs typeface="B Nazanin" panose="00000400000000000000" pitchFamily="2" charset="-78"/>
              </a:rPr>
              <a:t>بی اندازة </a:t>
            </a:r>
            <a:r>
              <a:rPr lang="fa-IR">
                <a:cs typeface="B Nazanin" panose="00000400000000000000" pitchFamily="2" charset="-78"/>
              </a:rPr>
              <a:t>اوست </a:t>
            </a:r>
            <a:endParaRPr lang="fa-IR" smtClean="0">
              <a:cs typeface="B Nazanin" panose="00000400000000000000" pitchFamily="2" charset="-78"/>
            </a:endParaRPr>
          </a:p>
        </p:txBody>
      </p:sp>
    </p:spTree>
    <p:extLst>
      <p:ext uri="{BB962C8B-B14F-4D97-AF65-F5344CB8AC3E}">
        <p14:creationId xmlns:p14="http://schemas.microsoft.com/office/powerpoint/2010/main" val="20213235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وُقُوفَاً بِها صَحبی عَلیٌ مَطِیَّهُم </a:t>
            </a:r>
            <a:r>
              <a:rPr lang="fa-IR" smtClean="0">
                <a:cs typeface="B Nazanin" panose="00000400000000000000" pitchFamily="2" charset="-78"/>
              </a:rPr>
              <a:t>		یَقولونَ </a:t>
            </a:r>
            <a:r>
              <a:rPr lang="fa-IR">
                <a:cs typeface="B Nazanin" panose="00000400000000000000" pitchFamily="2" charset="-78"/>
              </a:rPr>
              <a:t>لاتَهلِک أسیِّ و </a:t>
            </a:r>
            <a:r>
              <a:rPr lang="fa-IR" smtClean="0">
                <a:cs typeface="B Nazanin" panose="00000400000000000000" pitchFamily="2" charset="-78"/>
              </a:rPr>
              <a:t>تَجَمّل</a:t>
            </a:r>
          </a:p>
          <a:p>
            <a:pPr marL="0" indent="0" algn="just" rtl="0">
              <a:buNone/>
            </a:pPr>
            <a:r>
              <a:rPr lang="fa-IR" smtClean="0">
                <a:cs typeface="B Nazanin" panose="00000400000000000000" pitchFamily="2" charset="-78"/>
              </a:rPr>
              <a:t>(امرؤالقیس</a:t>
            </a:r>
            <a:r>
              <a:rPr lang="fa-IR">
                <a:cs typeface="B Nazanin" panose="00000400000000000000" pitchFamily="2" charset="-78"/>
              </a:rPr>
              <a:t>،  :</a:t>
            </a:r>
            <a:r>
              <a:rPr lang="fa-IR" smtClean="0">
                <a:cs typeface="B Nazanin" panose="00000400000000000000" pitchFamily="2" charset="-78"/>
              </a:rPr>
              <a:t>2000ج 1، 172)</a:t>
            </a:r>
            <a:endParaRPr lang="fa-IR">
              <a:cs typeface="B Nazanin" panose="00000400000000000000" pitchFamily="2" charset="-78"/>
            </a:endParaRPr>
          </a:p>
        </p:txBody>
      </p:sp>
    </p:spTree>
    <p:extLst>
      <p:ext uri="{BB962C8B-B14F-4D97-AF65-F5344CB8AC3E}">
        <p14:creationId xmlns:p14="http://schemas.microsoft.com/office/powerpoint/2010/main" val="2912515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واژه های کلیدی: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امرؤالقیس</a:t>
            </a:r>
            <a:r>
              <a:rPr lang="fa-IR">
                <a:cs typeface="B Nazanin" panose="00000400000000000000" pitchFamily="2" charset="-78"/>
              </a:rPr>
              <a:t>، دوری از معشوق، شعر جاهلی، معلقه، نوستالوژی</a:t>
            </a:r>
            <a:r>
              <a:rPr lang="fa-IR" smtClean="0">
                <a:cs typeface="B Nazanin" panose="00000400000000000000" pitchFamily="2" charset="-78"/>
              </a:rPr>
              <a:t> </a:t>
            </a:r>
          </a:p>
          <a:p>
            <a:pPr algn="just"/>
            <a:endParaRPr lang="fa-IR">
              <a:cs typeface="B Nazanin" panose="00000400000000000000" pitchFamily="2" charset="-78"/>
            </a:endParaRPr>
          </a:p>
        </p:txBody>
      </p:sp>
    </p:spTree>
    <p:extLst>
      <p:ext uri="{BB962C8B-B14F-4D97-AF65-F5344CB8AC3E}">
        <p14:creationId xmlns:p14="http://schemas.microsoft.com/office/powerpoint/2010/main" val="28631330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ترجمه: </a:t>
            </a:r>
            <a:r>
              <a:rPr lang="fa-IR">
                <a:cs typeface="B Nazanin" panose="00000400000000000000" pitchFamily="2" charset="-78"/>
              </a:rPr>
              <a:t>یاران من با اشتران خود مرا در میان گرفتند و گفتند: خود را از اندوه هلاک مکن! شکیبا باش)! (آیتی، :</a:t>
            </a:r>
            <a:r>
              <a:rPr lang="fa-IR" smtClean="0">
                <a:cs typeface="B Nazanin" panose="00000400000000000000" pitchFamily="2" charset="-78"/>
              </a:rPr>
              <a:t>1390. 13)</a:t>
            </a:r>
          </a:p>
          <a:p>
            <a:pPr algn="just"/>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78588940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این ابیات، خصوصیات روحی و شخصیتی شاعر کاملاً آشکار است. صبر و تحمّل شاعرِ عاشق از فراق یار، لبریز </a:t>
            </a:r>
            <a:r>
              <a:rPr lang="fa-IR" smtClean="0">
                <a:cs typeface="B Nazanin" panose="00000400000000000000" pitchFamily="2" charset="-78"/>
              </a:rPr>
              <a:t>شده است </a:t>
            </a:r>
            <a:r>
              <a:rPr lang="fa-IR">
                <a:cs typeface="B Nazanin" panose="00000400000000000000" pitchFamily="2" charset="-78"/>
              </a:rPr>
              <a:t>و این امر، او را چنان منقلب کرده است که احوال پریشان خود را همراه با گریه و با بیان خاص </a:t>
            </a:r>
            <a:r>
              <a:rPr lang="fa-IR" smtClean="0">
                <a:cs typeface="B Nazanin" panose="00000400000000000000" pitchFamily="2" charset="-78"/>
              </a:rPr>
              <a:t>شاعرانه اش </a:t>
            </a:r>
            <a:r>
              <a:rPr lang="fa-IR">
                <a:cs typeface="B Nazanin" panose="00000400000000000000" pitchFamily="2" charset="-78"/>
              </a:rPr>
              <a:t>زمزمه </a:t>
            </a:r>
            <a:r>
              <a:rPr lang="fa-IR" smtClean="0">
                <a:cs typeface="B Nazanin" panose="00000400000000000000" pitchFamily="2" charset="-78"/>
              </a:rPr>
              <a:t>می کند</a:t>
            </a:r>
            <a:r>
              <a:rPr lang="fa-IR">
                <a:cs typeface="B Nazanin" panose="00000400000000000000" pitchFamily="2" charset="-78"/>
              </a:rPr>
              <a:t>. شاعرِ محزون، </a:t>
            </a:r>
            <a:r>
              <a:rPr lang="fa-IR" smtClean="0">
                <a:cs typeface="B Nazanin" panose="00000400000000000000" pitchFamily="2" charset="-78"/>
              </a:rPr>
              <a:t>امیدواری </a:t>
            </a:r>
            <a:r>
              <a:rPr lang="fa-IR">
                <a:cs typeface="B Nazanin" panose="00000400000000000000" pitchFamily="2" charset="-78"/>
              </a:rPr>
              <a:t>به وصال یار را تنها </a:t>
            </a:r>
            <a:r>
              <a:rPr lang="fa-IR" smtClean="0">
                <a:cs typeface="B Nazanin" panose="00000400000000000000" pitchFamily="2" charset="-78"/>
              </a:rPr>
              <a:t>بهانه </a:t>
            </a:r>
            <a:r>
              <a:rPr lang="fa-IR">
                <a:cs typeface="B Nazanin" panose="00000400000000000000" pitchFamily="2" charset="-78"/>
              </a:rPr>
              <a:t>زنده بودن خود </a:t>
            </a:r>
            <a:r>
              <a:rPr lang="fa-IR" smtClean="0">
                <a:cs typeface="B Nazanin" panose="00000400000000000000" pitchFamily="2" charset="-78"/>
              </a:rPr>
              <a:t>می داند. </a:t>
            </a:r>
          </a:p>
          <a:p>
            <a:pPr marL="0" indent="0" algn="just">
              <a:buNone/>
            </a:pPr>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6593566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نوستالوژیِ غم دوری از معشوق به لحاظ بررسیهای روانشناسانه نوستالوژی، جزو خاطرات فردی محسوب می شود و شامل رویدادهایی است که فرد در طول زندگی اش آنها را تجربه می کند. عشق و زندگی عاشقانه و سفرهایی نیز که به نوعی در زندگی فرد مؤثر بوده اند، جزو خاطرات فردی است که تکرار آنها به سبب نارضایتی از شرایط موجود است و احساس دلتنگی را به دنبال دارد. «</a:t>
            </a:r>
            <a:r>
              <a:rPr lang="fa-IR" b="1">
                <a:solidFill>
                  <a:srgbClr val="FF0000"/>
                </a:solidFill>
                <a:cs typeface="B Nazanin" panose="00000400000000000000" pitchFamily="2" charset="-78"/>
              </a:rPr>
              <a:t>از نظر مضمون و محتوا، شاعران رمانتیک با حاکم کردن احساس درونی بر شعر خویش، از حاکمیت عقل در آفرینش اثر هنری کاستند </a:t>
            </a:r>
            <a:r>
              <a:rPr lang="fa-IR">
                <a:cs typeface="B Nazanin" panose="00000400000000000000" pitchFamily="2" charset="-78"/>
              </a:rPr>
              <a:t>و شعر خود را از عاطفه آمیخته با احساس اندوه، تلخی و نوعی دلتنگی که گاهی به نومیدی </a:t>
            </a:r>
            <a:r>
              <a:rPr lang="fa-IR" smtClean="0">
                <a:cs typeface="B Nazanin" panose="00000400000000000000" pitchFamily="2" charset="-78"/>
              </a:rPr>
              <a:t>می انجامید</a:t>
            </a:r>
            <a:r>
              <a:rPr lang="fa-IR">
                <a:cs typeface="B Nazanin" panose="00000400000000000000" pitchFamily="2" charset="-78"/>
              </a:rPr>
              <a:t>، برخوردار ساختند» (هیکل، 1994، 170) </a:t>
            </a:r>
          </a:p>
          <a:p>
            <a:endParaRPr lang="fa-IR"/>
          </a:p>
        </p:txBody>
      </p:sp>
    </p:spTree>
    <p:extLst>
      <p:ext uri="{BB962C8B-B14F-4D97-AF65-F5344CB8AC3E}">
        <p14:creationId xmlns:p14="http://schemas.microsoft.com/office/powerpoint/2010/main" val="15358672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امرؤالقیسِ بیقرار نیز در فراق یار، </a:t>
            </a:r>
            <a:r>
              <a:rPr lang="fa-IR" smtClean="0">
                <a:cs typeface="B Nazanin" panose="00000400000000000000" pitchFamily="2" charset="-78"/>
              </a:rPr>
              <a:t>نغمه </a:t>
            </a:r>
            <a:r>
              <a:rPr lang="fa-IR">
                <a:cs typeface="B Nazanin" panose="00000400000000000000" pitchFamily="2" charset="-78"/>
              </a:rPr>
              <a:t>دلتنگی سر </a:t>
            </a:r>
            <a:r>
              <a:rPr lang="fa-IR" smtClean="0">
                <a:cs typeface="B Nazanin" panose="00000400000000000000" pitchFamily="2" charset="-78"/>
              </a:rPr>
              <a:t>می دهد</a:t>
            </a:r>
            <a:r>
              <a:rPr lang="fa-IR">
                <a:cs typeface="B Nazanin" panose="00000400000000000000" pitchFamily="2" charset="-78"/>
              </a:rPr>
              <a:t>:</a:t>
            </a:r>
          </a:p>
          <a:p>
            <a:pPr marL="0" indent="0" algn="ctr">
              <a:buNone/>
            </a:pPr>
            <a:r>
              <a:rPr lang="fa-IR" smtClean="0">
                <a:cs typeface="B Nazanin" panose="00000400000000000000" pitchFamily="2" charset="-78"/>
              </a:rPr>
              <a:t>فقُلتُ </a:t>
            </a:r>
            <a:r>
              <a:rPr lang="fa-IR">
                <a:cs typeface="B Nazanin" panose="00000400000000000000" pitchFamily="2" charset="-78"/>
              </a:rPr>
              <a:t>لَهُ لمّا تَمَطّی بِصُلبِهِ</a:t>
            </a:r>
          </a:p>
          <a:p>
            <a:pPr marL="0" indent="0" algn="ctr">
              <a:buNone/>
            </a:pPr>
            <a:r>
              <a:rPr lang="fa-IR" smtClean="0">
                <a:cs typeface="B Nazanin" panose="00000400000000000000" pitchFamily="2" charset="-78"/>
              </a:rPr>
              <a:t>ألا </a:t>
            </a:r>
            <a:r>
              <a:rPr lang="fa-IR">
                <a:cs typeface="B Nazanin" panose="00000400000000000000" pitchFamily="2" charset="-78"/>
              </a:rPr>
              <a:t>أیُها الّیلُ الطّویلُ ألا إنجَلی</a:t>
            </a:r>
          </a:p>
          <a:p>
            <a:pPr marL="0" indent="0" algn="ctr">
              <a:buNone/>
            </a:pPr>
            <a:r>
              <a:rPr lang="fa-IR">
                <a:cs typeface="B Nazanin" panose="00000400000000000000" pitchFamily="2" charset="-78"/>
              </a:rPr>
              <a:t>وَ أردَفُ أعجازاً وَ ناءَ بِکَلکَلِ</a:t>
            </a:r>
          </a:p>
          <a:p>
            <a:pPr marL="0" indent="0" algn="ctr">
              <a:buNone/>
            </a:pPr>
            <a:r>
              <a:rPr lang="fa-IR">
                <a:cs typeface="B Nazanin" panose="00000400000000000000" pitchFamily="2" charset="-78"/>
              </a:rPr>
              <a:t>بِصُبحٍ وَ مَا الإصباحُ مُنکَ </a:t>
            </a:r>
            <a:r>
              <a:rPr lang="fa-IR" smtClean="0">
                <a:cs typeface="B Nazanin" panose="00000400000000000000" pitchFamily="2" charset="-78"/>
              </a:rPr>
              <a:t>بِأمثَلِ</a:t>
            </a:r>
          </a:p>
          <a:p>
            <a:pPr marL="0" indent="0" algn="l">
              <a:buNone/>
            </a:pPr>
            <a:r>
              <a:rPr lang="fa-IR" smtClean="0">
                <a:cs typeface="B Nazanin" panose="00000400000000000000" pitchFamily="2" charset="-78"/>
              </a:rPr>
              <a:t>(امروالقیس، 2000، ج1، 240-241)</a:t>
            </a:r>
            <a:endParaRPr lang="fa-IR">
              <a:cs typeface="B Nazanin" panose="00000400000000000000" pitchFamily="2" charset="-78"/>
            </a:endParaRPr>
          </a:p>
        </p:txBody>
      </p:sp>
    </p:spTree>
    <p:extLst>
      <p:ext uri="{BB962C8B-B14F-4D97-AF65-F5344CB8AC3E}">
        <p14:creationId xmlns:p14="http://schemas.microsoft.com/office/powerpoint/2010/main" val="37768782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ترجمه: </a:t>
            </a:r>
            <a:r>
              <a:rPr lang="fa-IR">
                <a:cs typeface="B Nazanin" panose="00000400000000000000" pitchFamily="2" charset="-78"/>
              </a:rPr>
              <a:t>پس به شب گفتم: وقتی پشت خود را دراز کرد و سُرین و کفل خود را دنبال خود آورد و سینهاش دور </a:t>
            </a:r>
            <a:r>
              <a:rPr lang="fa-IR" smtClean="0">
                <a:cs typeface="B Nazanin" panose="00000400000000000000" pitchFamily="2" charset="-78"/>
              </a:rPr>
              <a:t>شد، خلاصه </a:t>
            </a:r>
            <a:r>
              <a:rPr lang="fa-IR">
                <a:cs typeface="B Nazanin" panose="00000400000000000000" pitchFamily="2" charset="-78"/>
              </a:rPr>
              <a:t>شب بس دراز گشت و آغاز و انجام آن زیاد از یکدیگر فاصله گرفتند و آن شب طولانی بسیار سخت و ناگوار بود و من </a:t>
            </a:r>
            <a:r>
              <a:rPr lang="fa-IR" smtClean="0">
                <a:cs typeface="B Nazanin" panose="00000400000000000000" pitchFamily="2" charset="-78"/>
              </a:rPr>
              <a:t>با آن </a:t>
            </a:r>
            <a:r>
              <a:rPr lang="fa-IR">
                <a:cs typeface="B Nazanin" panose="00000400000000000000" pitchFamily="2" charset="-78"/>
              </a:rPr>
              <a:t>شب گفتم: آگاه باش ای شب طولانی! ای کاش به روز تبدیل میشدی و با آمدن روز، ترک زحمت میکردی؛ اگرچه روز </a:t>
            </a:r>
            <a:r>
              <a:rPr lang="fa-IR" smtClean="0">
                <a:cs typeface="B Nazanin" panose="00000400000000000000" pitchFamily="2" charset="-78"/>
              </a:rPr>
              <a:t>از تو </a:t>
            </a:r>
            <a:r>
              <a:rPr lang="fa-IR">
                <a:cs typeface="B Nazanin" panose="00000400000000000000" pitchFamily="2" charset="-78"/>
              </a:rPr>
              <a:t>بهتر نیست و روشنی و تاریکی در دل و دیدة عاشقِ ناکام چندان فرقی ندارد (ترجانیزاده، </a:t>
            </a:r>
            <a:r>
              <a:rPr lang="fa-IR" smtClean="0">
                <a:cs typeface="B Nazanin" panose="00000400000000000000" pitchFamily="2" charset="-78"/>
              </a:rPr>
              <a:t>1382، 26-27)</a:t>
            </a:r>
          </a:p>
          <a:p>
            <a:pPr marL="0" indent="0" algn="just">
              <a:buNone/>
            </a:pPr>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463972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این ابیات، شاعر شب را همانند انسانی فرض کرده است که میتواند با او درد دل نماید؛ بنابراین ضمن یادآوری </a:t>
            </a:r>
            <a:r>
              <a:rPr lang="fa-IR" smtClean="0">
                <a:cs typeface="B Nazanin" panose="00000400000000000000" pitchFamily="2" charset="-78"/>
              </a:rPr>
              <a:t>حرکات طنّازانه </a:t>
            </a:r>
            <a:r>
              <a:rPr lang="fa-IR">
                <a:cs typeface="B Nazanin" panose="00000400000000000000" pitchFamily="2" charset="-78"/>
              </a:rPr>
              <a:t>معشوق و ابراز حس دلتنگی خود، با خطاب قرار دادن شب، از او </a:t>
            </a:r>
            <a:r>
              <a:rPr lang="fa-IR" smtClean="0">
                <a:cs typeface="B Nazanin" panose="00000400000000000000" pitchFamily="2" charset="-78"/>
              </a:rPr>
              <a:t>می خواهد </a:t>
            </a:r>
            <a:r>
              <a:rPr lang="fa-IR">
                <a:cs typeface="B Nazanin" panose="00000400000000000000" pitchFamily="2" charset="-78"/>
              </a:rPr>
              <a:t>که هر چه زودتر </a:t>
            </a:r>
            <a:r>
              <a:rPr lang="fa-IR" smtClean="0">
                <a:cs typeface="B Nazanin" panose="00000400000000000000" pitchFamily="2" charset="-78"/>
              </a:rPr>
              <a:t>دریچه های </a:t>
            </a:r>
            <a:r>
              <a:rPr lang="fa-IR">
                <a:cs typeface="B Nazanin" panose="00000400000000000000" pitchFamily="2" charset="-78"/>
              </a:rPr>
              <a:t>بامدادی را </a:t>
            </a:r>
            <a:r>
              <a:rPr lang="fa-IR" smtClean="0">
                <a:cs typeface="B Nazanin" panose="00000400000000000000" pitchFamily="2" charset="-78"/>
              </a:rPr>
              <a:t>بر روی </a:t>
            </a:r>
            <a:r>
              <a:rPr lang="fa-IR">
                <a:cs typeface="B Nazanin" panose="00000400000000000000" pitchFamily="2" charset="-78"/>
              </a:rPr>
              <a:t>او بگشاید و به روز مبدّل گردد؛ هر چند که برای عاشق دل خسته، روز و شب فرقی ندارد و چه بسا پرتو بامدادی </a:t>
            </a:r>
            <a:r>
              <a:rPr lang="fa-IR" smtClean="0">
                <a:cs typeface="B Nazanin" panose="00000400000000000000" pitchFamily="2" charset="-78"/>
              </a:rPr>
              <a:t>از تیرگی </a:t>
            </a:r>
            <a:r>
              <a:rPr lang="fa-IR">
                <a:cs typeface="B Nazanin" panose="00000400000000000000" pitchFamily="2" charset="-78"/>
              </a:rPr>
              <a:t>شامگاهی برایش دردآورتر است، چون غم و اندوه و عواطف نوستالوژیکی او دوباره موجب رنجش خاطر وی </a:t>
            </a:r>
            <a:r>
              <a:rPr lang="fa-IR" smtClean="0">
                <a:cs typeface="B Nazanin" panose="00000400000000000000" pitchFamily="2" charset="-78"/>
              </a:rPr>
              <a:t>می شود. </a:t>
            </a:r>
          </a:p>
          <a:p>
            <a:pPr marL="0" indent="0" algn="just">
              <a:buNone/>
            </a:pPr>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59705078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عشق را میتوان یک احساس ژرف و غیرقابل توصیف انسانی قلمداد کرد که فرد آن را در یک </a:t>
            </a:r>
            <a:r>
              <a:rPr lang="fa-IR" smtClean="0">
                <a:cs typeface="B Nazanin" panose="00000400000000000000" pitchFamily="2" charset="-78"/>
              </a:rPr>
              <a:t>رابطه دوطرفه </a:t>
            </a:r>
            <a:r>
              <a:rPr lang="fa-IR">
                <a:cs typeface="B Nazanin" panose="00000400000000000000" pitchFamily="2" charset="-78"/>
              </a:rPr>
              <a:t>با دیگری تقسیم مینماید. نوستالوژی، اغلب میتواند به </a:t>
            </a:r>
            <a:r>
              <a:rPr lang="fa-IR" smtClean="0">
                <a:cs typeface="B Nazanin" panose="00000400000000000000" pitchFamily="2" charset="-78"/>
              </a:rPr>
              <a:t>خاطره ای </a:t>
            </a:r>
            <a:r>
              <a:rPr lang="fa-IR">
                <a:cs typeface="B Nazanin" panose="00000400000000000000" pitchFamily="2" charset="-78"/>
              </a:rPr>
              <a:t>از دوران کودکی و یا جوانی و یا حتّی شخص خاصّی مرتبط شود. به همین دلیل است که پیوند روحی و روانی هر شخص با موضوعات و رویدادهای زندگی </a:t>
            </a:r>
            <a:r>
              <a:rPr lang="fa-IR" smtClean="0">
                <a:cs typeface="B Nazanin" panose="00000400000000000000" pitchFamily="2" charset="-78"/>
              </a:rPr>
              <a:t>شخصی اش</a:t>
            </a:r>
            <a:r>
              <a:rPr lang="fa-IR">
                <a:cs typeface="B Nazanin" panose="00000400000000000000" pitchFamily="2" charset="-78"/>
              </a:rPr>
              <a:t>، با تداعی آن خاطرات و رویدادها، به مرور زمان باز هم دلتنگی و حسرت برای فرد دیده </a:t>
            </a:r>
            <a:r>
              <a:rPr lang="fa-IR" smtClean="0">
                <a:cs typeface="B Nazanin" panose="00000400000000000000" pitchFamily="2" charset="-78"/>
              </a:rPr>
              <a:t>می شود</a:t>
            </a:r>
            <a:r>
              <a:rPr lang="fa-IR">
                <a:cs typeface="B Nazanin" panose="00000400000000000000" pitchFamily="2" charset="-78"/>
              </a:rPr>
              <a:t>. همین </a:t>
            </a:r>
            <a:r>
              <a:rPr lang="fa-IR" smtClean="0">
                <a:cs typeface="B Nazanin" panose="00000400000000000000" pitchFamily="2" charset="-78"/>
              </a:rPr>
              <a:t>خاطره هاست </a:t>
            </a:r>
            <a:r>
              <a:rPr lang="fa-IR">
                <a:cs typeface="B Nazanin" panose="00000400000000000000" pitchFamily="2" charset="-78"/>
              </a:rPr>
              <a:t>که در ایجاد دلتنگی و نوستالوژی در شـخص، نقش مهمی ایفا مینماید؛ آن گونه که در </a:t>
            </a:r>
            <a:r>
              <a:rPr lang="fa-IR" smtClean="0">
                <a:cs typeface="B Nazanin" panose="00000400000000000000" pitchFamily="2" charset="-78"/>
              </a:rPr>
              <a:t>معلقه </a:t>
            </a:r>
            <a:r>
              <a:rPr lang="fa-IR">
                <a:cs typeface="B Nazanin" panose="00000400000000000000" pitchFamily="2" charset="-78"/>
              </a:rPr>
              <a:t>شاعر جاهلی عرب این خصیصه پیداست </a:t>
            </a:r>
          </a:p>
        </p:txBody>
      </p:sp>
      <p:sp>
        <p:nvSpPr>
          <p:cNvPr id="4" name="Flowchart: Alternate Process 3"/>
          <p:cNvSpPr/>
          <p:nvPr/>
        </p:nvSpPr>
        <p:spPr>
          <a:xfrm>
            <a:off x="838200" y="4586991"/>
            <a:ext cx="4616970" cy="92939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احساس ژرف و غیرقابل توصیف انسانی</a:t>
            </a:r>
            <a:endParaRPr lang="fa-IR"/>
          </a:p>
        </p:txBody>
      </p:sp>
    </p:spTree>
    <p:extLst>
      <p:ext uri="{BB962C8B-B14F-4D97-AF65-F5344CB8AC3E}">
        <p14:creationId xmlns:p14="http://schemas.microsoft.com/office/powerpoint/2010/main" val="20346521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ctr">
              <a:buNone/>
            </a:pPr>
            <a:r>
              <a:rPr lang="fa-IR" smtClean="0">
                <a:cs typeface="B Nazanin" panose="00000400000000000000" pitchFamily="2" charset="-78"/>
              </a:rPr>
              <a:t>سَلَّت </a:t>
            </a:r>
            <a:r>
              <a:rPr lang="fa-IR">
                <a:cs typeface="B Nazanin" panose="00000400000000000000" pitchFamily="2" charset="-78"/>
              </a:rPr>
              <a:t>عَمایات الرّجالِ عَنِ الصِّبا</a:t>
            </a:r>
          </a:p>
          <a:p>
            <a:pPr marL="0" indent="0" algn="ctr">
              <a:buNone/>
            </a:pPr>
            <a:r>
              <a:rPr lang="fa-IR">
                <a:cs typeface="B Nazanin" panose="00000400000000000000" pitchFamily="2" charset="-78"/>
              </a:rPr>
              <a:t>ألا رُبَّ خَصمٍ فیکِ ألوَی رَدَدتُهُ</a:t>
            </a:r>
          </a:p>
          <a:p>
            <a:pPr marL="0" indent="0" algn="ctr">
              <a:buNone/>
            </a:pPr>
            <a:r>
              <a:rPr lang="fa-IR">
                <a:cs typeface="B Nazanin" panose="00000400000000000000" pitchFamily="2" charset="-78"/>
              </a:rPr>
              <a:t>وَ لَیسَ فُؤادی عَن هَواکِ بِمُنسَلِی</a:t>
            </a:r>
          </a:p>
          <a:p>
            <a:pPr marL="0" indent="0" algn="ctr">
              <a:buNone/>
            </a:pPr>
            <a:r>
              <a:rPr lang="fa-IR">
                <a:cs typeface="B Nazanin" panose="00000400000000000000" pitchFamily="2" charset="-78"/>
              </a:rPr>
              <a:t>نَصیحٍ عَلی تَعذالِهِ غَیرَ </a:t>
            </a:r>
            <a:r>
              <a:rPr lang="fa-IR" smtClean="0">
                <a:cs typeface="B Nazanin" panose="00000400000000000000" pitchFamily="2" charset="-78"/>
              </a:rPr>
              <a:t>مُؤتَلِی</a:t>
            </a:r>
          </a:p>
          <a:p>
            <a:pPr marL="0" indent="0" algn="l">
              <a:buNone/>
            </a:pPr>
            <a:r>
              <a:rPr lang="fa-IR" smtClean="0">
                <a:cs typeface="B Nazanin" panose="00000400000000000000" pitchFamily="2" charset="-78"/>
              </a:rPr>
              <a:t>(امروالقیس، 2000، ج1، 237-238)</a:t>
            </a:r>
            <a:endParaRPr lang="fa-IR">
              <a:cs typeface="B Nazanin" panose="00000400000000000000" pitchFamily="2" charset="-78"/>
            </a:endParaRPr>
          </a:p>
        </p:txBody>
      </p:sp>
    </p:spTree>
    <p:extLst>
      <p:ext uri="{BB962C8B-B14F-4D97-AF65-F5344CB8AC3E}">
        <p14:creationId xmlns:p14="http://schemas.microsoft.com/office/powerpoint/2010/main" val="307906669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ترجمه: </a:t>
            </a:r>
            <a:r>
              <a:rPr lang="fa-IR">
                <a:cs typeface="B Nazanin" panose="00000400000000000000" pitchFamily="2" charset="-78"/>
              </a:rPr>
              <a:t>ای محبوب! آنان که بصیرتشان را حجاب هوس پوشیده بود، به خود آمدند، اما دل من همچنان گروگان </a:t>
            </a:r>
            <a:r>
              <a:rPr lang="fa-IR" smtClean="0">
                <a:cs typeface="B Nazanin" panose="00000400000000000000" pitchFamily="2" charset="-78"/>
              </a:rPr>
              <a:t>هوای توست</a:t>
            </a:r>
            <a:r>
              <a:rPr lang="fa-IR">
                <a:cs typeface="B Nazanin" panose="00000400000000000000" pitchFamily="2" charset="-78"/>
              </a:rPr>
              <a:t>. </a:t>
            </a:r>
            <a:r>
              <a:rPr lang="fa-IR" smtClean="0">
                <a:cs typeface="B Nazanin" panose="00000400000000000000" pitchFamily="2" charset="-78"/>
              </a:rPr>
              <a:t>چه بسا </a:t>
            </a:r>
            <a:r>
              <a:rPr lang="fa-IR">
                <a:cs typeface="B Nazanin" panose="00000400000000000000" pitchFamily="2" charset="-78"/>
              </a:rPr>
              <a:t>مدعیان </a:t>
            </a:r>
            <a:r>
              <a:rPr lang="fa-IR" smtClean="0">
                <a:cs typeface="B Nazanin" panose="00000400000000000000" pitchFamily="2" charset="-78"/>
              </a:rPr>
              <a:t>کینه توز </a:t>
            </a:r>
            <a:r>
              <a:rPr lang="fa-IR">
                <a:cs typeface="B Nazanin" panose="00000400000000000000" pitchFamily="2" charset="-78"/>
              </a:rPr>
              <a:t>با </a:t>
            </a:r>
            <a:r>
              <a:rPr lang="fa-IR" smtClean="0">
                <a:cs typeface="B Nazanin" panose="00000400000000000000" pitchFamily="2" charset="-78"/>
              </a:rPr>
              <a:t>همه </a:t>
            </a:r>
            <a:r>
              <a:rPr lang="fa-IR">
                <a:cs typeface="B Nazanin" panose="00000400000000000000" pitchFamily="2" charset="-78"/>
              </a:rPr>
              <a:t>ملامتگریشان در عشق تو، </a:t>
            </a:r>
            <a:r>
              <a:rPr lang="fa-IR" smtClean="0">
                <a:cs typeface="B Nazanin" panose="00000400000000000000" pitchFamily="2" charset="-78"/>
              </a:rPr>
              <a:t>بی دریغ </a:t>
            </a:r>
            <a:r>
              <a:rPr lang="fa-IR">
                <a:cs typeface="B Nazanin" panose="00000400000000000000" pitchFamily="2" charset="-78"/>
              </a:rPr>
              <a:t>پندم دادند تا از این عشقم بازدارند و من دل از </a:t>
            </a:r>
            <a:r>
              <a:rPr lang="fa-IR" smtClean="0">
                <a:cs typeface="B Nazanin" panose="00000400000000000000" pitchFamily="2" charset="-78"/>
              </a:rPr>
              <a:t>تو نبریدم </a:t>
            </a:r>
            <a:r>
              <a:rPr lang="fa-IR">
                <a:cs typeface="B Nazanin" panose="00000400000000000000" pitchFamily="2" charset="-78"/>
              </a:rPr>
              <a:t>(آیتی، </a:t>
            </a:r>
            <a:r>
              <a:rPr lang="fa-IR" smtClean="0">
                <a:cs typeface="B Nazanin" panose="00000400000000000000" pitchFamily="2" charset="-78"/>
              </a:rPr>
              <a:t>1390، 16) این </a:t>
            </a:r>
            <a:r>
              <a:rPr lang="fa-IR">
                <a:cs typeface="B Nazanin" panose="00000400000000000000" pitchFamily="2" charset="-78"/>
              </a:rPr>
              <a:t>ابیات، اوج وفاداری شاعر عاشق به معشوق خود را نشان میدهد؛ امرؤالقیس همچنان دلش در گرو یار </a:t>
            </a:r>
            <a:r>
              <a:rPr lang="fa-IR" smtClean="0">
                <a:cs typeface="B Nazanin" panose="00000400000000000000" pitchFamily="2" charset="-78"/>
              </a:rPr>
              <a:t>دیرینه اش گرفتار </a:t>
            </a:r>
            <a:r>
              <a:rPr lang="fa-IR">
                <a:cs typeface="B Nazanin" panose="00000400000000000000" pitchFamily="2" charset="-78"/>
              </a:rPr>
              <a:t>است و هیچ مانعی حتّی اندرز دوستان کارساز نیست که او را از این راه بازدارند؛ زیرا این عشق با </a:t>
            </a:r>
            <a:r>
              <a:rPr lang="fa-IR" smtClean="0">
                <a:cs typeface="B Nazanin" panose="00000400000000000000" pitchFamily="2" charset="-78"/>
              </a:rPr>
              <a:t>خاطره هایش پیوند خورده </a:t>
            </a:r>
            <a:r>
              <a:rPr lang="fa-IR">
                <a:cs typeface="B Nazanin" panose="00000400000000000000" pitchFamily="2" charset="-78"/>
              </a:rPr>
              <a:t>است </a:t>
            </a:r>
            <a:endParaRPr lang="fa-IR"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512040"/>
            <a:ext cx="4542019" cy="914400"/>
          </a:xfrm>
          <a:prstGeom prst="flowChartAlternate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مدعیان کینه توز با همه ملامتگریشان</a:t>
            </a:r>
            <a:endParaRPr lang="fa-IR"/>
          </a:p>
        </p:txBody>
      </p:sp>
    </p:spTree>
    <p:extLst>
      <p:ext uri="{BB962C8B-B14F-4D97-AF65-F5344CB8AC3E}">
        <p14:creationId xmlns:p14="http://schemas.microsoft.com/office/powerpoint/2010/main" val="20154724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صبر و تحمل امرؤالقیس از غم دوری معشوق، تمام شده و داروی دردهایش را اشکهای ریزان خود میداند؛ بنابراین </a:t>
            </a:r>
            <a:r>
              <a:rPr lang="fa-IR" smtClean="0">
                <a:cs typeface="B Nazanin" panose="00000400000000000000" pitchFamily="2" charset="-78"/>
              </a:rPr>
              <a:t>فقط حسرت </a:t>
            </a:r>
            <a:r>
              <a:rPr lang="fa-IR">
                <a:cs typeface="B Nazanin" panose="00000400000000000000" pitchFamily="2" charset="-78"/>
              </a:rPr>
              <a:t>آن روزها برایش باقی مانده است؛ </a:t>
            </a:r>
            <a:endParaRPr lang="fa-IR" smtClean="0">
              <a:cs typeface="B Nazanin" panose="00000400000000000000" pitchFamily="2" charset="-78"/>
            </a:endParaRPr>
          </a:p>
          <a:p>
            <a:pPr algn="just"/>
            <a:r>
              <a:rPr lang="fa-IR" smtClean="0">
                <a:cs typeface="B Nazanin" panose="00000400000000000000" pitchFamily="2" charset="-78"/>
              </a:rPr>
              <a:t>	إنَّ </a:t>
            </a:r>
            <a:r>
              <a:rPr lang="fa-IR">
                <a:cs typeface="B Nazanin" panose="00000400000000000000" pitchFamily="2" charset="-78"/>
              </a:rPr>
              <a:t>شِـفائی عَـبرَةٌ </a:t>
            </a:r>
            <a:r>
              <a:rPr lang="fa-IR" smtClean="0">
                <a:cs typeface="B Nazanin" panose="00000400000000000000" pitchFamily="2" charset="-78"/>
              </a:rPr>
              <a:t>مُهراقَ		 </a:t>
            </a:r>
            <a:r>
              <a:rPr lang="fa-IR">
                <a:cs typeface="B Nazanin" panose="00000400000000000000" pitchFamily="2" charset="-78"/>
              </a:rPr>
              <a:t>فَهَل عِندَ رَسمٍ دارِسٍ مُن مُعَوَّلِ</a:t>
            </a:r>
          </a:p>
          <a:p>
            <a:pPr marL="0" indent="0" algn="l">
              <a:buNone/>
            </a:pPr>
            <a:r>
              <a:rPr lang="fa-IR">
                <a:cs typeface="B Nazanin" panose="00000400000000000000" pitchFamily="2" charset="-78"/>
              </a:rPr>
              <a:t>(امرؤالقیس،  :2000ج </a:t>
            </a:r>
            <a:r>
              <a:rPr lang="fa-IR" smtClean="0">
                <a:cs typeface="B Nazanin" panose="00000400000000000000" pitchFamily="2" charset="-78"/>
              </a:rPr>
              <a:t>1، 174)</a:t>
            </a:r>
            <a:endParaRPr lang="fa-IR">
              <a:cs typeface="B Nazanin" panose="00000400000000000000" pitchFamily="2" charset="-78"/>
            </a:endParaRPr>
          </a:p>
        </p:txBody>
      </p:sp>
    </p:spTree>
    <p:extLst>
      <p:ext uri="{BB962C8B-B14F-4D97-AF65-F5344CB8AC3E}">
        <p14:creationId xmlns:p14="http://schemas.microsoft.com/office/powerpoint/2010/main" val="2100163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1-مقدمه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smtClean="0">
                <a:solidFill>
                  <a:srgbClr val="FF0000"/>
                </a:solidFill>
                <a:cs typeface="B Nazanin" panose="00000400000000000000" pitchFamily="2" charset="-78"/>
              </a:rPr>
              <a:t>نوستالوژی</a:t>
            </a:r>
            <a:r>
              <a:rPr lang="fa-IR">
                <a:cs typeface="B Nazanin" panose="00000400000000000000" pitchFamily="2" charset="-78"/>
              </a:rPr>
              <a:t>؛ واژة فرانسوی است که معانی </a:t>
            </a:r>
            <a:r>
              <a:rPr lang="fa-IR" smtClean="0">
                <a:cs typeface="B Nazanin" panose="00000400000000000000" pitchFamily="2" charset="-78"/>
              </a:rPr>
              <a:t>گونه گون </a:t>
            </a:r>
            <a:r>
              <a:rPr lang="fa-IR">
                <a:cs typeface="B Nazanin" panose="00000400000000000000" pitchFamily="2" charset="-78"/>
              </a:rPr>
              <a:t>و اغلب نزدیک به هم برای آن ذکر کردهاند؛ ازجمله «</a:t>
            </a:r>
            <a:r>
              <a:rPr lang="fa-IR" b="1">
                <a:solidFill>
                  <a:srgbClr val="FF0000"/>
                </a:solidFill>
                <a:cs typeface="B Nazanin" panose="00000400000000000000" pitchFamily="2" charset="-78"/>
              </a:rPr>
              <a:t>میل بازگشت </a:t>
            </a:r>
            <a:r>
              <a:rPr lang="fa-IR" b="1" smtClean="0">
                <a:solidFill>
                  <a:srgbClr val="FF0000"/>
                </a:solidFill>
                <a:cs typeface="B Nazanin" panose="00000400000000000000" pitchFamily="2" charset="-78"/>
              </a:rPr>
              <a:t>به خانه </a:t>
            </a:r>
            <a:r>
              <a:rPr lang="fa-IR" b="1">
                <a:solidFill>
                  <a:srgbClr val="FF0000"/>
                </a:solidFill>
                <a:cs typeface="B Nazanin" panose="00000400000000000000" pitchFamily="2" charset="-78"/>
              </a:rPr>
              <a:t>و کاشانه و غم غربت</a:t>
            </a:r>
            <a:r>
              <a:rPr lang="fa-IR">
                <a:cs typeface="B Nazanin" panose="00000400000000000000" pitchFamily="2" charset="-78"/>
              </a:rPr>
              <a:t>» (</a:t>
            </a:r>
            <a:r>
              <a:rPr lang="fa-IR" smtClean="0">
                <a:cs typeface="B Nazanin" panose="00000400000000000000" pitchFamily="2" charset="-78"/>
              </a:rPr>
              <a:t>پورافکاری،1382، 572) و </a:t>
            </a:r>
            <a:r>
              <a:rPr lang="fa-IR">
                <a:cs typeface="B Nazanin" panose="00000400000000000000" pitchFamily="2" charset="-78"/>
              </a:rPr>
              <a:t>نیز «حسرت گذشته، احساس غربت، غم غربت» (باطنی، </a:t>
            </a:r>
            <a:r>
              <a:rPr lang="fa-IR" smtClean="0">
                <a:cs typeface="B Nazanin" panose="00000400000000000000" pitchFamily="2" charset="-78"/>
              </a:rPr>
              <a:t>1380، 572) «دوری</a:t>
            </a:r>
            <a:r>
              <a:rPr lang="fa-IR">
                <a:cs typeface="B Nazanin" panose="00000400000000000000" pitchFamily="2" charset="-78"/>
              </a:rPr>
              <a:t>، درد جدایی، احساس غربت، غم غربت، حسرت گذشته، آرزوی گذشته» (آریانپور، </a:t>
            </a:r>
            <a:r>
              <a:rPr lang="fa-IR" smtClean="0">
                <a:cs typeface="B Nazanin" panose="00000400000000000000" pitchFamily="2" charset="-78"/>
              </a:rPr>
              <a:t>1380، 3539/4)</a:t>
            </a:r>
            <a:endParaRPr lang="fa-IR">
              <a:cs typeface="B Nazanin" panose="00000400000000000000" pitchFamily="2" charset="-78"/>
            </a:endParaRPr>
          </a:p>
        </p:txBody>
      </p:sp>
    </p:spTree>
    <p:extLst>
      <p:ext uri="{BB962C8B-B14F-4D97-AF65-F5344CB8AC3E}">
        <p14:creationId xmlns:p14="http://schemas.microsoft.com/office/powerpoint/2010/main" val="265815360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ترجمه: </a:t>
            </a:r>
            <a:r>
              <a:rPr lang="fa-IR">
                <a:cs typeface="B Nazanin" panose="00000400000000000000" pitchFamily="2" charset="-78"/>
              </a:rPr>
              <a:t>داروی درد من، اشکهای ریزان من است، اما بر بازماندة خرگاهِ ویرانِ دلدار گریستن، کدام درد را آرام </a:t>
            </a:r>
            <a:r>
              <a:rPr lang="fa-IR" smtClean="0">
                <a:cs typeface="B Nazanin" panose="00000400000000000000" pitchFamily="2" charset="-78"/>
              </a:rPr>
              <a:t>می بخشد؟</a:t>
            </a:r>
          </a:p>
          <a:p>
            <a:pPr marL="0" indent="0" algn="l">
              <a:buNone/>
            </a:pPr>
            <a:r>
              <a:rPr lang="fa-IR" smtClean="0">
                <a:cs typeface="B Nazanin" panose="00000400000000000000" pitchFamily="2" charset="-78"/>
              </a:rPr>
              <a:t>(آیتی، 1390، 13)</a:t>
            </a:r>
          </a:p>
          <a:p>
            <a:pPr algn="just"/>
            <a:endParaRPr lang="fa-IR" smtClean="0">
              <a:cs typeface="B Nazanin" panose="00000400000000000000" pitchFamily="2" charset="-78"/>
            </a:endParaRPr>
          </a:p>
          <a:p>
            <a:pPr algn="just"/>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38021436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a:t>
            </a:r>
            <a:r>
              <a:rPr lang="fa-IR">
                <a:cs typeface="B Nazanin" panose="00000400000000000000" pitchFamily="2" charset="-78"/>
              </a:rPr>
              <a:t>این بیت، شاعر از طرفی تنها داروی دردهای خویش را اشکهای ریزانش </a:t>
            </a:r>
            <a:r>
              <a:rPr lang="fa-IR" smtClean="0">
                <a:cs typeface="B Nazanin" panose="00000400000000000000" pitchFamily="2" charset="-78"/>
              </a:rPr>
              <a:t>می داند </a:t>
            </a:r>
            <a:r>
              <a:rPr lang="fa-IR">
                <a:cs typeface="B Nazanin" panose="00000400000000000000" pitchFamily="2" charset="-78"/>
              </a:rPr>
              <a:t>که نشانگر نهایت دلتنگی اوست و </a:t>
            </a:r>
            <a:r>
              <a:rPr lang="fa-IR" smtClean="0">
                <a:cs typeface="B Nazanin" panose="00000400000000000000" pitchFamily="2" charset="-78"/>
              </a:rPr>
              <a:t>غم و </a:t>
            </a:r>
            <a:r>
              <a:rPr lang="fa-IR">
                <a:cs typeface="B Nazanin" panose="00000400000000000000" pitchFamily="2" charset="-78"/>
              </a:rPr>
              <a:t>اندوه نوستالوژیکی عمیقی را به مخاطب القا </a:t>
            </a:r>
            <a:r>
              <a:rPr lang="fa-IR" smtClean="0">
                <a:cs typeface="B Nazanin" panose="00000400000000000000" pitchFamily="2" charset="-78"/>
              </a:rPr>
              <a:t>می نماید</a:t>
            </a:r>
            <a:r>
              <a:rPr lang="fa-IR">
                <a:cs typeface="B Nazanin" panose="00000400000000000000" pitchFamily="2" charset="-78"/>
              </a:rPr>
              <a:t>؛ از طرفی دیگر، با ایجاد این پرسش در ذهن که این گریه و زاری </a:t>
            </a:r>
            <a:r>
              <a:rPr lang="fa-IR" smtClean="0">
                <a:cs typeface="B Nazanin" panose="00000400000000000000" pitchFamily="2" charset="-78"/>
              </a:rPr>
              <a:t>بر بازمانده های </a:t>
            </a:r>
            <a:r>
              <a:rPr lang="fa-IR">
                <a:cs typeface="B Nazanin" panose="00000400000000000000" pitchFamily="2" charset="-78"/>
              </a:rPr>
              <a:t>محل سکونت معشوق، </a:t>
            </a:r>
            <a:r>
              <a:rPr lang="fa-IR" smtClean="0">
                <a:cs typeface="B Nazanin" panose="00000400000000000000" pitchFamily="2" charset="-78"/>
              </a:rPr>
              <a:t>تسلّی بخش </a:t>
            </a:r>
            <a:r>
              <a:rPr lang="fa-IR">
                <a:cs typeface="B Nazanin" panose="00000400000000000000" pitchFamily="2" charset="-78"/>
              </a:rPr>
              <a:t>کدامیک از دردهای اوست؟ مجدد بر درد و رنج خود </a:t>
            </a:r>
            <a:r>
              <a:rPr lang="fa-IR" smtClean="0">
                <a:cs typeface="B Nazanin" panose="00000400000000000000" pitchFamily="2" charset="-78"/>
              </a:rPr>
              <a:t>می افزاید</a:t>
            </a:r>
            <a:r>
              <a:rPr lang="fa-IR">
                <a:cs typeface="B Nazanin" panose="00000400000000000000" pitchFamily="2" charset="-78"/>
              </a:rPr>
              <a:t>. </a:t>
            </a:r>
            <a:r>
              <a:rPr lang="fa-IR" smtClean="0">
                <a:cs typeface="B Nazanin" panose="00000400000000000000" pitchFamily="2" charset="-78"/>
              </a:rPr>
              <a:t>امرؤالقیس همچنان </a:t>
            </a:r>
            <a:r>
              <a:rPr lang="fa-IR">
                <a:cs typeface="B Nazanin" panose="00000400000000000000" pitchFamily="2" charset="-78"/>
              </a:rPr>
              <a:t>از فراق محبوب خود رنج </a:t>
            </a:r>
            <a:r>
              <a:rPr lang="fa-IR" smtClean="0">
                <a:cs typeface="B Nazanin" panose="00000400000000000000" pitchFamily="2" charset="-78"/>
              </a:rPr>
              <a:t>می برد</a:t>
            </a:r>
            <a:r>
              <a:rPr lang="fa-IR">
                <a:cs typeface="B Nazanin" panose="00000400000000000000" pitchFamily="2" charset="-78"/>
              </a:rPr>
              <a:t>: «همواره فراق محبوب، از </a:t>
            </a:r>
            <a:r>
              <a:rPr lang="fa-IR" smtClean="0">
                <a:cs typeface="B Nazanin" panose="00000400000000000000" pitchFamily="2" charset="-78"/>
              </a:rPr>
              <a:t>دل آزارترین </a:t>
            </a:r>
            <a:r>
              <a:rPr lang="fa-IR">
                <a:cs typeface="B Nazanin" panose="00000400000000000000" pitchFamily="2" charset="-78"/>
              </a:rPr>
              <a:t>رنجهای محب صادق است. شاعر </a:t>
            </a:r>
            <a:r>
              <a:rPr lang="fa-IR" smtClean="0">
                <a:cs typeface="B Nazanin" panose="00000400000000000000" pitchFamily="2" charset="-78"/>
              </a:rPr>
              <a:t>دردمند، وصال </a:t>
            </a:r>
            <a:r>
              <a:rPr lang="fa-IR">
                <a:cs typeface="B Nazanin" panose="00000400000000000000" pitchFamily="2" charset="-78"/>
              </a:rPr>
              <a:t>معشوق را </a:t>
            </a:r>
            <a:r>
              <a:rPr lang="fa-IR" smtClean="0">
                <a:cs typeface="B Nazanin" panose="00000400000000000000" pitchFamily="2" charset="-78"/>
              </a:rPr>
              <a:t> می طلبد و </a:t>
            </a:r>
            <a:r>
              <a:rPr lang="fa-IR">
                <a:cs typeface="B Nazanin" panose="00000400000000000000" pitchFamily="2" charset="-78"/>
              </a:rPr>
              <a:t>خواهان دیدار اوست، اما باید وصال را در فراق جوید» (خُدامی و دهقانی، </a:t>
            </a:r>
            <a:r>
              <a:rPr lang="fa-IR" smtClean="0">
                <a:cs typeface="B Nazanin" panose="00000400000000000000" pitchFamily="2" charset="-78"/>
              </a:rPr>
              <a:t>1400، 122) امرؤالقیس نیز </a:t>
            </a:r>
            <a:r>
              <a:rPr lang="fa-IR">
                <a:cs typeface="B Nazanin" panose="00000400000000000000" pitchFamily="2" charset="-78"/>
              </a:rPr>
              <a:t>در فراق معشوق، به فردی دردمند مبدّل گشته است </a:t>
            </a:r>
            <a:endParaRPr lang="fa-IR" smtClean="0">
              <a:cs typeface="B Nazanin" panose="00000400000000000000" pitchFamily="2" charset="-78"/>
            </a:endParaRPr>
          </a:p>
          <a:p>
            <a:pPr marL="0" indent="0" algn="just">
              <a:buNone/>
            </a:pPr>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28362925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ctr">
              <a:buNone/>
            </a:pPr>
            <a:r>
              <a:rPr lang="fa-IR">
                <a:cs typeface="B Nazanin" panose="00000400000000000000" pitchFamily="2" charset="-78"/>
              </a:rPr>
              <a:t>کَدَأبِکَ مِن أمّ الحُوَیرِثِ قَبلَها </a:t>
            </a:r>
            <a:r>
              <a:rPr lang="fa-IR" smtClean="0">
                <a:cs typeface="B Nazanin" panose="00000400000000000000" pitchFamily="2" charset="-78"/>
              </a:rPr>
              <a:t>	و </a:t>
            </a:r>
            <a:r>
              <a:rPr lang="fa-IR">
                <a:cs typeface="B Nazanin" panose="00000400000000000000" pitchFamily="2" charset="-78"/>
              </a:rPr>
              <a:t>جارَتِها أمّ الرّبابِ بمَأسَلِ</a:t>
            </a:r>
          </a:p>
          <a:p>
            <a:pPr marL="0" indent="0" algn="l">
              <a:buNone/>
            </a:pPr>
            <a:r>
              <a:rPr lang="fa-IR">
                <a:cs typeface="B Nazanin" panose="00000400000000000000" pitchFamily="2" charset="-78"/>
              </a:rPr>
              <a:t>(امرؤالقیس،  </a:t>
            </a:r>
            <a:r>
              <a:rPr lang="fa-IR" smtClean="0">
                <a:cs typeface="B Nazanin" panose="00000400000000000000" pitchFamily="2" charset="-78"/>
              </a:rPr>
              <a:t>:2000 ج 1: 175)</a:t>
            </a:r>
            <a:endParaRPr lang="fa-IR">
              <a:cs typeface="B Nazanin" panose="00000400000000000000" pitchFamily="2" charset="-78"/>
            </a:endParaRPr>
          </a:p>
          <a:p>
            <a:pPr algn="just"/>
            <a:r>
              <a:rPr lang="fa-IR" b="1">
                <a:solidFill>
                  <a:srgbClr val="FF0000"/>
                </a:solidFill>
                <a:cs typeface="B Nazanin" panose="00000400000000000000" pitchFamily="2" charset="-78"/>
              </a:rPr>
              <a:t>ترجمه: </a:t>
            </a:r>
            <a:r>
              <a:rPr lang="fa-IR">
                <a:cs typeface="B Nazanin" panose="00000400000000000000" pitchFamily="2" charset="-78"/>
              </a:rPr>
              <a:t>این سوختن و گریستن، عادت </a:t>
            </a:r>
            <a:r>
              <a:rPr lang="fa-IR" smtClean="0">
                <a:cs typeface="B Nazanin" panose="00000400000000000000" pitchFamily="2" charset="-78"/>
              </a:rPr>
              <a:t>دیرینه </a:t>
            </a:r>
            <a:r>
              <a:rPr lang="fa-IR">
                <a:cs typeface="B Nazanin" panose="00000400000000000000" pitchFamily="2" charset="-78"/>
              </a:rPr>
              <a:t>توست، همچنان که در عشق اُمّ حُویرِث و ام رباب در مأسل نیز </a:t>
            </a:r>
            <a:r>
              <a:rPr lang="fa-IR" smtClean="0">
                <a:cs typeface="B Nazanin" panose="00000400000000000000" pitchFamily="2" charset="-78"/>
              </a:rPr>
              <a:t>می گداختی و می گریستی </a:t>
            </a:r>
            <a:r>
              <a:rPr lang="fa-IR">
                <a:cs typeface="B Nazanin" panose="00000400000000000000" pitchFamily="2" charset="-78"/>
              </a:rPr>
              <a:t>(آیتی، </a:t>
            </a:r>
            <a:r>
              <a:rPr lang="fa-IR" smtClean="0">
                <a:cs typeface="B Nazanin" panose="00000400000000000000" pitchFamily="2" charset="-78"/>
              </a:rPr>
              <a:t>1390، 13)</a:t>
            </a:r>
            <a:endParaRPr lang="fa-IR">
              <a:cs typeface="B Nazanin" panose="00000400000000000000" pitchFamily="2" charset="-78"/>
            </a:endParaRPr>
          </a:p>
        </p:txBody>
      </p:sp>
    </p:spTree>
    <p:extLst>
      <p:ext uri="{BB962C8B-B14F-4D97-AF65-F5344CB8AC3E}">
        <p14:creationId xmlns:p14="http://schemas.microsoft.com/office/powerpoint/2010/main" val="70972751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این بیت، عواطف و احساسات شاعر، خود را به صورت غم و اندوه بروز داده است که از </a:t>
            </a:r>
            <a:r>
              <a:rPr lang="fa-IR" smtClean="0">
                <a:cs typeface="B Nazanin" panose="00000400000000000000" pitchFamily="2" charset="-78"/>
              </a:rPr>
              <a:t>مؤلفه های </a:t>
            </a:r>
            <a:r>
              <a:rPr lang="fa-IR">
                <a:cs typeface="B Nazanin" panose="00000400000000000000" pitchFamily="2" charset="-78"/>
              </a:rPr>
              <a:t>اصلی </a:t>
            </a:r>
            <a:r>
              <a:rPr lang="fa-IR" smtClean="0">
                <a:cs typeface="B Nazanin" panose="00000400000000000000" pitchFamily="2" charset="-78"/>
              </a:rPr>
              <a:t>نوستالوژی دوری </a:t>
            </a:r>
            <a:r>
              <a:rPr lang="fa-IR">
                <a:cs typeface="B Nazanin" panose="00000400000000000000" pitchFamily="2" charset="-78"/>
              </a:rPr>
              <a:t>از معشوق است. </a:t>
            </a:r>
          </a:p>
        </p:txBody>
      </p:sp>
    </p:spTree>
    <p:extLst>
      <p:ext uri="{BB962C8B-B14F-4D97-AF65-F5344CB8AC3E}">
        <p14:creationId xmlns:p14="http://schemas.microsoft.com/office/powerpoint/2010/main" val="426661226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گویا حزن و اندوه شاعر رمانتیک با سپری شدن زمان، اوج میگیرد و این امر نتیجۀ بیقراریهای او در فراق معشوق و نیز قلب </a:t>
            </a:r>
            <a:r>
              <a:rPr lang="fa-IR" smtClean="0">
                <a:cs typeface="B Nazanin" panose="00000400000000000000" pitchFamily="2" charset="-78"/>
              </a:rPr>
              <a:t>تسکین ناپذیر </a:t>
            </a:r>
            <a:r>
              <a:rPr lang="fa-IR">
                <a:cs typeface="B Nazanin" panose="00000400000000000000" pitchFamily="2" charset="-78"/>
              </a:rPr>
              <a:t>و ناآرام اوست. گاهی هم امرؤالقیس شاعر جاهلی عرب، از حسرتِ دوری معشوق، اشک شوق میریزد و به </a:t>
            </a:r>
            <a:r>
              <a:rPr lang="fa-IR" smtClean="0">
                <a:cs typeface="B Nazanin" panose="00000400000000000000" pitchFamily="2" charset="-78"/>
              </a:rPr>
              <a:t>وسیله </a:t>
            </a:r>
            <a:r>
              <a:rPr lang="fa-IR">
                <a:cs typeface="B Nazanin" panose="00000400000000000000" pitchFamily="2" charset="-78"/>
              </a:rPr>
              <a:t>آن دردهای خود را تسکین میدهد:</a:t>
            </a:r>
          </a:p>
          <a:p>
            <a:pPr marL="0" indent="0" algn="ctr">
              <a:buNone/>
            </a:pPr>
            <a:r>
              <a:rPr lang="fa-IR">
                <a:cs typeface="B Nazanin" panose="00000400000000000000" pitchFamily="2" charset="-78"/>
              </a:rPr>
              <a:t>فَفاضَت دُمُوعُ العَینِ مِنّی صَبابَةً </a:t>
            </a:r>
            <a:r>
              <a:rPr lang="fa-IR" smtClean="0">
                <a:cs typeface="B Nazanin" panose="00000400000000000000" pitchFamily="2" charset="-78"/>
              </a:rPr>
              <a:t>			عَلی </a:t>
            </a:r>
            <a:r>
              <a:rPr lang="fa-IR">
                <a:cs typeface="B Nazanin" panose="00000400000000000000" pitchFamily="2" charset="-78"/>
              </a:rPr>
              <a:t>النَّحرِ حتّی بَلَّ دَمعِیَ مِحمَلی</a:t>
            </a:r>
          </a:p>
          <a:p>
            <a:pPr marL="0" indent="0" algn="l">
              <a:buNone/>
            </a:pPr>
            <a:r>
              <a:rPr lang="fa-IR">
                <a:cs typeface="B Nazanin" panose="00000400000000000000" pitchFamily="2" charset="-78"/>
              </a:rPr>
              <a:t>(امرؤالقیس</a:t>
            </a:r>
            <a:r>
              <a:rPr lang="fa-IR" smtClean="0">
                <a:cs typeface="B Nazanin" panose="00000400000000000000" pitchFamily="2" charset="-78"/>
              </a:rPr>
              <a:t>، 2000، ج1 177) </a:t>
            </a:r>
            <a:endParaRPr lang="fa-IR">
              <a:cs typeface="B Nazanin" panose="00000400000000000000" pitchFamily="2" charset="-78"/>
            </a:endParaRPr>
          </a:p>
          <a:p>
            <a:pPr algn="just"/>
            <a:r>
              <a:rPr lang="fa-IR" b="1">
                <a:solidFill>
                  <a:srgbClr val="FF0000"/>
                </a:solidFill>
                <a:cs typeface="B Nazanin" panose="00000400000000000000" pitchFamily="2" charset="-78"/>
              </a:rPr>
              <a:t>ترجمه: </a:t>
            </a:r>
            <a:r>
              <a:rPr lang="fa-IR">
                <a:cs typeface="B Nazanin" panose="00000400000000000000" pitchFamily="2" charset="-78"/>
              </a:rPr>
              <a:t>اشک شوقم از دیدگان جاری شد و قطرههای آن بر سینهام چکید، بدانسان که بند شمشیرم را تَر کرد (آیتی،.)13 :13</a:t>
            </a:r>
          </a:p>
        </p:txBody>
      </p:sp>
    </p:spTree>
    <p:extLst>
      <p:ext uri="{BB962C8B-B14F-4D97-AF65-F5344CB8AC3E}">
        <p14:creationId xmlns:p14="http://schemas.microsoft.com/office/powerpoint/2010/main" val="355556260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بیت، امرؤالقیس به دلیل دوری از معشوق یا روزهای خوشی که در کنار یار خود داشـته است، احساس </a:t>
            </a:r>
            <a:r>
              <a:rPr lang="fa-IR" smtClean="0">
                <a:cs typeface="B Nazanin" panose="00000400000000000000" pitchFamily="2" charset="-78"/>
              </a:rPr>
              <a:t>حسرت میکند </a:t>
            </a:r>
            <a:r>
              <a:rPr lang="fa-IR">
                <a:cs typeface="B Nazanin" panose="00000400000000000000" pitchFamily="2" charset="-78"/>
              </a:rPr>
              <a:t>و با وجود گذشت سالیان دراز باز هم به یادآوری آن خاطرات و یاد معشوق اشک شوق میریزد. در حقیقت شاعر با </a:t>
            </a:r>
            <a:r>
              <a:rPr lang="fa-IR" smtClean="0">
                <a:cs typeface="B Nazanin" panose="00000400000000000000" pitchFamily="2" charset="-78"/>
              </a:rPr>
              <a:t>این تداعی </a:t>
            </a:r>
            <a:r>
              <a:rPr lang="fa-IR">
                <a:cs typeface="B Nazanin" panose="00000400000000000000" pitchFamily="2" charset="-78"/>
              </a:rPr>
              <a:t>و مروز این خاطرات در ذهن، خواهان بازگشت به دورانِ خوشِ گذشته است که </a:t>
            </a:r>
            <a:r>
              <a:rPr lang="fa-IR" smtClean="0">
                <a:cs typeface="B Nazanin" panose="00000400000000000000" pitchFamily="2" charset="-78"/>
              </a:rPr>
              <a:t>جنبه </a:t>
            </a:r>
            <a:r>
              <a:rPr lang="fa-IR">
                <a:cs typeface="B Nazanin" panose="00000400000000000000" pitchFamily="2" charset="-78"/>
              </a:rPr>
              <a:t>نوستالوژیکی شعرش را </a:t>
            </a:r>
            <a:r>
              <a:rPr lang="fa-IR" smtClean="0">
                <a:cs typeface="B Nazanin" panose="00000400000000000000" pitchFamily="2" charset="-78"/>
              </a:rPr>
              <a:t>نمایان میکند </a:t>
            </a:r>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46737440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000" b="1">
                <a:solidFill>
                  <a:srgbClr val="FF0000"/>
                </a:solidFill>
                <a:cs typeface="B Nazanin" panose="00000400000000000000" pitchFamily="2" charset="-78"/>
              </a:rPr>
              <a:t>3-1-8یادآوری </a:t>
            </a:r>
            <a:r>
              <a:rPr lang="fa-IR" sz="4000" b="1" smtClean="0">
                <a:solidFill>
                  <a:srgbClr val="FF0000"/>
                </a:solidFill>
                <a:cs typeface="B Nazanin" panose="00000400000000000000" pitchFamily="2" charset="-78"/>
              </a:rPr>
              <a:t>بی وفایی های </a:t>
            </a:r>
            <a:r>
              <a:rPr lang="fa-IR" sz="4000" b="1">
                <a:solidFill>
                  <a:srgbClr val="FF0000"/>
                </a:solidFill>
                <a:cs typeface="B Nazanin" panose="00000400000000000000" pitchFamily="2" charset="-78"/>
              </a:rPr>
              <a:t>معشوق و مرارتهای راه عشق</a:t>
            </a:r>
            <a:endParaRPr lang="fa-IR" sz="400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اشعار </a:t>
            </a:r>
            <a:r>
              <a:rPr lang="fa-IR" b="1">
                <a:solidFill>
                  <a:srgbClr val="FF0000"/>
                </a:solidFill>
                <a:cs typeface="B Nazanin" panose="00000400000000000000" pitchFamily="2" charset="-78"/>
              </a:rPr>
              <a:t>نوستالوژیکی </a:t>
            </a:r>
            <a:r>
              <a:rPr lang="fa-IR" b="1" smtClean="0">
                <a:solidFill>
                  <a:srgbClr val="FF0000"/>
                </a:solidFill>
                <a:cs typeface="B Nazanin" panose="00000400000000000000" pitchFamily="2" charset="-78"/>
              </a:rPr>
              <a:t>معلقه امرؤالقیس</a:t>
            </a:r>
            <a:r>
              <a:rPr lang="fa-IR" b="1">
                <a:solidFill>
                  <a:srgbClr val="FF0000"/>
                </a:solidFill>
                <a:cs typeface="B Nazanin" panose="00000400000000000000" pitchFamily="2" charset="-78"/>
              </a:rPr>
              <a:t>، شخصی است؛ </a:t>
            </a:r>
            <a:r>
              <a:rPr lang="fa-IR">
                <a:cs typeface="B Nazanin" panose="00000400000000000000" pitchFamily="2" charset="-78"/>
              </a:rPr>
              <a:t>چون اغلب به بیان حالات </a:t>
            </a:r>
            <a:r>
              <a:rPr lang="fa-IR" smtClean="0">
                <a:cs typeface="B Nazanin" panose="00000400000000000000" pitchFamily="2" charset="-78"/>
              </a:rPr>
              <a:t>فردی خود </a:t>
            </a:r>
            <a:r>
              <a:rPr lang="fa-IR">
                <a:cs typeface="B Nazanin" panose="00000400000000000000" pitchFamily="2" charset="-78"/>
              </a:rPr>
              <a:t>میپردازد. «عشق زمینی </a:t>
            </a:r>
            <a:r>
              <a:rPr lang="fa-IR" smtClean="0">
                <a:cs typeface="B Nazanin" panose="00000400000000000000" pitchFamily="2" charset="-78"/>
              </a:rPr>
              <a:t>و غریزی </a:t>
            </a:r>
            <a:r>
              <a:rPr lang="fa-IR">
                <a:cs typeface="B Nazanin" panose="00000400000000000000" pitchFamily="2" charset="-78"/>
              </a:rPr>
              <a:t>که در </a:t>
            </a:r>
            <a:r>
              <a:rPr lang="fa-IR" smtClean="0">
                <a:cs typeface="B Nazanin" panose="00000400000000000000" pitchFamily="2" charset="-78"/>
              </a:rPr>
              <a:t>هاله ای </a:t>
            </a:r>
            <a:r>
              <a:rPr lang="fa-IR">
                <a:cs typeface="B Nazanin" panose="00000400000000000000" pitchFamily="2" charset="-78"/>
              </a:rPr>
              <a:t>غلیظ از احساسات </a:t>
            </a:r>
            <a:r>
              <a:rPr lang="fa-IR" smtClean="0">
                <a:cs typeface="B Nazanin" panose="00000400000000000000" pitchFamily="2" charset="-78"/>
              </a:rPr>
              <a:t>وسوسه انگیز </a:t>
            </a:r>
            <a:r>
              <a:rPr lang="fa-IR">
                <a:cs typeface="B Nazanin" panose="00000400000000000000" pitchFamily="2" charset="-78"/>
              </a:rPr>
              <a:t>فرو رفته است. عاشق غالباً هیچ مشکل و </a:t>
            </a:r>
            <a:r>
              <a:rPr lang="fa-IR" smtClean="0">
                <a:cs typeface="B Nazanin" panose="00000400000000000000" pitchFamily="2" charset="-78"/>
              </a:rPr>
              <a:t>دغدغه ای </a:t>
            </a:r>
            <a:r>
              <a:rPr lang="fa-IR">
                <a:cs typeface="B Nazanin" panose="00000400000000000000" pitchFamily="2" charset="-78"/>
              </a:rPr>
              <a:t>در زندگی فردی </a:t>
            </a:r>
            <a:r>
              <a:rPr lang="fa-IR" smtClean="0">
                <a:cs typeface="B Nazanin" panose="00000400000000000000" pitchFamily="2" charset="-78"/>
              </a:rPr>
              <a:t>و اجتماعی </a:t>
            </a:r>
            <a:r>
              <a:rPr lang="fa-IR">
                <a:cs typeface="B Nazanin" panose="00000400000000000000" pitchFamily="2" charset="-78"/>
              </a:rPr>
              <a:t>خویش جز وصال با معشوق یا غم فراق او یا شکوه از </a:t>
            </a:r>
            <a:r>
              <a:rPr lang="fa-IR" smtClean="0">
                <a:cs typeface="B Nazanin" panose="00000400000000000000" pitchFamily="2" charset="-78"/>
              </a:rPr>
              <a:t>پیمان شکنی اش </a:t>
            </a:r>
            <a:r>
              <a:rPr lang="fa-IR">
                <a:cs typeface="B Nazanin" panose="00000400000000000000" pitchFamily="2" charset="-78"/>
              </a:rPr>
              <a:t>ندارد» (زرقانی، </a:t>
            </a:r>
            <a:r>
              <a:rPr lang="fa-IR" smtClean="0">
                <a:cs typeface="B Nazanin" panose="00000400000000000000" pitchFamily="2" charset="-78"/>
              </a:rPr>
              <a:t>1384، 232) آنگونه که عاشقان </a:t>
            </a:r>
            <a:r>
              <a:rPr lang="fa-IR">
                <a:cs typeface="B Nazanin" panose="00000400000000000000" pitchFamily="2" charset="-78"/>
              </a:rPr>
              <a:t>بزرگ تاریخ همواره از بیوفایی معشوق و نافرجامی عشق، شکوه و شکایت </a:t>
            </a:r>
            <a:r>
              <a:rPr lang="fa-IR" smtClean="0">
                <a:cs typeface="B Nazanin" panose="00000400000000000000" pitchFamily="2" charset="-78"/>
              </a:rPr>
              <a:t>داشته اند</a:t>
            </a:r>
            <a:r>
              <a:rPr lang="fa-IR">
                <a:cs typeface="B Nazanin" panose="00000400000000000000" pitchFamily="2" charset="-78"/>
              </a:rPr>
              <a:t>، معشوقِ امرؤالقیس نیز در برابر </a:t>
            </a:r>
            <a:r>
              <a:rPr lang="fa-IR" smtClean="0">
                <a:cs typeface="B Nazanin" panose="00000400000000000000" pitchFamily="2" charset="-78"/>
              </a:rPr>
              <a:t>او سرسختی </a:t>
            </a:r>
            <a:r>
              <a:rPr lang="fa-IR">
                <a:cs typeface="B Nazanin" panose="00000400000000000000" pitchFamily="2" charset="-78"/>
              </a:rPr>
              <a:t>نشان میدهد و بارها او را از خود </a:t>
            </a:r>
            <a:r>
              <a:rPr lang="fa-IR" smtClean="0">
                <a:cs typeface="B Nazanin" panose="00000400000000000000" pitchFamily="2" charset="-78"/>
              </a:rPr>
              <a:t>آزرده خاطر </a:t>
            </a:r>
            <a:r>
              <a:rPr lang="fa-IR">
                <a:cs typeface="B Nazanin" panose="00000400000000000000" pitchFamily="2" charset="-78"/>
              </a:rPr>
              <a:t>کرده است </a:t>
            </a:r>
            <a:endParaRPr lang="fa-IR" smtClean="0">
              <a:cs typeface="B Nazanin" panose="00000400000000000000" pitchFamily="2" charset="-78"/>
            </a:endParaRPr>
          </a:p>
          <a:p>
            <a:pPr marL="0" indent="0" algn="just">
              <a:buNone/>
            </a:pPr>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80333712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ctr">
              <a:buNone/>
            </a:pPr>
            <a:r>
              <a:rPr lang="fa-IR" smtClean="0">
                <a:cs typeface="B Nazanin" panose="00000400000000000000" pitchFamily="2" charset="-78"/>
              </a:rPr>
              <a:t>یَوماً </a:t>
            </a:r>
            <a:r>
              <a:rPr lang="fa-IR">
                <a:cs typeface="B Nazanin" panose="00000400000000000000" pitchFamily="2" charset="-78"/>
              </a:rPr>
              <a:t>عَلی ظَهرِ الکثیبِ </a:t>
            </a:r>
            <a:r>
              <a:rPr lang="fa-IR" smtClean="0">
                <a:cs typeface="B Nazanin" panose="00000400000000000000" pitchFamily="2" charset="-78"/>
              </a:rPr>
              <a:t>تَعَذَّرَت	 </a:t>
            </a:r>
            <a:r>
              <a:rPr lang="fa-IR">
                <a:cs typeface="B Nazanin" panose="00000400000000000000" pitchFamily="2" charset="-78"/>
              </a:rPr>
              <a:t>عَلیَّ و آلَت </a:t>
            </a:r>
            <a:r>
              <a:rPr lang="fa-IR" smtClean="0">
                <a:cs typeface="B Nazanin" panose="00000400000000000000" pitchFamily="2" charset="-78"/>
              </a:rPr>
              <a:t>خَلفَه </a:t>
            </a:r>
            <a:r>
              <a:rPr lang="fa-IR">
                <a:cs typeface="B Nazanin" panose="00000400000000000000" pitchFamily="2" charset="-78"/>
              </a:rPr>
              <a:t>لم تَحَلَّلِ</a:t>
            </a:r>
          </a:p>
          <a:p>
            <a:pPr marL="0" indent="0" algn="l">
              <a:buNone/>
            </a:pPr>
            <a:r>
              <a:rPr lang="fa-IR">
                <a:cs typeface="B Nazanin" panose="00000400000000000000" pitchFamily="2" charset="-78"/>
              </a:rPr>
              <a:t>(امرؤالقیس،  :2000ج </a:t>
            </a:r>
            <a:r>
              <a:rPr lang="fa-IR" smtClean="0">
                <a:cs typeface="B Nazanin" panose="00000400000000000000" pitchFamily="2" charset="-78"/>
              </a:rPr>
              <a:t>1، 191)</a:t>
            </a:r>
            <a:endParaRPr lang="fa-IR">
              <a:cs typeface="B Nazanin" panose="00000400000000000000" pitchFamily="2" charset="-78"/>
            </a:endParaRPr>
          </a:p>
          <a:p>
            <a:pPr algn="just"/>
            <a:r>
              <a:rPr lang="fa-IR" b="1">
                <a:solidFill>
                  <a:srgbClr val="FF0000"/>
                </a:solidFill>
                <a:cs typeface="B Nazanin" panose="00000400000000000000" pitchFamily="2" charset="-78"/>
              </a:rPr>
              <a:t>ترجمه: </a:t>
            </a:r>
            <a:r>
              <a:rPr lang="fa-IR">
                <a:cs typeface="B Nazanin" panose="00000400000000000000" pitchFamily="2" charset="-78"/>
              </a:rPr>
              <a:t>و آن روز که بر سر آن </a:t>
            </a:r>
            <a:r>
              <a:rPr lang="fa-IR" smtClean="0">
                <a:cs typeface="B Nazanin" panose="00000400000000000000" pitchFamily="2" charset="-78"/>
              </a:rPr>
              <a:t>تپه ریگ</a:t>
            </a:r>
            <a:r>
              <a:rPr lang="fa-IR">
                <a:cs typeface="B Nazanin" panose="00000400000000000000" pitchFamily="2" charset="-78"/>
              </a:rPr>
              <a:t>، محبوب سرسختی پیشه کرد و سوگند خورد، سوگندی ناشکستنی که تا ابد </a:t>
            </a:r>
            <a:r>
              <a:rPr lang="fa-IR" smtClean="0">
                <a:cs typeface="B Nazanin" panose="00000400000000000000" pitchFamily="2" charset="-78"/>
              </a:rPr>
              <a:t>از من </a:t>
            </a:r>
            <a:r>
              <a:rPr lang="fa-IR">
                <a:cs typeface="B Nazanin" panose="00000400000000000000" pitchFamily="2" charset="-78"/>
              </a:rPr>
              <a:t>جدا گردد (آیتی، .)14 </a:t>
            </a:r>
          </a:p>
        </p:txBody>
      </p:sp>
    </p:spTree>
    <p:extLst>
      <p:ext uri="{BB962C8B-B14F-4D97-AF65-F5344CB8AC3E}">
        <p14:creationId xmlns:p14="http://schemas.microsoft.com/office/powerpoint/2010/main" val="367314866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این بیت که نهایت بیوفایی معشوق را نسبت به امرؤالقیس عاشق نشان میدهد، نوستالوژی سرکشیها و </a:t>
            </a:r>
            <a:r>
              <a:rPr lang="fa-IR" smtClean="0">
                <a:cs typeface="B Nazanin" panose="00000400000000000000" pitchFamily="2" charset="-78"/>
              </a:rPr>
              <a:t>سرسختیهای معشوق </a:t>
            </a:r>
            <a:r>
              <a:rPr lang="fa-IR">
                <a:cs typeface="B Nazanin" panose="00000400000000000000" pitchFamily="2" charset="-78"/>
              </a:rPr>
              <a:t>را به تصویر کشیده که زنده و پویاست. انعکاس </a:t>
            </a:r>
            <a:r>
              <a:rPr lang="fa-IR" smtClean="0">
                <a:cs typeface="B Nazanin" panose="00000400000000000000" pitchFamily="2" charset="-78"/>
              </a:rPr>
              <a:t>درونمایه  های </a:t>
            </a:r>
            <a:r>
              <a:rPr lang="fa-IR">
                <a:cs typeface="B Nazanin" panose="00000400000000000000" pitchFamily="2" charset="-78"/>
              </a:rPr>
              <a:t>عشق نوستالوژیکی همانند </a:t>
            </a:r>
            <a:r>
              <a:rPr lang="fa-IR" b="1">
                <a:solidFill>
                  <a:srgbClr val="FF0000"/>
                </a:solidFill>
                <a:cs typeface="B Nazanin" panose="00000400000000000000" pitchFamily="2" charset="-78"/>
              </a:rPr>
              <a:t>اندوه و فراق یار</a:t>
            </a:r>
            <a:r>
              <a:rPr lang="fa-IR">
                <a:cs typeface="B Nazanin" panose="00000400000000000000" pitchFamily="2" charset="-78"/>
              </a:rPr>
              <a:t>، </a:t>
            </a:r>
            <a:r>
              <a:rPr lang="fa-IR" b="1">
                <a:solidFill>
                  <a:srgbClr val="00B0F0"/>
                </a:solidFill>
                <a:cs typeface="B Nazanin" panose="00000400000000000000" pitchFamily="2" charset="-78"/>
              </a:rPr>
              <a:t>گله </a:t>
            </a:r>
            <a:r>
              <a:rPr lang="fa-IR" b="1" smtClean="0">
                <a:solidFill>
                  <a:srgbClr val="00B0F0"/>
                </a:solidFill>
                <a:cs typeface="B Nazanin" panose="00000400000000000000" pitchFamily="2" charset="-78"/>
              </a:rPr>
              <a:t>و شکایت </a:t>
            </a:r>
            <a:r>
              <a:rPr lang="fa-IR" b="1">
                <a:solidFill>
                  <a:srgbClr val="00B0F0"/>
                </a:solidFill>
                <a:cs typeface="B Nazanin" panose="00000400000000000000" pitchFamily="2" charset="-78"/>
              </a:rPr>
              <a:t>از بیوفایی و بدعهدی معشوق</a:t>
            </a:r>
            <a:r>
              <a:rPr lang="fa-IR">
                <a:cs typeface="B Nazanin" panose="00000400000000000000" pitchFamily="2" charset="-78"/>
              </a:rPr>
              <a:t>، </a:t>
            </a:r>
            <a:r>
              <a:rPr lang="fa-IR" b="1">
                <a:solidFill>
                  <a:srgbClr val="00B050"/>
                </a:solidFill>
                <a:cs typeface="B Nazanin" panose="00000400000000000000" pitchFamily="2" charset="-78"/>
              </a:rPr>
              <a:t>یاد عشق گذشته </a:t>
            </a:r>
            <a:r>
              <a:rPr lang="fa-IR">
                <a:cs typeface="B Nazanin" panose="00000400000000000000" pitchFamily="2" charset="-78"/>
              </a:rPr>
              <a:t>و </a:t>
            </a:r>
            <a:r>
              <a:rPr lang="fa-IR" b="1">
                <a:solidFill>
                  <a:srgbClr val="FF0000"/>
                </a:solidFill>
                <a:cs typeface="B Nazanin" panose="00000400000000000000" pitchFamily="2" charset="-78"/>
              </a:rPr>
              <a:t>ستایش عشق </a:t>
            </a:r>
            <a:r>
              <a:rPr lang="fa-IR">
                <a:cs typeface="B Nazanin" panose="00000400000000000000" pitchFamily="2" charset="-78"/>
              </a:rPr>
              <a:t>در شعر امرؤالقیس نشان </a:t>
            </a:r>
            <a:r>
              <a:rPr lang="fa-IR" smtClean="0">
                <a:cs typeface="B Nazanin" panose="00000400000000000000" pitchFamily="2" charset="-78"/>
              </a:rPr>
              <a:t>از میل </a:t>
            </a:r>
            <a:r>
              <a:rPr lang="fa-IR">
                <a:cs typeface="B Nazanin" panose="00000400000000000000" pitchFamily="2" charset="-78"/>
              </a:rPr>
              <a:t>شدید او به </a:t>
            </a:r>
            <a:r>
              <a:rPr lang="fa-IR" smtClean="0">
                <a:cs typeface="B Nazanin" panose="00000400000000000000" pitchFamily="2" charset="-78"/>
              </a:rPr>
              <a:t>معشوق خود </a:t>
            </a:r>
            <a:r>
              <a:rPr lang="fa-IR">
                <a:cs typeface="B Nazanin" panose="00000400000000000000" pitchFamily="2" charset="-78"/>
              </a:rPr>
              <a:t>(دخترعمویش) است که اغلب ناامیدی و یأس را به دنبال دارد:</a:t>
            </a:r>
          </a:p>
          <a:p>
            <a:pPr algn="just"/>
            <a:endParaRPr lang="fa-IR">
              <a:cs typeface="B Nazanin" panose="00000400000000000000" pitchFamily="2" charset="-78"/>
            </a:endParaRPr>
          </a:p>
        </p:txBody>
      </p:sp>
    </p:spTree>
    <p:extLst>
      <p:ext uri="{BB962C8B-B14F-4D97-AF65-F5344CB8AC3E}">
        <p14:creationId xmlns:p14="http://schemas.microsoft.com/office/powerpoint/2010/main" val="95577661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fa-IR">
                <a:cs typeface="B Nazanin" panose="00000400000000000000" pitchFamily="2" charset="-78"/>
              </a:rPr>
              <a:t> </a:t>
            </a:r>
            <a:r>
              <a:rPr lang="fa-IR" smtClean="0">
                <a:cs typeface="B Nazanin" panose="00000400000000000000" pitchFamily="2" charset="-78"/>
              </a:rPr>
              <a:t>أغَرَّکِ </a:t>
            </a:r>
            <a:r>
              <a:rPr lang="fa-IR">
                <a:cs typeface="B Nazanin" panose="00000400000000000000" pitchFamily="2" charset="-78"/>
              </a:rPr>
              <a:t>منّی أنّ حُبَّکِ </a:t>
            </a:r>
            <a:r>
              <a:rPr lang="fa-IR" smtClean="0">
                <a:cs typeface="B Nazanin" panose="00000400000000000000" pitchFamily="2" charset="-78"/>
              </a:rPr>
              <a:t>قاتِلِی</a:t>
            </a:r>
            <a:r>
              <a:rPr lang="fa-IR">
                <a:cs typeface="B Nazanin" panose="00000400000000000000" pitchFamily="2" charset="-78"/>
              </a:rPr>
              <a:t>َ </a:t>
            </a:r>
            <a:r>
              <a:rPr lang="fa-IR" smtClean="0">
                <a:cs typeface="B Nazanin" panose="00000400000000000000" pitchFamily="2" charset="-78"/>
              </a:rPr>
              <a:t> 			أنّکِ </a:t>
            </a:r>
            <a:r>
              <a:rPr lang="fa-IR">
                <a:cs typeface="B Nazanin" panose="00000400000000000000" pitchFamily="2" charset="-78"/>
              </a:rPr>
              <a:t>مَهما تَأمُری القَلبَ یَفعَلِ</a:t>
            </a:r>
          </a:p>
          <a:p>
            <a:pPr marL="514350" indent="-514350">
              <a:buFont typeface="+mj-lt"/>
              <a:buAutoNum type="arabicPeriod"/>
            </a:pPr>
            <a:r>
              <a:rPr lang="fa-IR" smtClean="0">
                <a:cs typeface="B Nazanin" panose="00000400000000000000" pitchFamily="2" charset="-78"/>
              </a:rPr>
              <a:t> وَ </a:t>
            </a:r>
            <a:r>
              <a:rPr lang="fa-IR">
                <a:cs typeface="B Nazanin" panose="00000400000000000000" pitchFamily="2" charset="-78"/>
              </a:rPr>
              <a:t>إن تَکُ قد ساءَتکِ مِنّی </a:t>
            </a:r>
            <a:r>
              <a:rPr lang="fa-IR" smtClean="0">
                <a:cs typeface="B Nazanin" panose="00000400000000000000" pitchFamily="2" charset="-78"/>
              </a:rPr>
              <a:t>خَلیقَه		وفَسُلّی </a:t>
            </a:r>
            <a:r>
              <a:rPr lang="fa-IR">
                <a:cs typeface="B Nazanin" panose="00000400000000000000" pitchFamily="2" charset="-78"/>
              </a:rPr>
              <a:t>ثِیابِی مِن ثِیابِکِ تَنسُلِ</a:t>
            </a:r>
          </a:p>
          <a:p>
            <a:pPr marL="514350" indent="-514350">
              <a:buFont typeface="+mj-lt"/>
              <a:buAutoNum type="arabicPeriod"/>
            </a:pPr>
            <a:r>
              <a:rPr lang="fa-IR" smtClean="0">
                <a:cs typeface="B Nazanin" panose="00000400000000000000" pitchFamily="2" charset="-78"/>
              </a:rPr>
              <a:t> وَ </a:t>
            </a:r>
            <a:r>
              <a:rPr lang="fa-IR">
                <a:cs typeface="B Nazanin" panose="00000400000000000000" pitchFamily="2" charset="-78"/>
              </a:rPr>
              <a:t>مَا ذَرَفَت عَیناکِ إلّا </a:t>
            </a:r>
            <a:r>
              <a:rPr lang="fa-IR" smtClean="0">
                <a:cs typeface="B Nazanin" panose="00000400000000000000" pitchFamily="2" charset="-78"/>
              </a:rPr>
              <a:t>لِتَضرِبی 		بِسَهمَیکِ </a:t>
            </a:r>
            <a:r>
              <a:rPr lang="fa-IR">
                <a:cs typeface="B Nazanin" panose="00000400000000000000" pitchFamily="2" charset="-78"/>
              </a:rPr>
              <a:t>فی أعشارِ قَلبٍ مُقَتَّل</a:t>
            </a:r>
          </a:p>
          <a:p>
            <a:pPr marL="514350" indent="-514350">
              <a:buFont typeface="+mj-lt"/>
              <a:buAutoNum type="arabicPeriod"/>
            </a:pPr>
            <a:r>
              <a:rPr lang="fa-IR">
                <a:cs typeface="B Nazanin" panose="00000400000000000000" pitchFamily="2" charset="-78"/>
              </a:rPr>
              <a:t> </a:t>
            </a:r>
            <a:r>
              <a:rPr lang="fa-IR" smtClean="0">
                <a:cs typeface="B Nazanin" panose="00000400000000000000" pitchFamily="2" charset="-78"/>
              </a:rPr>
              <a:t>تَجاوَزتُ </a:t>
            </a:r>
            <a:r>
              <a:rPr lang="fa-IR">
                <a:cs typeface="B Nazanin" panose="00000400000000000000" pitchFamily="2" charset="-78"/>
              </a:rPr>
              <a:t>أحراسَاً إلَیها وَ </a:t>
            </a:r>
            <a:r>
              <a:rPr lang="fa-IR" smtClean="0">
                <a:cs typeface="B Nazanin" panose="00000400000000000000" pitchFamily="2" charset="-78"/>
              </a:rPr>
              <a:t>مَعشَراً		علیَّ </a:t>
            </a:r>
            <a:r>
              <a:rPr lang="fa-IR">
                <a:cs typeface="B Nazanin" panose="00000400000000000000" pitchFamily="2" charset="-78"/>
              </a:rPr>
              <a:t>حِراصاً لَو یُسِرّونَ مَقتَلِی</a:t>
            </a:r>
          </a:p>
          <a:p>
            <a:endParaRPr lang="fa-IR"/>
          </a:p>
          <a:p>
            <a:endParaRPr lang="fa-IR"/>
          </a:p>
        </p:txBody>
      </p:sp>
    </p:spTree>
    <p:extLst>
      <p:ext uri="{BB962C8B-B14F-4D97-AF65-F5344CB8AC3E}">
        <p14:creationId xmlns:p14="http://schemas.microsoft.com/office/powerpoint/2010/main" val="3207066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جالب است بدانیم که نوستالوژی نه از عالم شعر و ادبیات یا سیاست؛ بلکه از عالم پزشکی سر برآورده است. این واژه که ترکیبی از واژة یونانی نوستوس </a:t>
            </a:r>
            <a:r>
              <a:rPr lang="fa-IR" smtClean="0">
                <a:cs typeface="B Nazanin" panose="00000400000000000000" pitchFamily="2" charset="-78"/>
              </a:rPr>
              <a:t>به </a:t>
            </a:r>
            <a:r>
              <a:rPr lang="fa-IR">
                <a:cs typeface="B Nazanin" panose="00000400000000000000" pitchFamily="2" charset="-78"/>
              </a:rPr>
              <a:t>معنای بازگشت به وطن و واژة لاتین </a:t>
            </a:r>
            <a:r>
              <a:rPr lang="fa-IR" smtClean="0">
                <a:cs typeface="B Nazanin" panose="00000400000000000000" pitchFamily="2" charset="-78"/>
              </a:rPr>
              <a:t>(</a:t>
            </a:r>
            <a:r>
              <a:rPr lang="en-US" smtClean="0">
                <a:cs typeface="B Nazanin" panose="00000400000000000000" pitchFamily="2" charset="-78"/>
              </a:rPr>
              <a:t>algia</a:t>
            </a:r>
            <a:r>
              <a:rPr lang="fa-IR" smtClean="0">
                <a:cs typeface="B Nazanin" panose="00000400000000000000" pitchFamily="2" charset="-78"/>
              </a:rPr>
              <a:t>) به </a:t>
            </a:r>
            <a:r>
              <a:rPr lang="fa-IR">
                <a:cs typeface="B Nazanin" panose="00000400000000000000" pitchFamily="2" charset="-78"/>
              </a:rPr>
              <a:t>معنای دلتنگی است، در سال 1688میلادی برای نخستین بار در </a:t>
            </a:r>
            <a:r>
              <a:rPr lang="fa-IR" smtClean="0">
                <a:cs typeface="B Nazanin" panose="00000400000000000000" pitchFamily="2" charset="-78"/>
              </a:rPr>
              <a:t>پایان نامه </a:t>
            </a:r>
            <a:r>
              <a:rPr lang="fa-IR">
                <a:cs typeface="B Nazanin" panose="00000400000000000000" pitchFamily="2" charset="-78"/>
              </a:rPr>
              <a:t>پزشکی یوهانس هوفر د</a:t>
            </a:r>
            <a:r>
              <a:rPr lang="fa-IR" smtClean="0">
                <a:cs typeface="B Nazanin" panose="00000400000000000000" pitchFamily="2" charset="-78"/>
              </a:rPr>
              <a:t>انشجوی </a:t>
            </a:r>
            <a:r>
              <a:rPr lang="fa-IR">
                <a:cs typeface="B Nazanin" panose="00000400000000000000" pitchFamily="2" charset="-78"/>
              </a:rPr>
              <a:t>سوئیسی ظاهر شد که میخواست با ابداع این واژه، حالت </a:t>
            </a:r>
            <a:r>
              <a:rPr lang="fa-IR" b="1">
                <a:solidFill>
                  <a:srgbClr val="FF0000"/>
                </a:solidFill>
                <a:cs typeface="B Nazanin" panose="00000400000000000000" pitchFamily="2" charset="-78"/>
              </a:rPr>
              <a:t>غمگینی ناشی از آرزوی بازگشت به سرزمین بومی </a:t>
            </a:r>
            <a:r>
              <a:rPr lang="fa-IR">
                <a:cs typeface="B Nazanin" panose="00000400000000000000" pitchFamily="2" charset="-78"/>
              </a:rPr>
              <a:t>را توضیح دهد (ر.ک: تقیزاده، </a:t>
            </a:r>
            <a:r>
              <a:rPr lang="fa-IR" smtClean="0">
                <a:cs typeface="B Nazanin" panose="00000400000000000000" pitchFamily="2" charset="-78"/>
              </a:rPr>
              <a:t>1381)</a:t>
            </a:r>
            <a:endParaRPr lang="fa-IR"/>
          </a:p>
        </p:txBody>
      </p:sp>
      <p:sp>
        <p:nvSpPr>
          <p:cNvPr id="4" name="Flowchart: Alternate Process 3"/>
          <p:cNvSpPr/>
          <p:nvPr/>
        </p:nvSpPr>
        <p:spPr>
          <a:xfrm>
            <a:off x="838200" y="4407108"/>
            <a:ext cx="4248705" cy="95668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نوستوس به معنای بازگشت به وطن</a:t>
            </a:r>
            <a:endParaRPr lang="fa-IR"/>
          </a:p>
        </p:txBody>
      </p:sp>
      <p:sp>
        <p:nvSpPr>
          <p:cNvPr id="5" name="Flowchart: Alternate Process 4"/>
          <p:cNvSpPr/>
          <p:nvPr/>
        </p:nvSpPr>
        <p:spPr>
          <a:xfrm>
            <a:off x="6595672" y="4407108"/>
            <a:ext cx="4212236" cy="95668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واژة لاتین (</a:t>
            </a:r>
            <a:r>
              <a:rPr lang="en-US" sz="2800">
                <a:solidFill>
                  <a:prstClr val="black"/>
                </a:solidFill>
                <a:cs typeface="B Nazanin" panose="00000400000000000000" pitchFamily="2" charset="-78"/>
              </a:rPr>
              <a:t>algia</a:t>
            </a:r>
            <a:r>
              <a:rPr lang="fa-IR" sz="2800">
                <a:solidFill>
                  <a:prstClr val="black"/>
                </a:solidFill>
                <a:cs typeface="B Nazanin" panose="00000400000000000000" pitchFamily="2" charset="-78"/>
              </a:rPr>
              <a:t>) به معنای دلتنگی</a:t>
            </a:r>
            <a:endParaRPr lang="fa-IR"/>
          </a:p>
        </p:txBody>
      </p:sp>
    </p:spTree>
    <p:extLst>
      <p:ext uri="{BB962C8B-B14F-4D97-AF65-F5344CB8AC3E}">
        <p14:creationId xmlns:p14="http://schemas.microsoft.com/office/powerpoint/2010/main" val="416738876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ترجمه: </a:t>
            </a:r>
            <a:endParaRPr lang="fa-IR" b="1" smtClean="0">
              <a:solidFill>
                <a:srgbClr val="FF0000"/>
              </a:solidFill>
              <a:cs typeface="B Nazanin" panose="00000400000000000000" pitchFamily="2" charset="-78"/>
            </a:endParaRPr>
          </a:p>
          <a:p>
            <a:pPr algn="just"/>
            <a:r>
              <a:rPr lang="fa-IR" smtClean="0">
                <a:cs typeface="B Nazanin" panose="00000400000000000000" pitchFamily="2" charset="-78"/>
              </a:rPr>
              <a:t>1- عشق </a:t>
            </a:r>
            <a:r>
              <a:rPr lang="fa-IR">
                <a:cs typeface="B Nazanin" panose="00000400000000000000" pitchFamily="2" charset="-78"/>
              </a:rPr>
              <a:t>تو هلاک جان من است و قلب من رام دستان تو؛ هم ازاینروی سرگردان شدهای. </a:t>
            </a:r>
            <a:endParaRPr lang="fa-IR" smtClean="0">
              <a:cs typeface="B Nazanin" panose="00000400000000000000" pitchFamily="2" charset="-78"/>
            </a:endParaRPr>
          </a:p>
          <a:p>
            <a:pPr algn="just"/>
            <a:r>
              <a:rPr lang="fa-IR" smtClean="0">
                <a:cs typeface="B Nazanin" panose="00000400000000000000" pitchFamily="2" charset="-78"/>
              </a:rPr>
              <a:t>2-اگر </a:t>
            </a:r>
            <a:r>
              <a:rPr lang="fa-IR">
                <a:cs typeface="B Nazanin" panose="00000400000000000000" pitchFamily="2" charset="-78"/>
              </a:rPr>
              <a:t>برخی </a:t>
            </a:r>
            <a:r>
              <a:rPr lang="fa-IR" smtClean="0">
                <a:cs typeface="B Nazanin" panose="00000400000000000000" pitchFamily="2" charset="-78"/>
              </a:rPr>
              <a:t>خصال مرا </a:t>
            </a:r>
            <a:r>
              <a:rPr lang="fa-IR">
                <a:cs typeface="B Nazanin" panose="00000400000000000000" pitchFamily="2" charset="-78"/>
              </a:rPr>
              <a:t>نپسندیدهای، قلبم را از قلبت بیرون کن. </a:t>
            </a:r>
            <a:endParaRPr lang="fa-IR" smtClean="0">
              <a:cs typeface="B Nazanin" panose="00000400000000000000" pitchFamily="2" charset="-78"/>
            </a:endParaRPr>
          </a:p>
          <a:p>
            <a:pPr algn="just"/>
            <a:r>
              <a:rPr lang="fa-IR" smtClean="0">
                <a:cs typeface="B Nazanin" panose="00000400000000000000" pitchFamily="2" charset="-78"/>
              </a:rPr>
              <a:t>3-چشمانت </a:t>
            </a:r>
            <a:r>
              <a:rPr lang="fa-IR">
                <a:cs typeface="B Nazanin" panose="00000400000000000000" pitchFamily="2" charset="-78"/>
              </a:rPr>
              <a:t>سرشک نریخت جز آنکه خواستی با دو تیر نگاه دلِ خاکستر </a:t>
            </a:r>
            <a:r>
              <a:rPr lang="fa-IR" smtClean="0">
                <a:cs typeface="B Nazanin" panose="00000400000000000000" pitchFamily="2" charset="-78"/>
              </a:rPr>
              <a:t>پارهپارة شکستۀ </a:t>
            </a:r>
            <a:r>
              <a:rPr lang="fa-IR">
                <a:cs typeface="B Nazanin" panose="00000400000000000000" pitchFamily="2" charset="-78"/>
              </a:rPr>
              <a:t>مرا تیرباران کنی. </a:t>
            </a:r>
            <a:endParaRPr lang="fa-IR" smtClean="0">
              <a:cs typeface="B Nazanin" panose="00000400000000000000" pitchFamily="2" charset="-78"/>
            </a:endParaRPr>
          </a:p>
          <a:p>
            <a:pPr algn="just"/>
            <a:r>
              <a:rPr lang="fa-IR" smtClean="0">
                <a:cs typeface="B Nazanin" panose="00000400000000000000" pitchFamily="2" charset="-78"/>
              </a:rPr>
              <a:t>4-از </a:t>
            </a:r>
            <a:r>
              <a:rPr lang="fa-IR">
                <a:cs typeface="B Nazanin" panose="00000400000000000000" pitchFamily="2" charset="-78"/>
              </a:rPr>
              <a:t>میان پاسبانان خیمهاش گذشتم و اگر آنان بر من دست مییافتند، در ظلمت شب به </a:t>
            </a:r>
            <a:r>
              <a:rPr lang="fa-IR" smtClean="0">
                <a:cs typeface="B Nazanin" panose="00000400000000000000" pitchFamily="2" charset="-78"/>
              </a:rPr>
              <a:t>نهان، خونم </a:t>
            </a:r>
            <a:r>
              <a:rPr lang="fa-IR">
                <a:cs typeface="B Nazanin" panose="00000400000000000000" pitchFamily="2" charset="-78"/>
              </a:rPr>
              <a:t>میریختند (آیتی، .) </a:t>
            </a:r>
            <a:endParaRPr lang="fa-IR" smtClean="0">
              <a:cs typeface="B Nazanin" panose="00000400000000000000" pitchFamily="2" charset="-78"/>
            </a:endParaRPr>
          </a:p>
          <a:p>
            <a:pPr algn="just"/>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60182615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38200" y="1825625"/>
            <a:ext cx="10515600" cy="4351338"/>
          </a:xfrm>
        </p:spPr>
        <p:txBody>
          <a:bodyPr>
            <a:normAutofit/>
          </a:bodyPr>
          <a:lstStyle/>
          <a:p>
            <a:pPr algn="just"/>
            <a:r>
              <a:rPr lang="fa-IR">
                <a:cs typeface="B Nazanin" panose="00000400000000000000" pitchFamily="2" charset="-78"/>
              </a:rPr>
              <a:t>این ابیات نشان از آن دارد که امرؤالقیس در راه عشق، مرارتها کشیده و رنجها دیده است. او </a:t>
            </a:r>
            <a:r>
              <a:rPr lang="fa-IR" smtClean="0">
                <a:cs typeface="B Nazanin" panose="00000400000000000000" pitchFamily="2" charset="-78"/>
              </a:rPr>
              <a:t>همه </a:t>
            </a:r>
            <a:r>
              <a:rPr lang="fa-IR">
                <a:cs typeface="B Nazanin" panose="00000400000000000000" pitchFamily="2" charset="-78"/>
              </a:rPr>
              <a:t>آن سختیها را به </a:t>
            </a:r>
            <a:r>
              <a:rPr lang="fa-IR" smtClean="0">
                <a:cs typeface="B Nazanin" panose="00000400000000000000" pitchFamily="2" charset="-78"/>
              </a:rPr>
              <a:t>یاد دارد </a:t>
            </a:r>
            <a:r>
              <a:rPr lang="fa-IR">
                <a:cs typeface="B Nazanin" panose="00000400000000000000" pitchFamily="2" charset="-78"/>
              </a:rPr>
              <a:t>و شبانه نجوا میکند که این برایش لذتبخش است؛ زیرا یاد معشوق و خاطرات او را </a:t>
            </a:r>
            <a:r>
              <a:rPr lang="fa-IR" smtClean="0">
                <a:cs typeface="B Nazanin" panose="00000400000000000000" pitchFamily="2" charset="-78"/>
              </a:rPr>
              <a:t>تسلی بخش </a:t>
            </a:r>
            <a:r>
              <a:rPr lang="fa-IR">
                <a:cs typeface="B Nazanin" panose="00000400000000000000" pitchFamily="2" charset="-78"/>
              </a:rPr>
              <a:t>دردهایش میداند، با </a:t>
            </a:r>
            <a:r>
              <a:rPr lang="fa-IR" smtClean="0">
                <a:cs typeface="B Nazanin" panose="00000400000000000000" pitchFamily="2" charset="-78"/>
              </a:rPr>
              <a:t>این حال</a:t>
            </a:r>
            <a:r>
              <a:rPr lang="fa-IR">
                <a:cs typeface="B Nazanin" panose="00000400000000000000" pitchFamily="2" charset="-78"/>
              </a:rPr>
              <a:t>، شبهای دیرنده و دیرگذرا که همدم و همراه اویند، قصد آن دارند که صبر او را بیازمایند. شاعر به آسمان </a:t>
            </a:r>
            <a:r>
              <a:rPr lang="fa-IR" smtClean="0">
                <a:cs typeface="B Nazanin" panose="00000400000000000000" pitchFamily="2" charset="-78"/>
              </a:rPr>
              <a:t>می نگرد تا سپیده دم فرا </a:t>
            </a:r>
            <a:r>
              <a:rPr lang="fa-IR">
                <a:cs typeface="B Nazanin" panose="00000400000000000000" pitchFamily="2" charset="-78"/>
              </a:rPr>
              <a:t>رسد و از پایداری شب که غم و اندوه وی را طولانی </a:t>
            </a:r>
            <a:r>
              <a:rPr lang="fa-IR" smtClean="0">
                <a:cs typeface="B Nazanin" panose="00000400000000000000" pitchFamily="2" charset="-78"/>
              </a:rPr>
              <a:t>می نماید</a:t>
            </a:r>
            <a:r>
              <a:rPr lang="fa-IR">
                <a:cs typeface="B Nazanin" panose="00000400000000000000" pitchFamily="2" charset="-78"/>
              </a:rPr>
              <a:t>، افسرده میگردد. هرچند تیرگی شامگاهی </a:t>
            </a:r>
            <a:r>
              <a:rPr lang="fa-IR" smtClean="0">
                <a:cs typeface="B Nazanin" panose="00000400000000000000" pitchFamily="2" charset="-78"/>
              </a:rPr>
              <a:t>برای امرؤالقیس </a:t>
            </a:r>
            <a:r>
              <a:rPr lang="fa-IR">
                <a:cs typeface="B Nazanin" panose="00000400000000000000" pitchFamily="2" charset="-78"/>
              </a:rPr>
              <a:t>خوشایند است، اما درنهایت، خطاب به شب میگوید که </a:t>
            </a:r>
            <a:r>
              <a:rPr lang="fa-IR" smtClean="0">
                <a:cs typeface="B Nazanin" panose="00000400000000000000" pitchFamily="2" charset="-78"/>
              </a:rPr>
              <a:t>دریچه های </a:t>
            </a:r>
            <a:r>
              <a:rPr lang="fa-IR">
                <a:cs typeface="B Nazanin" panose="00000400000000000000" pitchFamily="2" charset="-78"/>
              </a:rPr>
              <a:t>بامدادی را به روی این عاشقِ </a:t>
            </a:r>
            <a:r>
              <a:rPr lang="fa-IR" smtClean="0">
                <a:cs typeface="B Nazanin" panose="00000400000000000000" pitchFamily="2" charset="-78"/>
              </a:rPr>
              <a:t>خسته دل بگشاید که </a:t>
            </a:r>
            <a:r>
              <a:rPr lang="fa-IR">
                <a:cs typeface="B Nazanin" panose="00000400000000000000" pitchFamily="2" charset="-78"/>
              </a:rPr>
              <a:t>این توصیف به </a:t>
            </a:r>
            <a:r>
              <a:rPr lang="fa-IR" smtClean="0">
                <a:cs typeface="B Nazanin" panose="00000400000000000000" pitchFamily="2" charset="-78"/>
              </a:rPr>
              <a:t>جنبه </a:t>
            </a:r>
            <a:r>
              <a:rPr lang="fa-IR">
                <a:cs typeface="B Nazanin" panose="00000400000000000000" pitchFamily="2" charset="-78"/>
              </a:rPr>
              <a:t>نوستالوژیکی شعرش افزوده است</a:t>
            </a:r>
          </a:p>
        </p:txBody>
      </p:sp>
    </p:spTree>
    <p:extLst>
      <p:ext uri="{BB962C8B-B14F-4D97-AF65-F5344CB8AC3E}">
        <p14:creationId xmlns:p14="http://schemas.microsoft.com/office/powerpoint/2010/main" val="177418532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ctr">
              <a:buNone/>
            </a:pPr>
            <a:r>
              <a:rPr lang="fa-IR" smtClean="0">
                <a:cs typeface="B Nazanin" panose="00000400000000000000" pitchFamily="2" charset="-78"/>
              </a:rPr>
              <a:t>وَ </a:t>
            </a:r>
            <a:r>
              <a:rPr lang="fa-IR">
                <a:cs typeface="B Nazanin" panose="00000400000000000000" pitchFamily="2" charset="-78"/>
              </a:rPr>
              <a:t>لَیلٍ کَمَوجِ البحرِ أرخی </a:t>
            </a:r>
            <a:r>
              <a:rPr lang="fa-IR" smtClean="0">
                <a:cs typeface="B Nazanin" panose="00000400000000000000" pitchFamily="2" charset="-78"/>
              </a:rPr>
              <a:t>		سُدولَهُ </a:t>
            </a:r>
            <a:r>
              <a:rPr lang="fa-IR">
                <a:cs typeface="B Nazanin" panose="00000400000000000000" pitchFamily="2" charset="-78"/>
              </a:rPr>
              <a:t>عَلیّ بِأنواعِ الهُمُمِ </a:t>
            </a:r>
            <a:r>
              <a:rPr lang="fa-IR" smtClean="0">
                <a:cs typeface="B Nazanin" panose="00000400000000000000" pitchFamily="2" charset="-78"/>
              </a:rPr>
              <a:t>لِیَبتَل</a:t>
            </a:r>
          </a:p>
          <a:p>
            <a:pPr marL="0" indent="0" algn="ctr">
              <a:buNone/>
            </a:pPr>
            <a:r>
              <a:rPr lang="fa-IR" smtClean="0">
                <a:cs typeface="B Nazanin" panose="00000400000000000000" pitchFamily="2" charset="-78"/>
              </a:rPr>
              <a:t>فَقُلتُ </a:t>
            </a:r>
            <a:r>
              <a:rPr lang="fa-IR">
                <a:cs typeface="B Nazanin" panose="00000400000000000000" pitchFamily="2" charset="-78"/>
              </a:rPr>
              <a:t>لَهُ لمّا تَمَطّی </a:t>
            </a:r>
            <a:r>
              <a:rPr lang="fa-IR" smtClean="0">
                <a:cs typeface="B Nazanin" panose="00000400000000000000" pitchFamily="2" charset="-78"/>
              </a:rPr>
              <a:t>بِصُلبِهِ		 ألا </a:t>
            </a:r>
            <a:r>
              <a:rPr lang="fa-IR">
                <a:cs typeface="B Nazanin" panose="00000400000000000000" pitchFamily="2" charset="-78"/>
              </a:rPr>
              <a:t>أیُّها الّیلُ الطّویلُ ألا إنجَلی</a:t>
            </a:r>
          </a:p>
          <a:p>
            <a:pPr marL="0" indent="0" algn="ctr">
              <a:buNone/>
            </a:pPr>
            <a:r>
              <a:rPr lang="fa-IR" smtClean="0">
                <a:cs typeface="B Nazanin" panose="00000400000000000000" pitchFamily="2" charset="-78"/>
              </a:rPr>
              <a:t>وَ </a:t>
            </a:r>
            <a:r>
              <a:rPr lang="fa-IR">
                <a:cs typeface="B Nazanin" panose="00000400000000000000" pitchFamily="2" charset="-78"/>
              </a:rPr>
              <a:t>أردَفُ أعجازاً وَ ناءَ </a:t>
            </a:r>
            <a:r>
              <a:rPr lang="fa-IR" smtClean="0">
                <a:cs typeface="B Nazanin" panose="00000400000000000000" pitchFamily="2" charset="-78"/>
              </a:rPr>
              <a:t>بِکَلکَلِ 	بِصُبحٍ </a:t>
            </a:r>
            <a:r>
              <a:rPr lang="fa-IR">
                <a:cs typeface="B Nazanin" panose="00000400000000000000" pitchFamily="2" charset="-78"/>
              </a:rPr>
              <a:t>وَ مَا الإصباحُ مُنکَ بِأمثَلِ</a:t>
            </a:r>
          </a:p>
          <a:p>
            <a:pPr marL="0" indent="0" algn="ctr">
              <a:buNone/>
            </a:pPr>
            <a:endParaRPr lang="fa-IR">
              <a:cs typeface="B Nazanin" panose="00000400000000000000" pitchFamily="2" charset="-78"/>
            </a:endParaRPr>
          </a:p>
        </p:txBody>
      </p:sp>
    </p:spTree>
    <p:extLst>
      <p:ext uri="{BB962C8B-B14F-4D97-AF65-F5344CB8AC3E}">
        <p14:creationId xmlns:p14="http://schemas.microsoft.com/office/powerpoint/2010/main" val="12373176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b="1">
                <a:solidFill>
                  <a:srgbClr val="FF0000"/>
                </a:solidFill>
                <a:cs typeface="B Nazanin" panose="00000400000000000000" pitchFamily="2" charset="-78"/>
              </a:rPr>
              <a:t>ترجمه: </a:t>
            </a:r>
            <a:endParaRPr lang="fa-IR" b="1" smtClean="0">
              <a:solidFill>
                <a:srgbClr val="FF0000"/>
              </a:solidFill>
              <a:cs typeface="B Nazanin" panose="00000400000000000000" pitchFamily="2" charset="-78"/>
            </a:endParaRPr>
          </a:p>
          <a:p>
            <a:pPr algn="just"/>
            <a:r>
              <a:rPr lang="fa-IR" smtClean="0">
                <a:cs typeface="B Nazanin" panose="00000400000000000000" pitchFamily="2" charset="-78"/>
              </a:rPr>
              <a:t>1- چه بسا </a:t>
            </a:r>
            <a:r>
              <a:rPr lang="fa-IR">
                <a:cs typeface="B Nazanin" panose="00000400000000000000" pitchFamily="2" charset="-78"/>
              </a:rPr>
              <a:t>شبی چون امواج دریا سهمناک و دمان که دامن قیرگون خود بر سر من فروکشید و خواست تا </a:t>
            </a:r>
            <a:r>
              <a:rPr lang="fa-IR" smtClean="0">
                <a:cs typeface="B Nazanin" panose="00000400000000000000" pitchFamily="2" charset="-78"/>
              </a:rPr>
              <a:t>صبرم بیازماید</a:t>
            </a:r>
            <a:r>
              <a:rPr lang="fa-IR">
                <a:cs typeface="B Nazanin" panose="00000400000000000000" pitchFamily="2" charset="-78"/>
              </a:rPr>
              <a:t>؛  </a:t>
            </a:r>
            <a:endParaRPr lang="fa-IR" smtClean="0">
              <a:cs typeface="B Nazanin" panose="00000400000000000000" pitchFamily="2" charset="-78"/>
            </a:endParaRPr>
          </a:p>
          <a:p>
            <a:pPr algn="just"/>
            <a:r>
              <a:rPr lang="fa-IR" smtClean="0">
                <a:cs typeface="B Nazanin" panose="00000400000000000000" pitchFamily="2" charset="-78"/>
              </a:rPr>
              <a:t>2- و </a:t>
            </a:r>
            <a:r>
              <a:rPr lang="fa-IR">
                <a:cs typeface="B Nazanin" panose="00000400000000000000" pitchFamily="2" charset="-78"/>
              </a:rPr>
              <a:t>هنگامیکه درازیاش از حد بگذشت و آغاز و انجامش را فاصلهای عظیم پدید آمد، فریاد زدم: </a:t>
            </a:r>
            <a:endParaRPr lang="fa-IR" smtClean="0">
              <a:cs typeface="B Nazanin" panose="00000400000000000000" pitchFamily="2" charset="-78"/>
            </a:endParaRPr>
          </a:p>
          <a:p>
            <a:pPr algn="just"/>
            <a:r>
              <a:rPr lang="fa-IR" smtClean="0">
                <a:cs typeface="B Nazanin" panose="00000400000000000000" pitchFamily="2" charset="-78"/>
              </a:rPr>
              <a:t>3- هان</a:t>
            </a:r>
            <a:r>
              <a:rPr lang="fa-IR">
                <a:cs typeface="B Nazanin" panose="00000400000000000000" pitchFamily="2" charset="-78"/>
              </a:rPr>
              <a:t>، ای </a:t>
            </a:r>
            <a:r>
              <a:rPr lang="fa-IR" smtClean="0">
                <a:cs typeface="B Nazanin" panose="00000400000000000000" pitchFamily="2" charset="-78"/>
              </a:rPr>
              <a:t>شب دیرنده</a:t>
            </a:r>
            <a:r>
              <a:rPr lang="fa-IR">
                <a:cs typeface="B Nazanin" panose="00000400000000000000" pitchFamily="2" charset="-78"/>
              </a:rPr>
              <a:t>! </a:t>
            </a:r>
            <a:r>
              <a:rPr lang="fa-IR" smtClean="0">
                <a:cs typeface="B Nazanin" panose="00000400000000000000" pitchFamily="2" charset="-78"/>
              </a:rPr>
              <a:t>دریچه های </a:t>
            </a:r>
            <a:r>
              <a:rPr lang="fa-IR">
                <a:cs typeface="B Nazanin" panose="00000400000000000000" pitchFamily="2" charset="-78"/>
              </a:rPr>
              <a:t>بامدادی را بگشای، هرچند عاشق دلخسته را پرتو بامدادی از تیرگی شامگاهی خوشتر نیست (آیتی</a:t>
            </a:r>
            <a:r>
              <a:rPr lang="fa-IR" smtClean="0">
                <a:cs typeface="B Nazanin" panose="00000400000000000000" pitchFamily="2" charset="-78"/>
              </a:rPr>
              <a:t>، 1390:16)</a:t>
            </a:r>
            <a:endParaRPr lang="fa-IR">
              <a:cs typeface="B Nazanin" panose="00000400000000000000" pitchFamily="2" charset="-78"/>
            </a:endParaRPr>
          </a:p>
          <a:p>
            <a:pPr algn="just"/>
            <a:r>
              <a:rPr lang="fa-IR">
                <a:cs typeface="B Nazanin" panose="00000400000000000000" pitchFamily="2" charset="-78"/>
              </a:rPr>
              <a:t>این ابیات، نهایت سختی و تلخی شبهای شاعرِ عاشق را نشان میدهند که در دوری و فراق یار بر او گذشته است و </a:t>
            </a:r>
            <a:r>
              <a:rPr lang="fa-IR" smtClean="0">
                <a:cs typeface="B Nazanin" panose="00000400000000000000" pitchFamily="2" charset="-78"/>
              </a:rPr>
              <a:t>در انتظار </a:t>
            </a:r>
            <a:r>
              <a:rPr lang="fa-IR">
                <a:cs typeface="B Nazanin" panose="00000400000000000000" pitchFamily="2" charset="-78"/>
              </a:rPr>
              <a:t>سپیدهدم صبحگاهی است که از راه برسد و غم و اندوه او را از دل بزداید</a:t>
            </a:r>
          </a:p>
        </p:txBody>
      </p:sp>
    </p:spTree>
    <p:extLst>
      <p:ext uri="{BB962C8B-B14F-4D97-AF65-F5344CB8AC3E}">
        <p14:creationId xmlns:p14="http://schemas.microsoft.com/office/powerpoint/2010/main" val="71847109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000" b="1" smtClean="0">
                <a:solidFill>
                  <a:srgbClr val="FF0000"/>
                </a:solidFill>
                <a:cs typeface="B Nazanin" panose="00000400000000000000" pitchFamily="2" charset="-78"/>
              </a:rPr>
              <a:t>8-1-4 تخیّل </a:t>
            </a:r>
            <a:r>
              <a:rPr lang="fa-IR" sz="4000" b="1" smtClean="0">
                <a:solidFill>
                  <a:srgbClr val="FF0000"/>
                </a:solidFill>
                <a:cs typeface="B Nazanin" panose="00000400000000000000" pitchFamily="2" charset="-78"/>
              </a:rPr>
              <a:t>ورزیهای </a:t>
            </a:r>
            <a:r>
              <a:rPr lang="fa-IR" sz="4000" b="1">
                <a:solidFill>
                  <a:srgbClr val="FF0000"/>
                </a:solidFill>
                <a:cs typeface="B Nazanin" panose="00000400000000000000" pitchFamily="2" charset="-78"/>
              </a:rPr>
              <a:t>عاشقانه در وصف زیبایی معشوق</a:t>
            </a:r>
          </a:p>
        </p:txBody>
      </p:sp>
      <p:sp>
        <p:nvSpPr>
          <p:cNvPr id="3" name="Content Placeholder 2"/>
          <p:cNvSpPr>
            <a:spLocks noGrp="1"/>
          </p:cNvSpPr>
          <p:nvPr>
            <p:ph idx="1"/>
          </p:nvPr>
        </p:nvSpPr>
        <p:spPr>
          <a:xfrm>
            <a:off x="4100746" y="1825625"/>
            <a:ext cx="7253054" cy="4351338"/>
          </a:xfrm>
        </p:spPr>
        <p:txBody>
          <a:bodyPr>
            <a:normAutofit/>
          </a:bodyPr>
          <a:lstStyle/>
          <a:p>
            <a:pPr marL="0" indent="0" algn="just">
              <a:buNone/>
            </a:pPr>
            <a:r>
              <a:rPr lang="fa-IR" smtClean="0">
                <a:cs typeface="B Nazanin" panose="00000400000000000000" pitchFamily="2" charset="-78"/>
              </a:rPr>
              <a:t>به </a:t>
            </a:r>
            <a:r>
              <a:rPr lang="fa-IR">
                <a:cs typeface="B Nazanin" panose="00000400000000000000" pitchFamily="2" charset="-78"/>
              </a:rPr>
              <a:t>عقیدة ساموئل تایلر کلریج </a:t>
            </a:r>
            <a:r>
              <a:rPr lang="fa-IR" smtClean="0">
                <a:cs typeface="B Nazanin" panose="00000400000000000000" pitchFamily="2" charset="-78"/>
              </a:rPr>
              <a:t>از </a:t>
            </a:r>
            <a:r>
              <a:rPr lang="fa-IR">
                <a:cs typeface="B Nazanin" panose="00000400000000000000" pitchFamily="2" charset="-78"/>
              </a:rPr>
              <a:t>شاعران و صاحبنظران </a:t>
            </a:r>
            <a:r>
              <a:rPr lang="fa-IR" smtClean="0">
                <a:cs typeface="B Nazanin" panose="00000400000000000000" pitchFamily="2" charset="-78"/>
              </a:rPr>
              <a:t>برجسته </a:t>
            </a:r>
            <a:r>
              <a:rPr lang="fa-IR">
                <a:cs typeface="B Nazanin" panose="00000400000000000000" pitchFamily="2" charset="-78"/>
              </a:rPr>
              <a:t>مکتب رومانتیک در قرن نوزدهم «شاعر کسی است که </a:t>
            </a:r>
            <a:r>
              <a:rPr lang="fa-IR" smtClean="0">
                <a:cs typeface="B Nazanin" panose="00000400000000000000" pitchFamily="2" charset="-78"/>
              </a:rPr>
              <a:t>با برخورداری </a:t>
            </a:r>
            <a:r>
              <a:rPr lang="fa-IR">
                <a:cs typeface="B Nazanin" panose="00000400000000000000" pitchFamily="2" charset="-78"/>
              </a:rPr>
              <a:t>از نیرویی جادویی میتواند تمامی روح انسان را با پیوستگی ملکات آن و بر حسب ارزش نسبی آنها به </a:t>
            </a:r>
            <a:r>
              <a:rPr lang="fa-IR" smtClean="0">
                <a:cs typeface="B Nazanin" panose="00000400000000000000" pitchFamily="2" charset="-78"/>
              </a:rPr>
              <a:t>فعالیت درآورد </a:t>
            </a:r>
            <a:r>
              <a:rPr lang="fa-IR">
                <a:cs typeface="B Nazanin" panose="00000400000000000000" pitchFamily="2" charset="-78"/>
              </a:rPr>
              <a:t>و از طریق آن هر چیزی را با چیز دیگر بیامیزد و ترکیب کند و روحی از وحدت و نظم در اشیاء و امور پراکنده </a:t>
            </a:r>
            <a:r>
              <a:rPr lang="fa-IR" smtClean="0">
                <a:cs typeface="B Nazanin" panose="00000400000000000000" pitchFamily="2" charset="-78"/>
              </a:rPr>
              <a:t>بدمد. این </a:t>
            </a:r>
            <a:r>
              <a:rPr lang="fa-IR">
                <a:cs typeface="B Nazanin" panose="00000400000000000000" pitchFamily="2" charset="-78"/>
              </a:rPr>
              <a:t>نیروی </a:t>
            </a:r>
            <a:r>
              <a:rPr lang="fa-IR" smtClean="0">
                <a:cs typeface="B Nazanin" panose="00000400000000000000" pitchFamily="2" charset="-78"/>
              </a:rPr>
              <a:t>ترکیب کننده </a:t>
            </a:r>
            <a:r>
              <a:rPr lang="fa-IR">
                <a:cs typeface="B Nazanin" panose="00000400000000000000" pitchFamily="2" charset="-78"/>
              </a:rPr>
              <a:t>و وحدتبخش را کلریج، «</a:t>
            </a:r>
            <a:r>
              <a:rPr lang="fa-IR" b="1">
                <a:solidFill>
                  <a:srgbClr val="FF0000"/>
                </a:solidFill>
                <a:cs typeface="B Nazanin" panose="00000400000000000000" pitchFamily="2" charset="-78"/>
              </a:rPr>
              <a:t>تخیّل</a:t>
            </a:r>
            <a:r>
              <a:rPr lang="fa-IR">
                <a:cs typeface="B Nazanin" panose="00000400000000000000" pitchFamily="2" charset="-78"/>
              </a:rPr>
              <a:t>» مینامد» (پورنامداریان، )2 :1386؛ </a:t>
            </a:r>
          </a:p>
        </p:txBody>
      </p:sp>
      <p:sp>
        <p:nvSpPr>
          <p:cNvPr id="4" name="Flowchart: Alternate Process 3"/>
          <p:cNvSpPr/>
          <p:nvPr/>
        </p:nvSpPr>
        <p:spPr>
          <a:xfrm>
            <a:off x="4100746" y="5053716"/>
            <a:ext cx="2548327" cy="109428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ارزش نسبی آنها</a:t>
            </a:r>
            <a:endParaRPr lang="fa-IR"/>
          </a:p>
        </p:txBody>
      </p:sp>
      <p:sp>
        <p:nvSpPr>
          <p:cNvPr id="5" name="Flowchart: Alternate Process 4"/>
          <p:cNvSpPr/>
          <p:nvPr/>
        </p:nvSpPr>
        <p:spPr>
          <a:xfrm>
            <a:off x="7727273" y="5067691"/>
            <a:ext cx="3057994" cy="110927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اشیاء و امور پراکنده</a:t>
            </a:r>
            <a:endParaRPr lang="fa-I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385" y="1825625"/>
            <a:ext cx="2922048" cy="2879544"/>
          </a:xfrm>
          <a:prstGeom prst="rect">
            <a:avLst/>
          </a:prstGeom>
        </p:spPr>
      </p:pic>
      <p:sp>
        <p:nvSpPr>
          <p:cNvPr id="7" name="TextBox 6"/>
          <p:cNvSpPr txBox="1"/>
          <p:nvPr/>
        </p:nvSpPr>
        <p:spPr>
          <a:xfrm>
            <a:off x="1394085" y="5053716"/>
            <a:ext cx="1873771"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ساموئل تایلور کلریج</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62997871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حیث میتوان گفت که برای شاعران و هنرمندان بسیار حائز اهمیت است که بتوانند قدرت تخیّل خود را پرورش دهند و از آن به بهترین شکل ممکن بهره ببرند؛ از همین روست که شاید بتوان پیامد و گام بعدی در زندگی یک شاعر و هنرمند را خلاقیّت وی در زندگی و در نهایت قوة خیالپردازی او در هنر قلمداد کرد؛ بدین گونه که «یک تخیّل درست و نظامند، خلاقیّتهای هنری و ارزشمندی را پدید میآورد و موجب بروز و ظهور تواناییهای شاعر از عالم ذهن به عالم بیرون میشود</a:t>
            </a:r>
            <a:r>
              <a:rPr lang="fa-IR" smtClean="0">
                <a:cs typeface="B Nazanin" panose="00000400000000000000" pitchFamily="2" charset="-78"/>
              </a:rPr>
              <a:t>؛.</a:t>
            </a:r>
            <a:endParaRPr lang="fa-IR">
              <a:cs typeface="B Nazanin" panose="00000400000000000000" pitchFamily="2" charset="-78"/>
            </a:endParaRPr>
          </a:p>
          <a:p>
            <a:endParaRPr lang="fa-IR"/>
          </a:p>
        </p:txBody>
      </p:sp>
      <p:sp>
        <p:nvSpPr>
          <p:cNvPr id="4" name="Flowchart: Alternate Process 3"/>
          <p:cNvSpPr/>
          <p:nvPr/>
        </p:nvSpPr>
        <p:spPr>
          <a:xfrm>
            <a:off x="838200" y="4302178"/>
            <a:ext cx="3207896" cy="89941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خلاقیّت وی در زندگی</a:t>
            </a:r>
            <a:endParaRPr lang="fa-IR"/>
          </a:p>
        </p:txBody>
      </p:sp>
    </p:spTree>
    <p:extLst>
      <p:ext uri="{BB962C8B-B14F-4D97-AF65-F5344CB8AC3E}">
        <p14:creationId xmlns:p14="http://schemas.microsoft.com/office/powerpoint/2010/main" val="78561401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قوة خیال و تصویرسازی مهمترین نقش را در خلق شعر بر عهده دارند و عنصر اساسی آن محسوب میگردند. هنرمند نوستالوژیک و دارای احساس </a:t>
            </a:r>
            <a:r>
              <a:rPr lang="fa-IR" smtClean="0">
                <a:cs typeface="B Nazanin" panose="00000400000000000000" pitchFamily="2" charset="-78"/>
              </a:rPr>
              <a:t>فوق العاده</a:t>
            </a:r>
            <a:r>
              <a:rPr lang="fa-IR">
                <a:cs typeface="B Nazanin" panose="00000400000000000000" pitchFamily="2" charset="-78"/>
              </a:rPr>
              <a:t>، جهان را نه چنان که هست، بلکه آنگونه که خود ادراک میکند، طی فرآیندی به نام تخیّل میآفریند؛ بنابراین تخیّل امری است که در رابطه با «</a:t>
            </a:r>
            <a:r>
              <a:rPr lang="fa-IR" b="1">
                <a:solidFill>
                  <a:srgbClr val="FF0000"/>
                </a:solidFill>
                <a:cs typeface="B Nazanin" panose="00000400000000000000" pitchFamily="2" charset="-78"/>
              </a:rPr>
              <a:t>دیگری</a:t>
            </a:r>
            <a:r>
              <a:rPr lang="fa-IR">
                <a:cs typeface="B Nazanin" panose="00000400000000000000" pitchFamily="2" charset="-78"/>
              </a:rPr>
              <a:t>» یا امری بیرون از خود ظهور مییابد» (رستمی و دیگران، </a:t>
            </a:r>
            <a:r>
              <a:rPr lang="fa-IR" smtClean="0">
                <a:cs typeface="B Nazanin" panose="00000400000000000000" pitchFamily="2" charset="-78"/>
              </a:rPr>
              <a:t>1398، 96-98)</a:t>
            </a:r>
            <a:endParaRPr lang="fa-IR">
              <a:cs typeface="B Nazanin" panose="00000400000000000000" pitchFamily="2" charset="-78"/>
            </a:endParaRPr>
          </a:p>
        </p:txBody>
      </p:sp>
    </p:spTree>
    <p:extLst>
      <p:ext uri="{BB962C8B-B14F-4D97-AF65-F5344CB8AC3E}">
        <p14:creationId xmlns:p14="http://schemas.microsoft.com/office/powerpoint/2010/main" val="149840622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47344" y="1825625"/>
            <a:ext cx="7306456" cy="4351338"/>
          </a:xfrm>
        </p:spPr>
        <p:txBody>
          <a:bodyPr>
            <a:normAutofit fontScale="92500" lnSpcReduction="20000"/>
          </a:bodyPr>
          <a:lstStyle/>
          <a:p>
            <a:pPr algn="just"/>
            <a:r>
              <a:rPr lang="fa-IR">
                <a:cs typeface="B Nazanin" panose="00000400000000000000" pitchFamily="2" charset="-78"/>
              </a:rPr>
              <a:t>امرؤالقیس، شاعر دورة جاهلی عرب، در </a:t>
            </a:r>
            <a:r>
              <a:rPr lang="fa-IR" smtClean="0">
                <a:cs typeface="B Nazanin" panose="00000400000000000000" pitchFamily="2" charset="-78"/>
              </a:rPr>
              <a:t>تخیّل ورزی</a:t>
            </a:r>
            <a:r>
              <a:rPr lang="fa-IR">
                <a:cs typeface="B Nazanin" panose="00000400000000000000" pitchFamily="2" charset="-78"/>
              </a:rPr>
              <a:t>، شاعری ماهر است و با الهام از ابزار و عناصر طبیعت در جهت </a:t>
            </a:r>
            <a:r>
              <a:rPr lang="fa-IR" smtClean="0">
                <a:cs typeface="B Nazanin" panose="00000400000000000000" pitchFamily="2" charset="-78"/>
              </a:rPr>
              <a:t>خیال- پردازی </a:t>
            </a:r>
            <a:r>
              <a:rPr lang="fa-IR">
                <a:cs typeface="B Nazanin" panose="00000400000000000000" pitchFamily="2" charset="-78"/>
              </a:rPr>
              <a:t>بهره میگیرد که این موضوع در مورد عشق و </a:t>
            </a:r>
            <a:r>
              <a:rPr lang="fa-IR" smtClean="0">
                <a:cs typeface="B Nazanin" panose="00000400000000000000" pitchFamily="2" charset="-78"/>
              </a:rPr>
              <a:t>مؤلفه </a:t>
            </a:r>
            <a:r>
              <a:rPr lang="fa-IR">
                <a:cs typeface="B Nazanin" panose="00000400000000000000" pitchFamily="2" charset="-78"/>
              </a:rPr>
              <a:t>دوری از معشوق در </a:t>
            </a:r>
            <a:r>
              <a:rPr lang="fa-IR" smtClean="0">
                <a:cs typeface="B Nazanin" panose="00000400000000000000" pitchFamily="2" charset="-78"/>
              </a:rPr>
              <a:t>معلقه </a:t>
            </a:r>
            <a:r>
              <a:rPr lang="fa-IR">
                <a:cs typeface="B Nazanin" panose="00000400000000000000" pitchFamily="2" charset="-78"/>
              </a:rPr>
              <a:t>وی نیز صدق میکند و نمود </a:t>
            </a:r>
            <a:r>
              <a:rPr lang="fa-IR" smtClean="0">
                <a:cs typeface="B Nazanin" panose="00000400000000000000" pitchFamily="2" charset="-78"/>
              </a:rPr>
              <a:t>پررنگی داشته </a:t>
            </a:r>
            <a:r>
              <a:rPr lang="fa-IR">
                <a:cs typeface="B Nazanin" panose="00000400000000000000" pitchFamily="2" charset="-78"/>
              </a:rPr>
              <a:t>است. هنر تخیّلورزی شاعر جاهلی عرب ناشی از زندگی </a:t>
            </a:r>
            <a:r>
              <a:rPr lang="fa-IR" smtClean="0">
                <a:cs typeface="B Nazanin" panose="00000400000000000000" pitchFamily="2" charset="-78"/>
              </a:rPr>
              <a:t>بادیه نشینی </a:t>
            </a:r>
            <a:r>
              <a:rPr lang="fa-IR">
                <a:cs typeface="B Nazanin" panose="00000400000000000000" pitchFamily="2" charset="-78"/>
              </a:rPr>
              <a:t>اوست: «شرایط خاص </a:t>
            </a:r>
            <a:r>
              <a:rPr lang="fa-IR" smtClean="0">
                <a:cs typeface="B Nazanin" panose="00000400000000000000" pitchFamily="2" charset="-78"/>
              </a:rPr>
              <a:t>آب وهوایی </a:t>
            </a:r>
            <a:r>
              <a:rPr lang="fa-IR">
                <a:cs typeface="B Nazanin" panose="00000400000000000000" pitchFamily="2" charset="-78"/>
              </a:rPr>
              <a:t>سرزمین حجاز </a:t>
            </a:r>
            <a:r>
              <a:rPr lang="fa-IR" smtClean="0">
                <a:cs typeface="B Nazanin" panose="00000400000000000000" pitchFamily="2" charset="-78"/>
              </a:rPr>
              <a:t>و فرهنگ </a:t>
            </a:r>
            <a:r>
              <a:rPr lang="fa-IR">
                <a:cs typeface="B Nazanin" panose="00000400000000000000" pitchFamily="2" charset="-78"/>
              </a:rPr>
              <a:t>خاص </a:t>
            </a:r>
            <a:r>
              <a:rPr lang="fa-IR" smtClean="0">
                <a:cs typeface="B Nazanin" panose="00000400000000000000" pitchFamily="2" charset="-78"/>
              </a:rPr>
              <a:t>بادیه نشینی </a:t>
            </a:r>
            <a:r>
              <a:rPr lang="fa-IR">
                <a:cs typeface="B Nazanin" panose="00000400000000000000" pitchFamily="2" charset="-78"/>
              </a:rPr>
              <a:t>همراه با فاهیت و تنعّم، شاعرانی با خوی و خصلت ساده و درعینحال، خشن و سرسخت بار </a:t>
            </a:r>
            <a:r>
              <a:rPr lang="fa-IR" smtClean="0">
                <a:cs typeface="B Nazanin" panose="00000400000000000000" pitchFamily="2" charset="-78"/>
              </a:rPr>
              <a:t>آورده بود </a:t>
            </a:r>
            <a:r>
              <a:rPr lang="fa-IR">
                <a:cs typeface="B Nazanin" panose="00000400000000000000" pitchFamily="2" charset="-78"/>
              </a:rPr>
              <a:t>که در هنگام فراغت خیال، آوای درون آنها به صورت شعر بروز میکرد» (پشتدار و شکردست، </a:t>
            </a:r>
            <a:r>
              <a:rPr lang="fa-IR" smtClean="0">
                <a:cs typeface="B Nazanin" panose="00000400000000000000" pitchFamily="2" charset="-78"/>
              </a:rPr>
              <a:t>:1396، 58) و رمانتیکوار شروع </a:t>
            </a:r>
            <a:r>
              <a:rPr lang="fa-IR">
                <a:cs typeface="B Nazanin" panose="00000400000000000000" pitchFamily="2" charset="-78"/>
              </a:rPr>
              <a:t>به سرودن و وصف طبیعت همراه با زیباییهای آن و خلق تصاویری پویا، زنده و متحرک میکردند که این امر حاکی </a:t>
            </a:r>
            <a:r>
              <a:rPr lang="fa-IR" smtClean="0">
                <a:cs typeface="B Nazanin" panose="00000400000000000000" pitchFamily="2" charset="-78"/>
              </a:rPr>
              <a:t>از قوة </a:t>
            </a:r>
            <a:r>
              <a:rPr lang="fa-IR">
                <a:cs typeface="B Nazanin" panose="00000400000000000000" pitchFamily="2" charset="-78"/>
              </a:rPr>
              <a:t>خیالپردازی بسیار قوی آنان است؛ </a:t>
            </a:r>
            <a:endParaRPr lang="fa-IR" smtClean="0">
              <a:cs typeface="B Nazanin" panose="00000400000000000000" pitchFamily="2" charset="-78"/>
            </a:endParaRPr>
          </a:p>
          <a:p>
            <a:pPr marL="0" indent="0" algn="just">
              <a:buNone/>
            </a:pPr>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83171" y="2560116"/>
            <a:ext cx="2833141" cy="689548"/>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خوی و خصلت ساده</a:t>
            </a:r>
            <a:endParaRPr lang="fa-IR"/>
          </a:p>
        </p:txBody>
      </p:sp>
      <p:sp>
        <p:nvSpPr>
          <p:cNvPr id="5" name="Flowchart: Alternate Process 4"/>
          <p:cNvSpPr/>
          <p:nvPr/>
        </p:nvSpPr>
        <p:spPr>
          <a:xfrm>
            <a:off x="898161" y="4119092"/>
            <a:ext cx="2998033" cy="87263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درعین حال</a:t>
            </a:r>
            <a:r>
              <a:rPr lang="fa-IR" sz="2800">
                <a:solidFill>
                  <a:prstClr val="black"/>
                </a:solidFill>
                <a:cs typeface="B Nazanin" panose="00000400000000000000" pitchFamily="2" charset="-78"/>
              </a:rPr>
              <a:t>، خشن و سرسخت</a:t>
            </a:r>
            <a:endParaRPr lang="fa-IR"/>
          </a:p>
        </p:txBody>
      </p:sp>
    </p:spTree>
    <p:extLst>
      <p:ext uri="{BB962C8B-B14F-4D97-AF65-F5344CB8AC3E}">
        <p14:creationId xmlns:p14="http://schemas.microsoft.com/office/powerpoint/2010/main" val="64490525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«بادیه همواره مهبط وحی بود. احساس را رقیق و دل را صفا </a:t>
            </a:r>
            <a:r>
              <a:rPr lang="fa-IR" smtClean="0">
                <a:cs typeface="B Nazanin" panose="00000400000000000000" pitchFamily="2" charset="-78"/>
              </a:rPr>
              <a:t>می بخشید </a:t>
            </a:r>
            <a:r>
              <a:rPr lang="fa-IR">
                <a:cs typeface="B Nazanin" panose="00000400000000000000" pitchFamily="2" charset="-78"/>
              </a:rPr>
              <a:t>و شعر را در آنجا مقامی رفیع بود و تأثیر بسزا. شعر ترجمان احساسات افراد و زبان قبیله و طومار و اخبار و </a:t>
            </a:r>
            <a:r>
              <a:rPr lang="fa-IR" smtClean="0">
                <a:cs typeface="B Nazanin" panose="00000400000000000000" pitchFamily="2" charset="-78"/>
              </a:rPr>
              <a:t>سرگذشت های </a:t>
            </a:r>
            <a:r>
              <a:rPr lang="fa-IR">
                <a:cs typeface="B Nazanin" panose="00000400000000000000" pitchFamily="2" charset="-78"/>
              </a:rPr>
              <a:t>آن بود» (آیتی، </a:t>
            </a:r>
            <a:r>
              <a:rPr lang="fa-IR" smtClean="0">
                <a:cs typeface="B Nazanin" panose="00000400000000000000" pitchFamily="2" charset="-78"/>
              </a:rPr>
              <a:t>7 </a:t>
            </a:r>
            <a:r>
              <a:rPr lang="fa-IR">
                <a:cs typeface="B Nazanin" panose="00000400000000000000" pitchFamily="2" charset="-78"/>
              </a:rPr>
              <a:t>:</a:t>
            </a:r>
            <a:r>
              <a:rPr lang="fa-IR" smtClean="0">
                <a:cs typeface="B Nazanin" panose="00000400000000000000" pitchFamily="2" charset="-78"/>
              </a:rPr>
              <a:t>1390) عشق </a:t>
            </a:r>
            <a:r>
              <a:rPr lang="fa-IR">
                <a:cs typeface="B Nazanin" panose="00000400000000000000" pitchFamily="2" charset="-78"/>
              </a:rPr>
              <a:t>و دلدادگی و یادکرد </a:t>
            </a:r>
            <a:r>
              <a:rPr lang="fa-IR" smtClean="0">
                <a:cs typeface="B Nazanin" panose="00000400000000000000" pitchFamily="2" charset="-78"/>
              </a:rPr>
              <a:t>حسرت آمیز </a:t>
            </a:r>
            <a:r>
              <a:rPr lang="fa-IR">
                <a:cs typeface="B Nazanin" panose="00000400000000000000" pitchFamily="2" charset="-78"/>
              </a:rPr>
              <a:t>آن در مجموعه اشعار امرؤالقیس </a:t>
            </a:r>
            <a:r>
              <a:rPr lang="fa-IR" smtClean="0">
                <a:cs typeface="B Nazanin" panose="00000400000000000000" pitchFamily="2" charset="-78"/>
              </a:rPr>
              <a:t>نمونه بارزی </a:t>
            </a:r>
            <a:r>
              <a:rPr lang="fa-IR">
                <a:cs typeface="B Nazanin" panose="00000400000000000000" pitchFamily="2" charset="-78"/>
              </a:rPr>
              <a:t>از </a:t>
            </a:r>
            <a:r>
              <a:rPr lang="fa-IR" smtClean="0">
                <a:cs typeface="B Nazanin" panose="00000400000000000000" pitchFamily="2" charset="-78"/>
              </a:rPr>
              <a:t>تخیّل ورزیهای </a:t>
            </a:r>
            <a:r>
              <a:rPr lang="fa-IR">
                <a:cs typeface="B Nazanin" panose="00000400000000000000" pitchFamily="2" charset="-78"/>
              </a:rPr>
              <a:t>اوست. معشوق در شعر او همواره در نهایت زیبایی قرار دارد. زیبایی </a:t>
            </a:r>
            <a:r>
              <a:rPr lang="fa-IR" smtClean="0">
                <a:cs typeface="B Nazanin" panose="00000400000000000000" pitchFamily="2" charset="-78"/>
              </a:rPr>
              <a:t>خیره کننده ای </a:t>
            </a:r>
            <a:r>
              <a:rPr lang="fa-IR">
                <a:cs typeface="B Nazanin" panose="00000400000000000000" pitchFamily="2" charset="-78"/>
              </a:rPr>
              <a:t>کـه توجه هر کسی را به </a:t>
            </a:r>
            <a:r>
              <a:rPr lang="fa-IR" smtClean="0">
                <a:cs typeface="B Nazanin" panose="00000400000000000000" pitchFamily="2" charset="-78"/>
              </a:rPr>
              <a:t>خود </a:t>
            </a:r>
            <a:r>
              <a:rPr lang="fa-IR">
                <a:cs typeface="B Nazanin" panose="00000400000000000000" pitchFamily="2" charset="-78"/>
              </a:rPr>
              <a:t>جلب می- کند؛ بنابراین شاعر با مدد گرفتن از قوة </a:t>
            </a:r>
            <a:r>
              <a:rPr lang="fa-IR" smtClean="0">
                <a:cs typeface="B Nazanin" panose="00000400000000000000" pitchFamily="2" charset="-78"/>
              </a:rPr>
              <a:t>خیال ورزی </a:t>
            </a:r>
            <a:r>
              <a:rPr lang="fa-IR">
                <a:cs typeface="B Nazanin" panose="00000400000000000000" pitchFamily="2" charset="-78"/>
              </a:rPr>
              <a:t>خود همواره سیمای معشوق را در نظر دارد و با حسرت از او یاد میکند </a:t>
            </a:r>
          </a:p>
        </p:txBody>
      </p:sp>
      <p:sp>
        <p:nvSpPr>
          <p:cNvPr id="4" name="Flowchart: Alternate Process 3"/>
          <p:cNvSpPr/>
          <p:nvPr/>
        </p:nvSpPr>
        <p:spPr>
          <a:xfrm>
            <a:off x="838200" y="4811843"/>
            <a:ext cx="2233535" cy="659567"/>
          </a:xfrm>
          <a:prstGeom prst="flowChartAlternate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سیمای معشوق</a:t>
            </a:r>
            <a:endParaRPr lang="fa-IR"/>
          </a:p>
        </p:txBody>
      </p:sp>
    </p:spTree>
    <p:extLst>
      <p:ext uri="{BB962C8B-B14F-4D97-AF65-F5344CB8AC3E}">
        <p14:creationId xmlns:p14="http://schemas.microsoft.com/office/powerpoint/2010/main" val="371894760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ctr">
              <a:buNone/>
            </a:pPr>
            <a:r>
              <a:rPr lang="fa-IR" smtClean="0">
                <a:cs typeface="B Nazanin" panose="00000400000000000000" pitchFamily="2" charset="-78"/>
              </a:rPr>
              <a:t>تُضیءُ </a:t>
            </a:r>
            <a:r>
              <a:rPr lang="fa-IR">
                <a:cs typeface="B Nazanin" panose="00000400000000000000" pitchFamily="2" charset="-78"/>
              </a:rPr>
              <a:t>الظّلامَ بِالعَشاءِ کأنّها</a:t>
            </a:r>
          </a:p>
          <a:p>
            <a:pPr marL="0" indent="0" algn="ctr">
              <a:buNone/>
            </a:pPr>
            <a:r>
              <a:rPr lang="fa-IR">
                <a:cs typeface="B Nazanin" panose="00000400000000000000" pitchFamily="2" charset="-78"/>
              </a:rPr>
              <a:t>إلیَ مِثلِهَا یَرنو الحَلیمُ </a:t>
            </a:r>
            <a:r>
              <a:rPr lang="fa-IR" smtClean="0">
                <a:cs typeface="B Nazanin" panose="00000400000000000000" pitchFamily="2" charset="-78"/>
              </a:rPr>
              <a:t>صَبابهً</a:t>
            </a:r>
          </a:p>
          <a:p>
            <a:pPr marL="0" indent="0" algn="ctr">
              <a:buNone/>
            </a:pPr>
            <a:r>
              <a:rPr lang="fa-IR" smtClean="0">
                <a:cs typeface="B Nazanin" panose="00000400000000000000" pitchFamily="2" charset="-78"/>
              </a:rPr>
              <a:t>مَنارَةُ </a:t>
            </a:r>
            <a:r>
              <a:rPr lang="fa-IR">
                <a:cs typeface="B Nazanin" panose="00000400000000000000" pitchFamily="2" charset="-78"/>
              </a:rPr>
              <a:t>مُمسی راهِبٍ مُتَبَتِّلِ</a:t>
            </a:r>
          </a:p>
          <a:p>
            <a:pPr marL="0" indent="0" algn="ctr">
              <a:buNone/>
            </a:pPr>
            <a:r>
              <a:rPr lang="fa-IR">
                <a:cs typeface="B Nazanin" panose="00000400000000000000" pitchFamily="2" charset="-78"/>
              </a:rPr>
              <a:t>إذا مَا اسبَکَرّت بینَ دِرعٍ و </a:t>
            </a:r>
            <a:r>
              <a:rPr lang="fa-IR" smtClean="0">
                <a:cs typeface="B Nazanin" panose="00000400000000000000" pitchFamily="2" charset="-78"/>
              </a:rPr>
              <a:t>مِجوَل</a:t>
            </a:r>
          </a:p>
          <a:p>
            <a:pPr marL="0" indent="0" algn="l">
              <a:buNone/>
            </a:pPr>
            <a:r>
              <a:rPr lang="fa-IR" b="1" smtClean="0">
                <a:solidFill>
                  <a:srgbClr val="FF0000"/>
                </a:solidFill>
                <a:cs typeface="B Nazanin" panose="00000400000000000000" pitchFamily="2" charset="-78"/>
              </a:rPr>
              <a:t>(امروالقیس، 2000، ج1، 228-229)</a:t>
            </a:r>
          </a:p>
          <a:p>
            <a:pPr algn="just"/>
            <a:r>
              <a:rPr lang="fa-IR" b="1" smtClean="0">
                <a:solidFill>
                  <a:srgbClr val="FF0000"/>
                </a:solidFill>
                <a:cs typeface="B Nazanin" panose="00000400000000000000" pitchFamily="2" charset="-78"/>
              </a:rPr>
              <a:t>ترجمه</a:t>
            </a:r>
            <a:r>
              <a:rPr lang="fa-IR" b="1">
                <a:solidFill>
                  <a:srgbClr val="FF0000"/>
                </a:solidFill>
                <a:cs typeface="B Nazanin" panose="00000400000000000000" pitchFamily="2" charset="-78"/>
              </a:rPr>
              <a:t>: </a:t>
            </a:r>
            <a:r>
              <a:rPr lang="fa-IR">
                <a:cs typeface="B Nazanin" panose="00000400000000000000" pitchFamily="2" charset="-78"/>
              </a:rPr>
              <a:t>چهرهاش در شب قیرگون چون فانوس رهبانان از دنیا بریدة دیرنشین، تاریکی را روشن میسازد. مردمان </a:t>
            </a:r>
            <a:r>
              <a:rPr lang="fa-IR" smtClean="0">
                <a:cs typeface="B Nazanin" panose="00000400000000000000" pitchFamily="2" charset="-78"/>
              </a:rPr>
              <a:t>فرزانه نیز </a:t>
            </a:r>
            <a:r>
              <a:rPr lang="fa-IR">
                <a:cs typeface="B Nazanin" panose="00000400000000000000" pitchFamily="2" charset="-78"/>
              </a:rPr>
              <a:t>مشتاقانه در او مینگرند: چون قامت برافرازد در سنّی میان دوشیزگان نوخاسته و زنان جوان (همان: </a:t>
            </a:r>
            <a:r>
              <a:rPr lang="fa-IR" smtClean="0">
                <a:cs typeface="B Nazanin" panose="00000400000000000000" pitchFamily="2" charset="-78"/>
              </a:rPr>
              <a:t>.15-16)</a:t>
            </a:r>
            <a:endParaRPr lang="fa-IR">
              <a:cs typeface="B Nazanin" panose="00000400000000000000" pitchFamily="2" charset="-78"/>
            </a:endParaRPr>
          </a:p>
        </p:txBody>
      </p:sp>
    </p:spTree>
    <p:extLst>
      <p:ext uri="{BB962C8B-B14F-4D97-AF65-F5344CB8AC3E}">
        <p14:creationId xmlns:p14="http://schemas.microsoft.com/office/powerpoint/2010/main" val="1014012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برای </a:t>
            </a:r>
            <a:r>
              <a:rPr lang="fa-IR">
                <a:cs typeface="B Nazanin" panose="00000400000000000000" pitchFamily="2" charset="-78"/>
              </a:rPr>
              <a:t>نوستالژی انواع گوناگونی ازجمله؛ </a:t>
            </a:r>
            <a:r>
              <a:rPr lang="fa-IR" b="1" smtClean="0">
                <a:solidFill>
                  <a:srgbClr val="00B050"/>
                </a:solidFill>
                <a:cs typeface="B Nazanin" panose="00000400000000000000" pitchFamily="2" charset="-78"/>
              </a:rPr>
              <a:t>از دست </a:t>
            </a:r>
            <a:r>
              <a:rPr lang="fa-IR" b="1">
                <a:solidFill>
                  <a:srgbClr val="00B050"/>
                </a:solidFill>
                <a:cs typeface="B Nazanin" panose="00000400000000000000" pitchFamily="2" charset="-78"/>
              </a:rPr>
              <a:t>دادن اعضای خانواده یا عزیزی که باعث گریستن و مرثیه میشود</a:t>
            </a:r>
            <a:r>
              <a:rPr lang="fa-IR">
                <a:cs typeface="B Nazanin" panose="00000400000000000000" pitchFamily="2" charset="-78"/>
              </a:rPr>
              <a:t>؛ </a:t>
            </a:r>
            <a:r>
              <a:rPr lang="fa-IR" b="1">
                <a:solidFill>
                  <a:srgbClr val="00B0F0"/>
                </a:solidFill>
                <a:cs typeface="B Nazanin" panose="00000400000000000000" pitchFamily="2" charset="-78"/>
              </a:rPr>
              <a:t>حبس و تبعید که شاعر به سبب افکار و اندیشههای</a:t>
            </a:r>
            <a:br>
              <a:rPr lang="fa-IR" b="1">
                <a:solidFill>
                  <a:srgbClr val="00B0F0"/>
                </a:solidFill>
                <a:cs typeface="B Nazanin" panose="00000400000000000000" pitchFamily="2" charset="-78"/>
              </a:rPr>
            </a:br>
            <a:r>
              <a:rPr lang="fa-IR" b="1">
                <a:solidFill>
                  <a:srgbClr val="00B0F0"/>
                </a:solidFill>
                <a:cs typeface="B Nazanin" panose="00000400000000000000" pitchFamily="2" charset="-78"/>
              </a:rPr>
              <a:t>شخصی و اجتماعی تن به زندان و تبعید از وطن میدهد</a:t>
            </a:r>
            <a:r>
              <a:rPr lang="fa-IR">
                <a:cs typeface="B Nazanin" panose="00000400000000000000" pitchFamily="2" charset="-78"/>
              </a:rPr>
              <a:t>؛ </a:t>
            </a:r>
            <a:r>
              <a:rPr lang="fa-IR" b="1" smtClean="0">
                <a:solidFill>
                  <a:srgbClr val="FF0000"/>
                </a:solidFill>
                <a:cs typeface="B Nazanin" panose="00000400000000000000" pitchFamily="2" charset="-78"/>
              </a:rPr>
              <a:t>حسرت بر گذشته که باعث گله و شکایت از اوضاع زمان میگردد؛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51027038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82452" y="1825625"/>
            <a:ext cx="7471348" cy="4351338"/>
          </a:xfrm>
        </p:spPr>
        <p:txBody>
          <a:bodyPr>
            <a:normAutofit/>
          </a:bodyPr>
          <a:lstStyle/>
          <a:p>
            <a:pPr algn="just"/>
            <a:r>
              <a:rPr lang="fa-IR">
                <a:cs typeface="B Nazanin" panose="00000400000000000000" pitchFamily="2" charset="-78"/>
              </a:rPr>
              <a:t>چهرة معشوق همیشه یادآور خاطرات شیرینِ با او بودن است. شاعر در این ابیات، چهرة زیبای معشوق را به یاد میآورد </a:t>
            </a:r>
            <a:r>
              <a:rPr lang="fa-IR" smtClean="0">
                <a:cs typeface="B Nazanin" panose="00000400000000000000" pitchFamily="2" charset="-78"/>
              </a:rPr>
              <a:t>و آن </a:t>
            </a:r>
            <a:r>
              <a:rPr lang="fa-IR">
                <a:cs typeface="B Nazanin" panose="00000400000000000000" pitchFamily="2" charset="-78"/>
              </a:rPr>
              <a:t>را به فانوس رهبانان تشبیه میکند که همه جا را روشن </a:t>
            </a:r>
            <a:r>
              <a:rPr lang="fa-IR" smtClean="0">
                <a:cs typeface="B Nazanin" panose="00000400000000000000" pitchFamily="2" charset="-78"/>
              </a:rPr>
              <a:t>می سازد</a:t>
            </a:r>
            <a:r>
              <a:rPr lang="fa-IR">
                <a:cs typeface="B Nazanin" panose="00000400000000000000" pitchFamily="2" charset="-78"/>
              </a:rPr>
              <a:t>. همچنین قد و قامت معشوق را در ذهن تداعی </a:t>
            </a:r>
            <a:r>
              <a:rPr lang="fa-IR" smtClean="0">
                <a:cs typeface="B Nazanin" panose="00000400000000000000" pitchFamily="2" charset="-78"/>
              </a:rPr>
              <a:t>میکند که </a:t>
            </a:r>
            <a:r>
              <a:rPr lang="fa-IR">
                <a:cs typeface="B Nazanin" panose="00000400000000000000" pitchFamily="2" charset="-78"/>
              </a:rPr>
              <a:t>همچون دوشیزگان نوخاسته و زنان جوان است و این نهایت قوة </a:t>
            </a:r>
            <a:r>
              <a:rPr lang="fa-IR" smtClean="0">
                <a:cs typeface="B Nazanin" panose="00000400000000000000" pitchFamily="2" charset="-78"/>
              </a:rPr>
              <a:t>خیال انگیزی </a:t>
            </a:r>
            <a:r>
              <a:rPr lang="fa-IR">
                <a:cs typeface="B Nazanin" panose="00000400000000000000" pitchFamily="2" charset="-78"/>
              </a:rPr>
              <a:t>شاعر را نشان </a:t>
            </a:r>
            <a:r>
              <a:rPr lang="fa-IR" smtClean="0">
                <a:cs typeface="B Nazanin" panose="00000400000000000000" pitchFamily="2" charset="-78"/>
              </a:rPr>
              <a:t>میدهد. خیالورزی </a:t>
            </a:r>
            <a:r>
              <a:rPr lang="fa-IR">
                <a:cs typeface="B Nazanin" panose="00000400000000000000" pitchFamily="2" charset="-78"/>
              </a:rPr>
              <a:t>میتواند در مورد هر پدیده یا امر دیگری رخ دهد و هر موضوعی برای شاعران با </a:t>
            </a:r>
            <a:r>
              <a:rPr lang="fa-IR" smtClean="0">
                <a:cs typeface="B Nazanin" panose="00000400000000000000" pitchFamily="2" charset="-78"/>
              </a:rPr>
              <a:t>تخیّل ورزی </a:t>
            </a:r>
            <a:r>
              <a:rPr lang="fa-IR">
                <a:cs typeface="B Nazanin" panose="00000400000000000000" pitchFamily="2" charset="-78"/>
              </a:rPr>
              <a:t>قوی، اساس </a:t>
            </a:r>
            <a:r>
              <a:rPr lang="fa-IR" smtClean="0">
                <a:cs typeface="B Nazanin" panose="00000400000000000000" pitchFamily="2" charset="-78"/>
              </a:rPr>
              <a:t>تخیّل واقع </a:t>
            </a:r>
            <a:r>
              <a:rPr lang="fa-IR">
                <a:cs typeface="B Nazanin" panose="00000400000000000000" pitchFamily="2" charset="-78"/>
              </a:rPr>
              <a:t>شود؛ </a:t>
            </a:r>
          </a:p>
        </p:txBody>
      </p:sp>
      <p:pic>
        <p:nvPicPr>
          <p:cNvPr id="4" name="Picture 3"/>
          <p:cNvPicPr>
            <a:picLocks noChangeAspect="1"/>
          </p:cNvPicPr>
          <p:nvPr/>
        </p:nvPicPr>
        <p:blipFill>
          <a:blip r:embed="rId2"/>
          <a:stretch>
            <a:fillRect/>
          </a:stretch>
        </p:blipFill>
        <p:spPr>
          <a:xfrm>
            <a:off x="838200" y="2050452"/>
            <a:ext cx="2857500" cy="2857500"/>
          </a:xfrm>
          <a:prstGeom prst="rect">
            <a:avLst/>
          </a:prstGeom>
        </p:spPr>
      </p:pic>
    </p:spTree>
    <p:extLst>
      <p:ext uri="{BB962C8B-B14F-4D97-AF65-F5344CB8AC3E}">
        <p14:creationId xmlns:p14="http://schemas.microsoft.com/office/powerpoint/2010/main" val="75379880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چنانکه هارلند معتقد است «آنچه رمانتیکها را به وجد میآورد، تلفیقهای </a:t>
            </a:r>
            <a:r>
              <a:rPr lang="fa-IR" smtClean="0">
                <a:cs typeface="B Nazanin" panose="00000400000000000000" pitchFamily="2" charset="-78"/>
              </a:rPr>
              <a:t>تجربه ناپذیر </a:t>
            </a:r>
            <a:r>
              <a:rPr lang="fa-IR">
                <a:cs typeface="B Nazanin" panose="00000400000000000000" pitchFamily="2" charset="-78"/>
              </a:rPr>
              <a:t>خیال است. </a:t>
            </a:r>
            <a:r>
              <a:rPr lang="fa-IR" smtClean="0">
                <a:cs typeface="B Nazanin" panose="00000400000000000000" pitchFamily="2" charset="-78"/>
              </a:rPr>
              <a:t>همه </a:t>
            </a:r>
            <a:r>
              <a:rPr lang="fa-IR">
                <a:cs typeface="B Nazanin" panose="00000400000000000000" pitchFamily="2" charset="-78"/>
              </a:rPr>
              <a:t>اضداد طبیعت و هنر، شعر و نثر، جدیّت و سبکسری، یادآوری و پیشبینی، اصالت معنا و اصالت احساس، زمینی و آسمانی و زندگی و مرگ به ژرفترین شکل در تخیّل رمانتیکها به هم گره میخورند» (هارلند، </a:t>
            </a:r>
            <a:r>
              <a:rPr lang="fa-IR" smtClean="0">
                <a:cs typeface="B Nazanin" panose="00000400000000000000" pitchFamily="2" charset="-78"/>
              </a:rPr>
              <a:t>1396، 167) امرؤالقیس </a:t>
            </a:r>
            <a:r>
              <a:rPr lang="fa-IR">
                <a:cs typeface="B Nazanin" panose="00000400000000000000" pitchFamily="2" charset="-78"/>
              </a:rPr>
              <a:t>همچنان در فراق یار محبوبش، ذهن خود را پرواز داده و حرکات و رفتارهای معشوق را به یاد میآورد که با او خاطرات خوشی در قبیله داشته است</a:t>
            </a:r>
          </a:p>
          <a:p>
            <a:endParaRPr lang="fa-IR"/>
          </a:p>
        </p:txBody>
      </p:sp>
    </p:spTree>
    <p:extLst>
      <p:ext uri="{BB962C8B-B14F-4D97-AF65-F5344CB8AC3E}">
        <p14:creationId xmlns:p14="http://schemas.microsoft.com/office/powerpoint/2010/main" val="20718078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ctr">
              <a:buNone/>
            </a:pPr>
            <a:r>
              <a:rPr lang="fa-IR">
                <a:cs typeface="B Nazanin" panose="00000400000000000000" pitchFamily="2" charset="-78"/>
              </a:rPr>
              <a:t>فَجِئتُ وَ قَد نَضَّت لِنَومٍ ثِیَابَها</a:t>
            </a:r>
          </a:p>
          <a:p>
            <a:pPr marL="0" indent="0" algn="ctr">
              <a:buNone/>
            </a:pPr>
            <a:r>
              <a:rPr lang="fa-IR" smtClean="0">
                <a:cs typeface="B Nazanin" panose="00000400000000000000" pitchFamily="2" charset="-78"/>
              </a:rPr>
              <a:t>فَقُمتُ </a:t>
            </a:r>
            <a:r>
              <a:rPr lang="fa-IR">
                <a:cs typeface="B Nazanin" panose="00000400000000000000" pitchFamily="2" charset="-78"/>
              </a:rPr>
              <a:t>بِها أمشِی تَجُرُّ وَراءَنا</a:t>
            </a:r>
          </a:p>
          <a:p>
            <a:pPr marL="0" indent="0" algn="ctr">
              <a:buNone/>
            </a:pPr>
            <a:r>
              <a:rPr lang="fa-IR" smtClean="0">
                <a:cs typeface="B Nazanin" panose="00000400000000000000" pitchFamily="2" charset="-78"/>
              </a:rPr>
              <a:t>فَلَمّا </a:t>
            </a:r>
            <a:r>
              <a:rPr lang="fa-IR">
                <a:cs typeface="B Nazanin" panose="00000400000000000000" pitchFamily="2" charset="-78"/>
              </a:rPr>
              <a:t>أَجَزنا </a:t>
            </a:r>
            <a:r>
              <a:rPr lang="fa-IR" smtClean="0">
                <a:cs typeface="B Nazanin" panose="00000400000000000000" pitchFamily="2" charset="-78"/>
              </a:rPr>
              <a:t>سَاحَهَ </a:t>
            </a:r>
            <a:r>
              <a:rPr lang="fa-IR">
                <a:cs typeface="B Nazanin" panose="00000400000000000000" pitchFamily="2" charset="-78"/>
              </a:rPr>
              <a:t>الحَیِّ و انتَحَی</a:t>
            </a:r>
          </a:p>
          <a:p>
            <a:pPr marL="0" indent="0" algn="ctr">
              <a:buNone/>
            </a:pPr>
            <a:r>
              <a:rPr lang="fa-IR">
                <a:cs typeface="B Nazanin" panose="00000400000000000000" pitchFamily="2" charset="-78"/>
              </a:rPr>
              <a:t>لَدی السِّترِ إلّا </a:t>
            </a:r>
            <a:r>
              <a:rPr lang="fa-IR" smtClean="0">
                <a:cs typeface="B Nazanin" panose="00000400000000000000" pitchFamily="2" charset="-78"/>
              </a:rPr>
              <a:t>لِبسَـهَ </a:t>
            </a:r>
            <a:r>
              <a:rPr lang="fa-IR">
                <a:cs typeface="B Nazanin" panose="00000400000000000000" pitchFamily="2" charset="-78"/>
              </a:rPr>
              <a:t>المُتَفَضِّلِ</a:t>
            </a:r>
          </a:p>
          <a:p>
            <a:pPr marL="0" indent="0" algn="ctr">
              <a:buNone/>
            </a:pPr>
            <a:r>
              <a:rPr lang="fa-IR">
                <a:cs typeface="B Nazanin" panose="00000400000000000000" pitchFamily="2" charset="-78"/>
              </a:rPr>
              <a:t>عَلی أثَرَینا ذَیلَ مِرطٍ مُرَحَّلِ</a:t>
            </a:r>
          </a:p>
          <a:p>
            <a:pPr marL="0" indent="0" algn="ctr">
              <a:buNone/>
            </a:pPr>
            <a:r>
              <a:rPr lang="fa-IR">
                <a:cs typeface="B Nazanin" panose="00000400000000000000" pitchFamily="2" charset="-78"/>
              </a:rPr>
              <a:t>بِنا بطنُ خَبتٍ ذِی قِفافٍ عَقَنقَلِ</a:t>
            </a:r>
          </a:p>
          <a:p>
            <a:pPr marL="0" indent="0" algn="ctr">
              <a:buNone/>
            </a:pPr>
            <a:r>
              <a:rPr lang="fa-IR" smtClean="0">
                <a:cs typeface="B Nazanin" panose="00000400000000000000" pitchFamily="2" charset="-78"/>
              </a:rPr>
              <a:t>(امروالقیس، 2000، ج1، 228-229)</a:t>
            </a:r>
            <a:endParaRPr lang="fa-IR">
              <a:cs typeface="B Nazanin" panose="00000400000000000000" pitchFamily="2" charset="-78"/>
            </a:endParaRPr>
          </a:p>
        </p:txBody>
      </p:sp>
    </p:spTree>
    <p:extLst>
      <p:ext uri="{BB962C8B-B14F-4D97-AF65-F5344CB8AC3E}">
        <p14:creationId xmlns:p14="http://schemas.microsoft.com/office/powerpoint/2010/main" val="376796380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b="1">
                <a:solidFill>
                  <a:srgbClr val="FF0000"/>
                </a:solidFill>
                <a:cs typeface="B Nazanin" panose="00000400000000000000" pitchFamily="2" charset="-78"/>
              </a:rPr>
              <a:t>ترجمه</a:t>
            </a:r>
            <a:r>
              <a:rPr lang="fa-IR" b="1" smtClean="0">
                <a:solidFill>
                  <a:srgbClr val="FF0000"/>
                </a:solidFill>
                <a:cs typeface="B Nazanin" panose="00000400000000000000" pitchFamily="2" charset="-78"/>
              </a:rPr>
              <a:t>:</a:t>
            </a:r>
          </a:p>
          <a:p>
            <a:r>
              <a:rPr lang="fa-IR" smtClean="0">
                <a:cs typeface="B Nazanin" panose="00000400000000000000" pitchFamily="2" charset="-78"/>
              </a:rPr>
              <a:t>1- وقتی </a:t>
            </a:r>
            <a:r>
              <a:rPr lang="fa-IR">
                <a:cs typeface="B Nazanin" panose="00000400000000000000" pitchFamily="2" charset="-78"/>
              </a:rPr>
              <a:t>بر درِ </a:t>
            </a:r>
            <a:r>
              <a:rPr lang="fa-IR" smtClean="0">
                <a:cs typeface="B Nazanin" panose="00000400000000000000" pitchFamily="2" charset="-78"/>
              </a:rPr>
              <a:t>پرده سرایش </a:t>
            </a:r>
            <a:r>
              <a:rPr lang="fa-IR">
                <a:cs typeface="B Nazanin" panose="00000400000000000000" pitchFamily="2" charset="-78"/>
              </a:rPr>
              <a:t>رسیدم، جز جامۀ خواب، دیگر جامهها از تن بیرون کرده بود. </a:t>
            </a:r>
            <a:endParaRPr lang="fa-IR" smtClean="0">
              <a:cs typeface="B Nazanin" panose="00000400000000000000" pitchFamily="2" charset="-78"/>
            </a:endParaRPr>
          </a:p>
          <a:p>
            <a:r>
              <a:rPr lang="fa-IR" smtClean="0">
                <a:cs typeface="B Nazanin" panose="00000400000000000000" pitchFamily="2" charset="-78"/>
              </a:rPr>
              <a:t>2- از </a:t>
            </a:r>
            <a:r>
              <a:rPr lang="fa-IR">
                <a:cs typeface="B Nazanin" panose="00000400000000000000" pitchFamily="2" charset="-78"/>
              </a:rPr>
              <a:t>خیمه بیرون آمدیم و او دامن </a:t>
            </a:r>
            <a:r>
              <a:rPr lang="fa-IR" smtClean="0">
                <a:cs typeface="B Nazanin" panose="00000400000000000000" pitchFamily="2" charset="-78"/>
              </a:rPr>
              <a:t>پرنقش ونگار جامه </a:t>
            </a:r>
            <a:r>
              <a:rPr lang="fa-IR">
                <a:cs typeface="B Nazanin" panose="00000400000000000000" pitchFamily="2" charset="-78"/>
              </a:rPr>
              <a:t>خود را بر زمین میکشید تا جای پای ما را از روی ریگها محو گرداند.  </a:t>
            </a:r>
            <a:endParaRPr lang="fa-IR" smtClean="0">
              <a:cs typeface="B Nazanin" panose="00000400000000000000" pitchFamily="2" charset="-78"/>
            </a:endParaRPr>
          </a:p>
          <a:p>
            <a:r>
              <a:rPr lang="fa-IR" smtClean="0">
                <a:cs typeface="B Nazanin" panose="00000400000000000000" pitchFamily="2" charset="-78"/>
              </a:rPr>
              <a:t>3- وقتی </a:t>
            </a:r>
            <a:r>
              <a:rPr lang="fa-IR">
                <a:cs typeface="B Nazanin" panose="00000400000000000000" pitchFamily="2" charset="-78"/>
              </a:rPr>
              <a:t>از میان قبیله گذشتیم و به مکان امنی در میان تپّههای ریگ رسیدیم </a:t>
            </a:r>
            <a:r>
              <a:rPr lang="fa-IR" smtClean="0">
                <a:cs typeface="B Nazanin" panose="00000400000000000000" pitchFamily="2" charset="-78"/>
              </a:rPr>
              <a:t>(آیتی،1390، 14)</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69720374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اوج یادآوری خاطرات و نوستالوژی تخیّلورزیهای عاشقانۀ شاعر در این ابیات نمایان شده است؛ زیرا وی زمانی را به </a:t>
            </a:r>
            <a:r>
              <a:rPr lang="fa-IR" smtClean="0">
                <a:cs typeface="B Nazanin" panose="00000400000000000000" pitchFamily="2" charset="-78"/>
              </a:rPr>
              <a:t>یاد میآورد </a:t>
            </a:r>
            <a:r>
              <a:rPr lang="fa-IR">
                <a:cs typeface="B Nazanin" panose="00000400000000000000" pitchFamily="2" charset="-78"/>
              </a:rPr>
              <a:t>که وارد خیمۀ معشوقهاش شده و با او خاطرات عاشقانه و به یادماندنی داشته است. شاعر در این ابیات، </a:t>
            </a:r>
            <a:r>
              <a:rPr lang="fa-IR" smtClean="0">
                <a:cs typeface="B Nazanin" panose="00000400000000000000" pitchFamily="2" charset="-78"/>
              </a:rPr>
              <a:t>مؤلفۀ نوستالوژی </a:t>
            </a:r>
            <a:r>
              <a:rPr lang="fa-IR">
                <a:cs typeface="B Nazanin" panose="00000400000000000000" pitchFamily="2" charset="-78"/>
              </a:rPr>
              <a:t>تخیّلورزیهای عاشقانه در وصف زیبایی معشوق را به خوبی تصویرسازی کرده </a:t>
            </a:r>
            <a:r>
              <a:rPr lang="fa-IR" smtClean="0">
                <a:cs typeface="B Nazanin" panose="00000400000000000000" pitchFamily="2" charset="-78"/>
              </a:rPr>
              <a:t>است. بیشترین </a:t>
            </a:r>
            <a:r>
              <a:rPr lang="fa-IR">
                <a:cs typeface="B Nazanin" panose="00000400000000000000" pitchFamily="2" charset="-78"/>
              </a:rPr>
              <a:t>حالت تخیّلورزی نوستالوژیک، به کارکرد حافظه مربوط میشود. خاطرهای که از گذشته در ذهن عاشق </a:t>
            </a:r>
            <a:r>
              <a:rPr lang="fa-IR" smtClean="0">
                <a:cs typeface="B Nazanin" panose="00000400000000000000" pitchFamily="2" charset="-78"/>
              </a:rPr>
              <a:t>جا خوش </a:t>
            </a:r>
            <a:r>
              <a:rPr lang="fa-IR">
                <a:cs typeface="B Nazanin" panose="00000400000000000000" pitchFamily="2" charset="-78"/>
              </a:rPr>
              <a:t>کرده است، به دلیلی بیدار میشود و فرد را درگیر خود میکند. این درگیری ذهنی، با خود دلتنگی به همراه </a:t>
            </a:r>
            <a:r>
              <a:rPr lang="fa-IR" smtClean="0">
                <a:cs typeface="B Nazanin" panose="00000400000000000000" pitchFamily="2" charset="-78"/>
              </a:rPr>
              <a:t>دارد؛ حالتی </a:t>
            </a:r>
            <a:r>
              <a:rPr lang="fa-IR">
                <a:cs typeface="B Nazanin" panose="00000400000000000000" pitchFamily="2" charset="-78"/>
              </a:rPr>
              <a:t>که حاصل فاصله گرفتن فرد از وضعیتی اسـت که در هنگام تجربۀ آن خاطره، بر روان وی تأثیرگذار است. از نظر </a:t>
            </a:r>
            <a:r>
              <a:rPr lang="fa-IR" smtClean="0">
                <a:cs typeface="B Nazanin" panose="00000400000000000000" pitchFamily="2" charset="-78"/>
              </a:rPr>
              <a:t>طبقه- بندی </a:t>
            </a:r>
            <a:r>
              <a:rPr lang="fa-IR">
                <a:cs typeface="B Nazanin" panose="00000400000000000000" pitchFamily="2" charset="-78"/>
              </a:rPr>
              <a:t>انواع خاطره، شعر از امرؤالقیس در ردیف خاطرات فردی قرار میگیرد. شاعر همواره از زیباییهای معشوق لب به </a:t>
            </a:r>
            <a:r>
              <a:rPr lang="fa-IR" smtClean="0">
                <a:cs typeface="B Nazanin" panose="00000400000000000000" pitchFamily="2" charset="-78"/>
              </a:rPr>
              <a:t>سخن میگشاید </a:t>
            </a:r>
            <a:r>
              <a:rPr lang="fa-IR">
                <a:cs typeface="B Nazanin" panose="00000400000000000000" pitchFamily="2" charset="-78"/>
              </a:rPr>
              <a:t>و او را در نهایت زیبایی توصیف میکند. </a:t>
            </a:r>
          </a:p>
        </p:txBody>
      </p:sp>
    </p:spTree>
    <p:extLst>
      <p:ext uri="{BB962C8B-B14F-4D97-AF65-F5344CB8AC3E}">
        <p14:creationId xmlns:p14="http://schemas.microsoft.com/office/powerpoint/2010/main" val="80817973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امرؤالقیس، شاعر جاهلی عرب، در دوری از معشوق، با به تصویر کشیدن زیباییهای ظاهری و جسمانی او، از طرفی احساسات قلبی خود را آشکار کرده و از طرفی دیگر، نوستالوژیکی بودن شعر خود را به نمایش گذاشته است. او در این وضعیت روحی صراحتاً، به زیبایی کمر باریک، انگشتان نرم، گیسوان مجعد، گردنِ گردنبند بسته و... معشوق اقرار </a:t>
            </a:r>
            <a:r>
              <a:rPr lang="fa-IR" smtClean="0">
                <a:cs typeface="B Nazanin" panose="00000400000000000000" pitchFamily="2" charset="-78"/>
              </a:rPr>
              <a:t>می کند</a:t>
            </a:r>
            <a:r>
              <a:rPr lang="fa-IR">
                <a:cs typeface="B Nazanin" panose="00000400000000000000" pitchFamily="2" charset="-78"/>
              </a:rPr>
              <a:t>. «</a:t>
            </a:r>
            <a:r>
              <a:rPr lang="fa-IR" smtClean="0">
                <a:cs typeface="B Nazanin" panose="00000400000000000000" pitchFamily="2" charset="-78"/>
              </a:rPr>
              <a:t>لازمه چنین </a:t>
            </a:r>
            <a:r>
              <a:rPr lang="fa-IR">
                <a:cs typeface="B Nazanin" panose="00000400000000000000" pitchFamily="2" charset="-78"/>
              </a:rPr>
              <a:t>اعترافات عشقی رمانتیکی، پیوندی عاطفی و تمایلی متقابل و شدید است؛ </a:t>
            </a:r>
            <a:r>
              <a:rPr lang="fa-IR" smtClean="0">
                <a:cs typeface="B Nazanin" panose="00000400000000000000" pitchFamily="2" charset="-78"/>
              </a:rPr>
              <a:t>ایده آلی </a:t>
            </a:r>
            <a:r>
              <a:rPr lang="fa-IR">
                <a:cs typeface="B Nazanin" panose="00000400000000000000" pitchFamily="2" charset="-78"/>
              </a:rPr>
              <a:t>که اغلب </a:t>
            </a:r>
            <a:r>
              <a:rPr lang="fa-IR" smtClean="0">
                <a:cs typeface="B Nazanin" panose="00000400000000000000" pitchFamily="2" charset="-78"/>
              </a:rPr>
              <a:t>بی دوام </a:t>
            </a:r>
            <a:r>
              <a:rPr lang="fa-IR">
                <a:cs typeface="B Nazanin" panose="00000400000000000000" pitchFamily="2" charset="-78"/>
              </a:rPr>
              <a:t>است. عشق رمانتیک، </a:t>
            </a:r>
            <a:r>
              <a:rPr lang="fa-IR" smtClean="0">
                <a:cs typeface="B Nazanin" panose="00000400000000000000" pitchFamily="2" charset="-78"/>
              </a:rPr>
              <a:t>خلسه </a:t>
            </a:r>
            <a:r>
              <a:rPr lang="fa-IR">
                <a:cs typeface="B Nazanin" panose="00000400000000000000" pitchFamily="2" charset="-78"/>
              </a:rPr>
              <a:t>معصومی است که به </a:t>
            </a:r>
            <a:r>
              <a:rPr lang="fa-IR" smtClean="0">
                <a:cs typeface="B Nazanin" panose="00000400000000000000" pitchFamily="2" charset="-78"/>
              </a:rPr>
              <a:t>وسیله </a:t>
            </a:r>
            <a:r>
              <a:rPr lang="fa-IR">
                <a:cs typeface="B Nazanin" panose="00000400000000000000" pitchFamily="2" charset="-78"/>
              </a:rPr>
              <a:t>ایجابها و اتفاقات خارجی به ناامیدی </a:t>
            </a:r>
            <a:r>
              <a:rPr lang="fa-IR" smtClean="0">
                <a:cs typeface="B Nazanin" panose="00000400000000000000" pitchFamily="2" charset="-78"/>
              </a:rPr>
              <a:t>می انجامد</a:t>
            </a:r>
            <a:r>
              <a:rPr lang="fa-IR">
                <a:cs typeface="B Nazanin" panose="00000400000000000000" pitchFamily="2" charset="-78"/>
              </a:rPr>
              <a:t>» </a:t>
            </a:r>
            <a:r>
              <a:rPr lang="fa-IR" smtClean="0">
                <a:cs typeface="B Nazanin" panose="00000400000000000000" pitchFamily="2" charset="-78"/>
              </a:rPr>
              <a:t>(</a:t>
            </a:r>
            <a:r>
              <a:rPr lang="en-US" smtClean="0">
                <a:cs typeface="B Nazanin" panose="00000400000000000000" pitchFamily="2" charset="-78"/>
              </a:rPr>
              <a:t>Burwick</a:t>
            </a:r>
            <a:r>
              <a:rPr lang="en-US">
                <a:cs typeface="B Nazanin" panose="00000400000000000000" pitchFamily="2" charset="-78"/>
              </a:rPr>
              <a:t>, 2015: </a:t>
            </a:r>
            <a:r>
              <a:rPr lang="en-US" smtClean="0">
                <a:cs typeface="B Nazanin" panose="00000400000000000000" pitchFamily="2" charset="-78"/>
              </a:rPr>
              <a:t>214</a:t>
            </a:r>
            <a:r>
              <a:rPr lang="fa-IR" smtClean="0">
                <a:cs typeface="B Nazanin" panose="00000400000000000000" pitchFamily="2" charset="-78"/>
              </a:rPr>
              <a:t>) امرؤالقیس </a:t>
            </a:r>
            <a:r>
              <a:rPr lang="fa-IR">
                <a:cs typeface="B Nazanin" panose="00000400000000000000" pitchFamily="2" charset="-78"/>
              </a:rPr>
              <a:t>با استفاده از </a:t>
            </a:r>
            <a:r>
              <a:rPr lang="fa-IR" smtClean="0">
                <a:cs typeface="B Nazanin" panose="00000400000000000000" pitchFamily="2" charset="-78"/>
              </a:rPr>
              <a:t>خیال ورزیهای </a:t>
            </a:r>
            <a:r>
              <a:rPr lang="fa-IR">
                <a:cs typeface="B Nazanin" panose="00000400000000000000" pitchFamily="2" charset="-78"/>
              </a:rPr>
              <a:t>عاشقانه، سیمای معشوق خود را با تمام جزئیات، اینگونه تصویرآفرینی میکند</a:t>
            </a:r>
          </a:p>
          <a:p>
            <a:endParaRPr lang="fa-IR"/>
          </a:p>
        </p:txBody>
      </p:sp>
    </p:spTree>
    <p:extLst>
      <p:ext uri="{BB962C8B-B14F-4D97-AF65-F5344CB8AC3E}">
        <p14:creationId xmlns:p14="http://schemas.microsoft.com/office/powerpoint/2010/main" val="359172787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ctr">
              <a:buNone/>
            </a:pPr>
            <a:r>
              <a:rPr lang="fa-IR" smtClean="0">
                <a:cs typeface="B Nazanin" panose="00000400000000000000" pitchFamily="2" charset="-78"/>
              </a:rPr>
              <a:t>هَصَرتُ </a:t>
            </a:r>
            <a:r>
              <a:rPr lang="fa-IR">
                <a:cs typeface="B Nazanin" panose="00000400000000000000" pitchFamily="2" charset="-78"/>
              </a:rPr>
              <a:t>بفَودَی رَأسِها </a:t>
            </a:r>
            <a:r>
              <a:rPr lang="fa-IR" smtClean="0">
                <a:cs typeface="B Nazanin" panose="00000400000000000000" pitchFamily="2" charset="-78"/>
              </a:rPr>
              <a:t>فَتَمَایَلَت 	عَلیَّ </a:t>
            </a:r>
            <a:r>
              <a:rPr lang="fa-IR">
                <a:cs typeface="B Nazanin" panose="00000400000000000000" pitchFamily="2" charset="-78"/>
              </a:rPr>
              <a:t>هَضیمَ الکَشحِ رَیّا المُخَلخَلِ</a:t>
            </a:r>
          </a:p>
          <a:p>
            <a:pPr marL="0" indent="0">
              <a:buNone/>
            </a:pPr>
            <a:r>
              <a:rPr lang="fa-IR" smtClean="0">
                <a:cs typeface="B Nazanin" panose="00000400000000000000" pitchFamily="2" charset="-78"/>
              </a:rPr>
              <a:t>		مُهَفهَفَه </a:t>
            </a:r>
            <a:r>
              <a:rPr lang="fa-IR">
                <a:cs typeface="B Nazanin" panose="00000400000000000000" pitchFamily="2" charset="-78"/>
              </a:rPr>
              <a:t>بَیضاءُ غَیرُ مُفاضَهٍ		تَرائِبُها مَصقولَهُ کَالسَّجَنجَلِ...</a:t>
            </a:r>
          </a:p>
          <a:p>
            <a:pPr marL="0" indent="0">
              <a:buNone/>
            </a:pPr>
            <a:r>
              <a:rPr lang="fa-IR" smtClean="0">
                <a:cs typeface="B Nazanin" panose="00000400000000000000" pitchFamily="2" charset="-78"/>
              </a:rPr>
              <a:t>		تَصُدُّ </a:t>
            </a:r>
            <a:r>
              <a:rPr lang="fa-IR">
                <a:cs typeface="B Nazanin" panose="00000400000000000000" pitchFamily="2" charset="-78"/>
              </a:rPr>
              <a:t>و تُبدِی عَن أسیلٍ وَ </a:t>
            </a:r>
            <a:r>
              <a:rPr lang="fa-IR" smtClean="0">
                <a:cs typeface="B Nazanin" panose="00000400000000000000" pitchFamily="2" charset="-78"/>
              </a:rPr>
              <a:t>تَتّقی	</a:t>
            </a:r>
            <a:r>
              <a:rPr lang="fa-IR">
                <a:cs typeface="B Nazanin" panose="00000400000000000000" pitchFamily="2" charset="-78"/>
              </a:rPr>
              <a:t>بِناظِرَةً مِن وَحشِ وَجرَةَ مُطفِل</a:t>
            </a:r>
          </a:p>
          <a:p>
            <a:pPr marL="0" indent="0">
              <a:buNone/>
            </a:pPr>
            <a:endParaRPr lang="fa-IR">
              <a:cs typeface="B Nazanin" panose="00000400000000000000" pitchFamily="2" charset="-78"/>
            </a:endParaRPr>
          </a:p>
          <a:p>
            <a:pPr marL="0" indent="0">
              <a:buNone/>
            </a:pPr>
            <a:endParaRPr lang="fa-IR">
              <a:cs typeface="B Nazanin" panose="00000400000000000000" pitchFamily="2" charset="-78"/>
            </a:endParaRPr>
          </a:p>
        </p:txBody>
      </p:sp>
    </p:spTree>
    <p:extLst>
      <p:ext uri="{BB962C8B-B14F-4D97-AF65-F5344CB8AC3E}">
        <p14:creationId xmlns:p14="http://schemas.microsoft.com/office/powerpoint/2010/main" val="402734522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85000" lnSpcReduction="20000"/>
          </a:bodyPr>
          <a:lstStyle/>
          <a:p>
            <a:pPr marL="0" indent="0" algn="ctr">
              <a:buNone/>
            </a:pPr>
            <a:r>
              <a:rPr lang="fa-IR" smtClean="0">
                <a:cs typeface="B Nazanin" panose="00000400000000000000" pitchFamily="2" charset="-78"/>
              </a:rPr>
              <a:t>وَ </a:t>
            </a:r>
            <a:r>
              <a:rPr lang="fa-IR">
                <a:cs typeface="B Nazanin" panose="00000400000000000000" pitchFamily="2" charset="-78"/>
              </a:rPr>
              <a:t>جِیدٍ کَجِیدِ الرِّئمِ لیسَ بِفاحشٍ		إذا هیَ نَصّتهُ وَ لا بِمُعَطَّلِ</a:t>
            </a:r>
          </a:p>
          <a:p>
            <a:pPr marL="0" indent="0" algn="ctr">
              <a:buNone/>
            </a:pPr>
            <a:endParaRPr lang="fa-IR">
              <a:cs typeface="B Nazanin" panose="00000400000000000000" pitchFamily="2" charset="-78"/>
            </a:endParaRPr>
          </a:p>
          <a:p>
            <a:pPr marL="0" indent="0" algn="ctr">
              <a:buNone/>
            </a:pPr>
            <a:r>
              <a:rPr lang="fa-IR" smtClean="0">
                <a:cs typeface="B Nazanin" panose="00000400000000000000" pitchFamily="2" charset="-78"/>
              </a:rPr>
              <a:t>وَ </a:t>
            </a:r>
            <a:r>
              <a:rPr lang="fa-IR">
                <a:cs typeface="B Nazanin" panose="00000400000000000000" pitchFamily="2" charset="-78"/>
              </a:rPr>
              <a:t>فَرعٍ یَزینُ المَتنَ أسوَدَ فَاحمٍ		</a:t>
            </a:r>
            <a:r>
              <a:rPr lang="fa-IR" smtClean="0">
                <a:cs typeface="B Nazanin" panose="00000400000000000000" pitchFamily="2" charset="-78"/>
              </a:rPr>
              <a:t>	أثیتٍ </a:t>
            </a:r>
            <a:r>
              <a:rPr lang="fa-IR">
                <a:cs typeface="B Nazanin" panose="00000400000000000000" pitchFamily="2" charset="-78"/>
              </a:rPr>
              <a:t>کَقِنوِ </a:t>
            </a:r>
            <a:r>
              <a:rPr lang="fa-IR" smtClean="0">
                <a:cs typeface="B Nazanin" panose="00000400000000000000" pitchFamily="2" charset="-78"/>
              </a:rPr>
              <a:t>النَّخلهِ </a:t>
            </a:r>
            <a:r>
              <a:rPr lang="fa-IR">
                <a:cs typeface="B Nazanin" panose="00000400000000000000" pitchFamily="2" charset="-78"/>
              </a:rPr>
              <a:t>المُتَعَثکِلِ</a:t>
            </a:r>
          </a:p>
          <a:p>
            <a:pPr marL="0" indent="0" algn="ctr">
              <a:buNone/>
            </a:pPr>
            <a:endParaRPr lang="fa-IR">
              <a:cs typeface="B Nazanin" panose="00000400000000000000" pitchFamily="2" charset="-78"/>
            </a:endParaRPr>
          </a:p>
          <a:p>
            <a:pPr marL="0" indent="0" algn="ctr">
              <a:buNone/>
            </a:pPr>
            <a:r>
              <a:rPr lang="fa-IR" smtClean="0">
                <a:cs typeface="B Nazanin" panose="00000400000000000000" pitchFamily="2" charset="-78"/>
              </a:rPr>
              <a:t>غَدائِرُهُ </a:t>
            </a:r>
            <a:r>
              <a:rPr lang="fa-IR">
                <a:cs typeface="B Nazanin" panose="00000400000000000000" pitchFamily="2" charset="-78"/>
              </a:rPr>
              <a:t>مُستشزِراتٌ إلی العُلا	</a:t>
            </a:r>
            <a:r>
              <a:rPr lang="fa-IR" smtClean="0">
                <a:cs typeface="B Nazanin" panose="00000400000000000000" pitchFamily="2" charset="-78"/>
              </a:rPr>
              <a:t>	</a:t>
            </a:r>
            <a:r>
              <a:rPr lang="fa-IR">
                <a:cs typeface="B Nazanin" panose="00000400000000000000" pitchFamily="2" charset="-78"/>
              </a:rPr>
              <a:t>	تَضِلُّ العِقاصُ مُثَنّیٌ وَ مُرسَلِ</a:t>
            </a:r>
          </a:p>
          <a:p>
            <a:pPr marL="0" indent="0" algn="ctr">
              <a:buNone/>
            </a:pPr>
            <a:endParaRPr lang="fa-IR">
              <a:cs typeface="B Nazanin" panose="00000400000000000000" pitchFamily="2" charset="-78"/>
            </a:endParaRPr>
          </a:p>
          <a:p>
            <a:pPr marL="0" indent="0" algn="ctr">
              <a:buNone/>
            </a:pPr>
            <a:r>
              <a:rPr lang="fa-IR" smtClean="0">
                <a:cs typeface="B Nazanin" panose="00000400000000000000" pitchFamily="2" charset="-78"/>
              </a:rPr>
              <a:t>وَ </a:t>
            </a:r>
            <a:r>
              <a:rPr lang="fa-IR">
                <a:cs typeface="B Nazanin" panose="00000400000000000000" pitchFamily="2" charset="-78"/>
              </a:rPr>
              <a:t>کشحٍ لطیفٍ کَالجدیلِ مُخَصَّرٍ		وَ ساقٍ کأٌنبوبِ السّقیٌ المُذَلَّلِ</a:t>
            </a:r>
          </a:p>
          <a:p>
            <a:pPr marL="0" indent="0" algn="ctr">
              <a:buNone/>
            </a:pPr>
            <a:r>
              <a:rPr lang="fa-IR" smtClean="0">
                <a:cs typeface="B Nazanin" panose="00000400000000000000" pitchFamily="2" charset="-78"/>
              </a:rPr>
              <a:t>	</a:t>
            </a:r>
            <a:endParaRPr lang="fa-IR">
              <a:cs typeface="B Nazanin" panose="00000400000000000000" pitchFamily="2" charset="-78"/>
            </a:endParaRPr>
          </a:p>
          <a:p>
            <a:pPr marL="0" indent="0" algn="ctr">
              <a:buNone/>
            </a:pPr>
            <a:r>
              <a:rPr lang="fa-IR" smtClean="0">
                <a:cs typeface="B Nazanin" panose="00000400000000000000" pitchFamily="2" charset="-78"/>
              </a:rPr>
              <a:t>وَ </a:t>
            </a:r>
            <a:r>
              <a:rPr lang="fa-IR">
                <a:cs typeface="B Nazanin" panose="00000400000000000000" pitchFamily="2" charset="-78"/>
              </a:rPr>
              <a:t>یُضحِی فَتِیتُ المِسکِ فَوقَ </a:t>
            </a:r>
            <a:r>
              <a:rPr lang="fa-IR" smtClean="0">
                <a:cs typeface="B Nazanin" panose="00000400000000000000" pitchFamily="2" charset="-78"/>
              </a:rPr>
              <a:t>فِراشِهَا	</a:t>
            </a:r>
            <a:r>
              <a:rPr lang="fa-IR">
                <a:cs typeface="B Nazanin" panose="00000400000000000000" pitchFamily="2" charset="-78"/>
              </a:rPr>
              <a:t>	نَؤومُ الضُّحَی لم تَنتَطِق عَن تَفضُّلِ</a:t>
            </a:r>
          </a:p>
          <a:p>
            <a:pPr marL="0" indent="0" algn="ctr">
              <a:buNone/>
            </a:pPr>
            <a:r>
              <a:rPr lang="fa-IR" smtClean="0">
                <a:cs typeface="B Nazanin" panose="00000400000000000000" pitchFamily="2" charset="-78"/>
              </a:rPr>
              <a:t>	</a:t>
            </a:r>
            <a:endParaRPr lang="fa-IR">
              <a:cs typeface="B Nazanin" panose="00000400000000000000" pitchFamily="2" charset="-78"/>
            </a:endParaRPr>
          </a:p>
          <a:p>
            <a:pPr marL="0" indent="0" algn="ctr">
              <a:buNone/>
            </a:pPr>
            <a:r>
              <a:rPr lang="fa-IR" smtClean="0">
                <a:cs typeface="B Nazanin" panose="00000400000000000000" pitchFamily="2" charset="-78"/>
              </a:rPr>
              <a:t>وَ </a:t>
            </a:r>
            <a:r>
              <a:rPr lang="fa-IR">
                <a:cs typeface="B Nazanin" panose="00000400000000000000" pitchFamily="2" charset="-78"/>
              </a:rPr>
              <a:t>تَعطُو برََِخصٍ غَیرِ شَثنٍ کأنّهُ	</a:t>
            </a:r>
            <a:r>
              <a:rPr lang="fa-IR" smtClean="0">
                <a:cs typeface="B Nazanin" panose="00000400000000000000" pitchFamily="2" charset="-78"/>
              </a:rPr>
              <a:t>	</a:t>
            </a:r>
            <a:r>
              <a:rPr lang="fa-IR">
                <a:cs typeface="B Nazanin" panose="00000400000000000000" pitchFamily="2" charset="-78"/>
              </a:rPr>
              <a:t>	أسَارِیعُ ظَبیٍ أو مَسَاوِیکُ إسحِلِ</a:t>
            </a:r>
          </a:p>
          <a:p>
            <a:pPr algn="just"/>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69057905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a:solidFill>
                  <a:srgbClr val="FF0000"/>
                </a:solidFill>
                <a:cs typeface="B Nazanin" panose="00000400000000000000" pitchFamily="2" charset="-78"/>
              </a:rPr>
              <a:t>ترجمه: </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1- او </a:t>
            </a:r>
            <a:r>
              <a:rPr lang="fa-IR">
                <a:cs typeface="B Nazanin" panose="00000400000000000000" pitchFamily="2" charset="-78"/>
              </a:rPr>
              <a:t>را به جانب خویش فروکشیدم و آن باریکمیان با آن ساقهای فربهاش، روی بر من نهاد.  </a:t>
            </a:r>
            <a:r>
              <a:rPr lang="fa-IR" smtClean="0">
                <a:cs typeface="B Nazanin" panose="00000400000000000000" pitchFamily="2" charset="-78"/>
              </a:rPr>
              <a:t>2- میانی باریک، پوستی </a:t>
            </a:r>
            <a:r>
              <a:rPr lang="fa-IR">
                <a:cs typeface="B Nazanin" panose="00000400000000000000" pitchFamily="2" charset="-78"/>
              </a:rPr>
              <a:t>سفید، اندامی متناسب و سینهای چون آینه درخشنده داشت</a:t>
            </a:r>
            <a:r>
              <a:rPr lang="fa-IR" smtClean="0">
                <a:cs typeface="B Nazanin" panose="00000400000000000000" pitchFamily="2" charset="-78"/>
              </a:rPr>
              <a:t>.</a:t>
            </a:r>
          </a:p>
          <a:p>
            <a:pPr algn="just"/>
            <a:r>
              <a:rPr lang="fa-IR" smtClean="0">
                <a:cs typeface="B Nazanin" panose="00000400000000000000" pitchFamily="2" charset="-78"/>
              </a:rPr>
              <a:t>3- گاه </a:t>
            </a:r>
            <a:r>
              <a:rPr lang="fa-IR">
                <a:cs typeface="B Nazanin" panose="00000400000000000000" pitchFamily="2" charset="-78"/>
              </a:rPr>
              <a:t>پرهیز میکرد و گاه دیدار مینمود و در آن </a:t>
            </a:r>
            <a:r>
              <a:rPr lang="fa-IR" smtClean="0">
                <a:cs typeface="B Nazanin" panose="00000400000000000000" pitchFamily="2" charset="-78"/>
              </a:rPr>
              <a:t>حال نگاهش </a:t>
            </a:r>
            <a:r>
              <a:rPr lang="fa-IR">
                <a:cs typeface="B Nazanin" panose="00000400000000000000" pitchFamily="2" charset="-78"/>
              </a:rPr>
              <a:t>نگاه آهوانِ وَجرَه را به یاد میآورد به وقتیکه بچههای خود را میطلبند.  </a:t>
            </a:r>
            <a:endParaRPr lang="fa-IR" smtClean="0">
              <a:cs typeface="B Nazanin" panose="00000400000000000000" pitchFamily="2" charset="-78"/>
            </a:endParaRPr>
          </a:p>
          <a:p>
            <a:pPr algn="just"/>
            <a:r>
              <a:rPr lang="fa-IR" smtClean="0">
                <a:cs typeface="B Nazanin" panose="00000400000000000000" pitchFamily="2" charset="-78"/>
              </a:rPr>
              <a:t>4- گردنی </a:t>
            </a:r>
            <a:r>
              <a:rPr lang="fa-IR">
                <a:cs typeface="B Nazanin" panose="00000400000000000000" pitchFamily="2" charset="-78"/>
              </a:rPr>
              <a:t>گردنبند بسته و متناسب که </a:t>
            </a:r>
            <a:r>
              <a:rPr lang="fa-IR" smtClean="0">
                <a:cs typeface="B Nazanin" panose="00000400000000000000" pitchFamily="2" charset="-78"/>
              </a:rPr>
              <a:t>چون آن </a:t>
            </a:r>
            <a:r>
              <a:rPr lang="fa-IR">
                <a:cs typeface="B Nazanin" panose="00000400000000000000" pitchFamily="2" charset="-78"/>
              </a:rPr>
              <a:t>را بالا میگرفت، جلوة غزالان سپیداندام بیابان را داشت؛  </a:t>
            </a:r>
            <a:endParaRPr lang="fa-IR" smtClean="0">
              <a:cs typeface="B Nazanin" panose="00000400000000000000" pitchFamily="2" charset="-78"/>
            </a:endParaRPr>
          </a:p>
          <a:p>
            <a:pPr algn="just"/>
            <a:r>
              <a:rPr lang="fa-IR" smtClean="0">
                <a:cs typeface="B Nazanin" panose="00000400000000000000" pitchFamily="2" charset="-78"/>
              </a:rPr>
              <a:t>5- و </a:t>
            </a:r>
            <a:r>
              <a:rPr lang="fa-IR">
                <a:cs typeface="B Nazanin" panose="00000400000000000000" pitchFamily="2" charset="-78"/>
              </a:rPr>
              <a:t>گیسوانی سیاه چونان خوشههای انبوه و درهم شدة </a:t>
            </a:r>
            <a:r>
              <a:rPr lang="fa-IR" smtClean="0">
                <a:cs typeface="B Nazanin" panose="00000400000000000000" pitchFamily="2" charset="-78"/>
              </a:rPr>
              <a:t>خرما پشتش </a:t>
            </a:r>
            <a:r>
              <a:rPr lang="fa-IR">
                <a:cs typeface="B Nazanin" panose="00000400000000000000" pitchFamily="2" charset="-78"/>
              </a:rPr>
              <a:t>را زینت میداد.  </a:t>
            </a:r>
            <a:endParaRPr lang="fa-IR" smtClean="0">
              <a:cs typeface="B Nazanin" panose="00000400000000000000" pitchFamily="2" charset="-78"/>
            </a:endParaRPr>
          </a:p>
        </p:txBody>
      </p:sp>
    </p:spTree>
    <p:extLst>
      <p:ext uri="{BB962C8B-B14F-4D97-AF65-F5344CB8AC3E}">
        <p14:creationId xmlns:p14="http://schemas.microsoft.com/office/powerpoint/2010/main" val="175888853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6- گیسوانش به بالا گراییده بود و آنچنان مجعّد و انبوه که بافتهها در </a:t>
            </a:r>
            <a:r>
              <a:rPr lang="fa-IR" smtClean="0">
                <a:cs typeface="B Nazanin" panose="00000400000000000000" pitchFamily="2" charset="-78"/>
              </a:rPr>
              <a:t>چین وشکنش </a:t>
            </a:r>
            <a:r>
              <a:rPr lang="fa-IR">
                <a:cs typeface="B Nazanin" panose="00000400000000000000" pitchFamily="2" charset="-78"/>
              </a:rPr>
              <a:t>گم میشد. </a:t>
            </a:r>
          </a:p>
          <a:p>
            <a:pPr algn="just"/>
            <a:r>
              <a:rPr lang="fa-IR">
                <a:cs typeface="B Nazanin" panose="00000400000000000000" pitchFamily="2" charset="-78"/>
              </a:rPr>
              <a:t>7- میان باریکش در لطافت چون افساری بود از چرم بافته و ساقهای ظریفش چون نیهای بَردِی بود که درختان خرما بر آن سایه آکنده باشند.  </a:t>
            </a:r>
          </a:p>
          <a:p>
            <a:pPr algn="just"/>
            <a:r>
              <a:rPr lang="fa-IR">
                <a:cs typeface="B Nazanin" panose="00000400000000000000" pitchFamily="2" charset="-78"/>
              </a:rPr>
              <a:t>8- معشوقه من هرگز چون کنیزان به قصد کار کمر نمیبندد و تا چاشتگاه میخوابد، گویی بسترش همواره پر از خردههای مشک است.  </a:t>
            </a:r>
          </a:p>
          <a:p>
            <a:pPr algn="just"/>
            <a:r>
              <a:rPr lang="fa-IR">
                <a:cs typeface="B Nazanin" panose="00000400000000000000" pitchFamily="2" charset="-78"/>
              </a:rPr>
              <a:t>9- انگشتانی نرم و لطیف دارد، چون کرمهای سرزمین ظِبّی و یا چون مسواکهایی که از شاخۀ نر اِسحِل تراشیده باشند (آیتی، </a:t>
            </a:r>
            <a:r>
              <a:rPr lang="fa-IR" smtClean="0">
                <a:cs typeface="B Nazanin" panose="00000400000000000000" pitchFamily="2" charset="-78"/>
              </a:rPr>
              <a:t>1390، 15-16)</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1720533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538</TotalTime>
  <Words>11847</Words>
  <Application>Microsoft Office PowerPoint</Application>
  <PresentationFormat>Widescreen</PresentationFormat>
  <Paragraphs>405</Paragraphs>
  <Slides>129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129</vt:i4>
      </vt:variant>
    </vt:vector>
  </HeadingPairs>
  <TitlesOfParts>
    <vt:vector size="135" baseType="lpstr">
      <vt:lpstr>Arial</vt:lpstr>
      <vt:lpstr>B Nazanin</vt:lpstr>
      <vt:lpstr>Calibri</vt:lpstr>
      <vt:lpstr>Calibri Light</vt:lpstr>
      <vt:lpstr>Times New Roman</vt:lpstr>
      <vt:lpstr>Office Theme</vt:lpstr>
      <vt:lpstr>عنوان مقاله: بررسی نوستالوژی دوری از معشوق در معلقه امرؤالقیس کِندی شاعر جاهلی عرب </vt:lpstr>
      <vt:lpstr>چکیده</vt:lpstr>
      <vt:lpstr>چکیده</vt:lpstr>
      <vt:lpstr>چکیده</vt:lpstr>
      <vt:lpstr>چکیده</vt:lpstr>
      <vt:lpstr>واژه های کلیدی: </vt:lpstr>
      <vt:lpstr>1-مقدمه</vt:lpstr>
      <vt:lpstr>PowerPoint Presentation</vt:lpstr>
      <vt:lpstr>PowerPoint Presentation</vt:lpstr>
      <vt:lpstr>PowerPoint Presentation</vt:lpstr>
      <vt:lpstr>PowerPoint Presentation</vt:lpstr>
      <vt:lpstr>2-سؤالات تحقیق</vt:lpstr>
      <vt:lpstr>3- فرضیه های تحقیق</vt:lpstr>
      <vt:lpstr>PowerPoint Presentation</vt:lpstr>
      <vt:lpstr>4-هدف و روش انجام پژوهش</vt:lpstr>
      <vt:lpstr>5-پیشینه پژوهش</vt:lpstr>
      <vt:lpstr>PowerPoint Presentation</vt:lpstr>
      <vt:lpstr>PowerPoint Presentation</vt:lpstr>
      <vt:lpstr>PowerPoint Presentation</vt:lpstr>
      <vt:lpstr>PowerPoint Presentation</vt:lpstr>
      <vt:lpstr>PowerPoint Presentation</vt:lpstr>
      <vt:lpstr>PowerPoint Presentation</vt:lpstr>
      <vt:lpstr>6- ضرورت انجام پژوهش</vt:lpstr>
      <vt:lpstr>7- امرؤالقیس و معلّقات سبع </vt:lpstr>
      <vt:lpstr>PowerPoint Presentation</vt:lpstr>
      <vt:lpstr>PowerPoint Presentation</vt:lpstr>
      <vt:lpstr>PowerPoint Presentation</vt:lpstr>
      <vt:lpstr>PowerPoint Presentation</vt:lpstr>
      <vt:lpstr>PowerPoint Presentation</vt:lpstr>
      <vt:lpstr>8-بحث و بررسی 1-8نوستالوژی دوری از معشوق</vt:lpstr>
      <vt:lpstr>PowerPoint Presentation</vt:lpstr>
      <vt:lpstr>PowerPoint Presentation</vt:lpstr>
      <vt:lpstr>PowerPoint Presentation</vt:lpstr>
      <vt:lpstr>8-1-1 یادآوری و مرور خاطرات گذشته با معشوق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8-1-2 غم و اندوه و حسرت و دلتنگی برای معشوق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3-1-8یادآوری بی وفایی های معشوق و مرارتهای راه عشق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8-1-4 تخیّل ورزیهای عاشقانه در وصف زیبایی معشوق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ترجمه: </vt:lpstr>
      <vt:lpstr>PowerPoint Presentation</vt:lpstr>
      <vt:lpstr>PowerPoint Presentation</vt:lpstr>
      <vt:lpstr>8-1-5 همدردی و همدلی با طبیعت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ترجمه: </vt:lpstr>
      <vt:lpstr>9-نتیجه گیری</vt:lpstr>
      <vt:lpstr>PowerPoint Presentation</vt:lpstr>
      <vt:lpstr>PowerPoint Presentation</vt:lpstr>
      <vt:lpstr>PowerPoint Presentation</vt:lpstr>
      <vt:lpstr>منابع الف: کتابها</vt:lpstr>
      <vt:lpstr>PowerPoint Presentation</vt:lpstr>
      <vt:lpstr>ب: مقالات</vt:lpstr>
      <vt:lpstr>PowerPoint Presentation</vt:lpstr>
      <vt:lpstr>References</vt:lpstr>
      <vt:lpstr>PowerPoint Presentation</vt:lpstr>
      <vt:lpstr>PowerPoint Presentation</vt:lpstr>
      <vt:lpstr>B: Articles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MaZz!i</dc:creator>
  <cp:lastModifiedBy>MaZz!i</cp:lastModifiedBy>
  <cp:revision>141</cp:revision>
  <cp:lastPrinted>2026-03-25T17:01:44Z</cp:lastPrinted>
  <dcterms:created xsi:type="dcterms:W3CDTF">2026-03-09T16:05:37Z</dcterms:created>
  <dcterms:modified xsi:type="dcterms:W3CDTF">2026-03-25T17:22:18Z</dcterms:modified>
</cp:coreProperties>
</file>