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89" r:id="rId12"/>
    <p:sldId id="266" r:id="rId13"/>
    <p:sldId id="267" r:id="rId14"/>
    <p:sldId id="268" r:id="rId15"/>
    <p:sldId id="269" r:id="rId16"/>
    <p:sldId id="271" r:id="rId17"/>
    <p:sldId id="302" r:id="rId18"/>
    <p:sldId id="272" r:id="rId19"/>
    <p:sldId id="273" r:id="rId20"/>
    <p:sldId id="270" r:id="rId21"/>
    <p:sldId id="303" r:id="rId22"/>
    <p:sldId id="304" r:id="rId23"/>
    <p:sldId id="274" r:id="rId24"/>
    <p:sldId id="305" r:id="rId25"/>
    <p:sldId id="275" r:id="rId26"/>
    <p:sldId id="306" r:id="rId27"/>
    <p:sldId id="308" r:id="rId28"/>
    <p:sldId id="307" r:id="rId29"/>
    <p:sldId id="277" r:id="rId30"/>
    <p:sldId id="309" r:id="rId31"/>
    <p:sldId id="310" r:id="rId32"/>
    <p:sldId id="278" r:id="rId33"/>
    <p:sldId id="311" r:id="rId34"/>
    <p:sldId id="279" r:id="rId35"/>
    <p:sldId id="280" r:id="rId36"/>
    <p:sldId id="312" r:id="rId37"/>
    <p:sldId id="281" r:id="rId38"/>
    <p:sldId id="282" r:id="rId39"/>
    <p:sldId id="315" r:id="rId40"/>
    <p:sldId id="316" r:id="rId41"/>
    <p:sldId id="283" r:id="rId42"/>
    <p:sldId id="317" r:id="rId43"/>
    <p:sldId id="284" r:id="rId44"/>
    <p:sldId id="285" r:id="rId45"/>
    <p:sldId id="287" r:id="rId46"/>
    <p:sldId id="286" r:id="rId47"/>
    <p:sldId id="319" r:id="rId48"/>
    <p:sldId id="318" r:id="rId49"/>
    <p:sldId id="288" r:id="rId50"/>
    <p:sldId id="320" r:id="rId51"/>
    <p:sldId id="290" r:id="rId52"/>
    <p:sldId id="291" r:id="rId53"/>
    <p:sldId id="321" r:id="rId54"/>
    <p:sldId id="292" r:id="rId55"/>
    <p:sldId id="323" r:id="rId56"/>
    <p:sldId id="293" r:id="rId57"/>
    <p:sldId id="322" r:id="rId58"/>
    <p:sldId id="294" r:id="rId59"/>
    <p:sldId id="325" r:id="rId60"/>
    <p:sldId id="324" r:id="rId61"/>
    <p:sldId id="326" r:id="rId62"/>
    <p:sldId id="295" r:id="rId63"/>
    <p:sldId id="327" r:id="rId64"/>
    <p:sldId id="296" r:id="rId65"/>
    <p:sldId id="330" r:id="rId66"/>
    <p:sldId id="328" r:id="rId67"/>
    <p:sldId id="297" r:id="rId68"/>
    <p:sldId id="298" r:id="rId69"/>
    <p:sldId id="299" r:id="rId70"/>
    <p:sldId id="300" r:id="rId71"/>
    <p:sldId id="301" r:id="rId72"/>
    <p:sldId id="313" r:id="rId73"/>
    <p:sldId id="329" r:id="rId74"/>
    <p:sldId id="314" r:id="rId75"/>
    <p:sldId id="339" r:id="rId76"/>
    <p:sldId id="331" r:id="rId77"/>
    <p:sldId id="340" r:id="rId78"/>
    <p:sldId id="334" r:id="rId79"/>
    <p:sldId id="341" r:id="rId80"/>
    <p:sldId id="335" r:id="rId81"/>
    <p:sldId id="342" r:id="rId82"/>
    <p:sldId id="336" r:id="rId83"/>
    <p:sldId id="343" r:id="rId84"/>
    <p:sldId id="337" r:id="rId85"/>
    <p:sldId id="356" r:id="rId86"/>
    <p:sldId id="355" r:id="rId87"/>
    <p:sldId id="338" r:id="rId88"/>
    <p:sldId id="357" r:id="rId89"/>
    <p:sldId id="344" r:id="rId90"/>
    <p:sldId id="360" r:id="rId91"/>
    <p:sldId id="358" r:id="rId92"/>
    <p:sldId id="359" r:id="rId93"/>
    <p:sldId id="345" r:id="rId94"/>
    <p:sldId id="361" r:id="rId95"/>
    <p:sldId id="346" r:id="rId96"/>
    <p:sldId id="347" r:id="rId97"/>
    <p:sldId id="362" r:id="rId98"/>
    <p:sldId id="348" r:id="rId99"/>
    <p:sldId id="363" r:id="rId100"/>
    <p:sldId id="349" r:id="rId101"/>
    <p:sldId id="350" r:id="rId102"/>
    <p:sldId id="364" r:id="rId103"/>
    <p:sldId id="351" r:id="rId104"/>
    <p:sldId id="352" r:id="rId105"/>
    <p:sldId id="365" r:id="rId106"/>
    <p:sldId id="366" r:id="rId107"/>
    <p:sldId id="353" r:id="rId108"/>
    <p:sldId id="369" r:id="rId109"/>
    <p:sldId id="367" r:id="rId110"/>
    <p:sldId id="368" r:id="rId111"/>
    <p:sldId id="354" r:id="rId112"/>
    <p:sldId id="370" r:id="rId113"/>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192" autoAdjust="0"/>
    <p:restoredTop sz="94434" autoAdjust="0"/>
  </p:normalViewPr>
  <p:slideViewPr>
    <p:cSldViewPr snapToGrid="0">
      <p:cViewPr varScale="1">
        <p:scale>
          <a:sx n="68" d="100"/>
          <a:sy n="68" d="100"/>
        </p:scale>
        <p:origin x="78" y="114"/>
      </p:cViewPr>
      <p:guideLst/>
    </p:cSldViewPr>
  </p:slideViewPr>
  <p:outlineViewPr>
    <p:cViewPr>
      <p:scale>
        <a:sx n="33" d="100"/>
        <a:sy n="33" d="100"/>
      </p:scale>
      <p:origin x="0" y="-3943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tableStyles" Target="tableStyle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DB63F678-EFBB-471C-BBE3-D833DF23D91B}" type="datetimeFigureOut">
              <a:rPr lang="fa-IR" smtClean="0"/>
              <a:t>05/10/1447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0419128-6F19-41F7-991F-A32C12B2FE80}" type="slidenum">
              <a:rPr lang="fa-IR" smtClean="0"/>
              <a:t>‹#›</a:t>
            </a:fld>
            <a:endParaRPr lang="fa-IR"/>
          </a:p>
        </p:txBody>
      </p:sp>
    </p:spTree>
    <p:extLst>
      <p:ext uri="{BB962C8B-B14F-4D97-AF65-F5344CB8AC3E}">
        <p14:creationId xmlns:p14="http://schemas.microsoft.com/office/powerpoint/2010/main" val="2119672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DB63F678-EFBB-471C-BBE3-D833DF23D91B}" type="datetimeFigureOut">
              <a:rPr lang="fa-IR" smtClean="0"/>
              <a:t>05/10/1447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0419128-6F19-41F7-991F-A32C12B2FE80}" type="slidenum">
              <a:rPr lang="fa-IR" smtClean="0"/>
              <a:t>‹#›</a:t>
            </a:fld>
            <a:endParaRPr lang="fa-IR"/>
          </a:p>
        </p:txBody>
      </p:sp>
    </p:spTree>
    <p:extLst>
      <p:ext uri="{BB962C8B-B14F-4D97-AF65-F5344CB8AC3E}">
        <p14:creationId xmlns:p14="http://schemas.microsoft.com/office/powerpoint/2010/main" val="1812042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DB63F678-EFBB-471C-BBE3-D833DF23D91B}" type="datetimeFigureOut">
              <a:rPr lang="fa-IR" smtClean="0"/>
              <a:t>05/10/1447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0419128-6F19-41F7-991F-A32C12B2FE80}" type="slidenum">
              <a:rPr lang="fa-IR" smtClean="0"/>
              <a:t>‹#›</a:t>
            </a:fld>
            <a:endParaRPr lang="fa-IR"/>
          </a:p>
        </p:txBody>
      </p:sp>
    </p:spTree>
    <p:extLst>
      <p:ext uri="{BB962C8B-B14F-4D97-AF65-F5344CB8AC3E}">
        <p14:creationId xmlns:p14="http://schemas.microsoft.com/office/powerpoint/2010/main" val="2085468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DB63F678-EFBB-471C-BBE3-D833DF23D91B}" type="datetimeFigureOut">
              <a:rPr lang="fa-IR" smtClean="0"/>
              <a:t>05/10/1447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0419128-6F19-41F7-991F-A32C12B2FE80}" type="slidenum">
              <a:rPr lang="fa-IR" smtClean="0"/>
              <a:t>‹#›</a:t>
            </a:fld>
            <a:endParaRPr lang="fa-IR"/>
          </a:p>
        </p:txBody>
      </p:sp>
    </p:spTree>
    <p:extLst>
      <p:ext uri="{BB962C8B-B14F-4D97-AF65-F5344CB8AC3E}">
        <p14:creationId xmlns:p14="http://schemas.microsoft.com/office/powerpoint/2010/main" val="2834716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63F678-EFBB-471C-BBE3-D833DF23D91B}" type="datetimeFigureOut">
              <a:rPr lang="fa-IR" smtClean="0"/>
              <a:t>05/10/1447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0419128-6F19-41F7-991F-A32C12B2FE80}" type="slidenum">
              <a:rPr lang="fa-IR" smtClean="0"/>
              <a:t>‹#›</a:t>
            </a:fld>
            <a:endParaRPr lang="fa-IR"/>
          </a:p>
        </p:txBody>
      </p:sp>
    </p:spTree>
    <p:extLst>
      <p:ext uri="{BB962C8B-B14F-4D97-AF65-F5344CB8AC3E}">
        <p14:creationId xmlns:p14="http://schemas.microsoft.com/office/powerpoint/2010/main" val="2753130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DB63F678-EFBB-471C-BBE3-D833DF23D91B}" type="datetimeFigureOut">
              <a:rPr lang="fa-IR" smtClean="0"/>
              <a:t>05/10/1447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0419128-6F19-41F7-991F-A32C12B2FE80}" type="slidenum">
              <a:rPr lang="fa-IR" smtClean="0"/>
              <a:t>‹#›</a:t>
            </a:fld>
            <a:endParaRPr lang="fa-IR"/>
          </a:p>
        </p:txBody>
      </p:sp>
    </p:spTree>
    <p:extLst>
      <p:ext uri="{BB962C8B-B14F-4D97-AF65-F5344CB8AC3E}">
        <p14:creationId xmlns:p14="http://schemas.microsoft.com/office/powerpoint/2010/main" val="3333104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DB63F678-EFBB-471C-BBE3-D833DF23D91B}" type="datetimeFigureOut">
              <a:rPr lang="fa-IR" smtClean="0"/>
              <a:t>05/10/1447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10419128-6F19-41F7-991F-A32C12B2FE80}" type="slidenum">
              <a:rPr lang="fa-IR" smtClean="0"/>
              <a:t>‹#›</a:t>
            </a:fld>
            <a:endParaRPr lang="fa-IR"/>
          </a:p>
        </p:txBody>
      </p:sp>
    </p:spTree>
    <p:extLst>
      <p:ext uri="{BB962C8B-B14F-4D97-AF65-F5344CB8AC3E}">
        <p14:creationId xmlns:p14="http://schemas.microsoft.com/office/powerpoint/2010/main" val="2018376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DB63F678-EFBB-471C-BBE3-D833DF23D91B}" type="datetimeFigureOut">
              <a:rPr lang="fa-IR" smtClean="0"/>
              <a:t>05/10/1447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10419128-6F19-41F7-991F-A32C12B2FE80}" type="slidenum">
              <a:rPr lang="fa-IR" smtClean="0"/>
              <a:t>‹#›</a:t>
            </a:fld>
            <a:endParaRPr lang="fa-IR"/>
          </a:p>
        </p:txBody>
      </p:sp>
    </p:spTree>
    <p:extLst>
      <p:ext uri="{BB962C8B-B14F-4D97-AF65-F5344CB8AC3E}">
        <p14:creationId xmlns:p14="http://schemas.microsoft.com/office/powerpoint/2010/main" val="2054032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63F678-EFBB-471C-BBE3-D833DF23D91B}" type="datetimeFigureOut">
              <a:rPr lang="fa-IR" smtClean="0"/>
              <a:t>05/10/1447</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10419128-6F19-41F7-991F-A32C12B2FE80}" type="slidenum">
              <a:rPr lang="fa-IR" smtClean="0"/>
              <a:t>‹#›</a:t>
            </a:fld>
            <a:endParaRPr lang="fa-IR"/>
          </a:p>
        </p:txBody>
      </p:sp>
    </p:spTree>
    <p:extLst>
      <p:ext uri="{BB962C8B-B14F-4D97-AF65-F5344CB8AC3E}">
        <p14:creationId xmlns:p14="http://schemas.microsoft.com/office/powerpoint/2010/main" val="4173394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63F678-EFBB-471C-BBE3-D833DF23D91B}" type="datetimeFigureOut">
              <a:rPr lang="fa-IR" smtClean="0"/>
              <a:t>05/10/1447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0419128-6F19-41F7-991F-A32C12B2FE80}" type="slidenum">
              <a:rPr lang="fa-IR" smtClean="0"/>
              <a:t>‹#›</a:t>
            </a:fld>
            <a:endParaRPr lang="fa-IR"/>
          </a:p>
        </p:txBody>
      </p:sp>
    </p:spTree>
    <p:extLst>
      <p:ext uri="{BB962C8B-B14F-4D97-AF65-F5344CB8AC3E}">
        <p14:creationId xmlns:p14="http://schemas.microsoft.com/office/powerpoint/2010/main" val="1570454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63F678-EFBB-471C-BBE3-D833DF23D91B}" type="datetimeFigureOut">
              <a:rPr lang="fa-IR" smtClean="0"/>
              <a:t>05/10/1447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0419128-6F19-41F7-991F-A32C12B2FE80}" type="slidenum">
              <a:rPr lang="fa-IR" smtClean="0"/>
              <a:t>‹#›</a:t>
            </a:fld>
            <a:endParaRPr lang="fa-IR"/>
          </a:p>
        </p:txBody>
      </p:sp>
    </p:spTree>
    <p:extLst>
      <p:ext uri="{BB962C8B-B14F-4D97-AF65-F5344CB8AC3E}">
        <p14:creationId xmlns:p14="http://schemas.microsoft.com/office/powerpoint/2010/main" val="40843032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B63F678-EFBB-471C-BBE3-D833DF23D91B}" type="datetimeFigureOut">
              <a:rPr lang="fa-IR" smtClean="0"/>
              <a:t>05/10/1447</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0419128-6F19-41F7-991F-A32C12B2FE80}" type="slidenum">
              <a:rPr lang="fa-IR" smtClean="0"/>
              <a:t>‹#›</a:t>
            </a:fld>
            <a:endParaRPr lang="fa-IR"/>
          </a:p>
        </p:txBody>
      </p:sp>
    </p:spTree>
    <p:extLst>
      <p:ext uri="{BB962C8B-B14F-4D97-AF65-F5344CB8AC3E}">
        <p14:creationId xmlns:p14="http://schemas.microsoft.com/office/powerpoint/2010/main" val="37198161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4800" smtClean="0">
                <a:solidFill>
                  <a:srgbClr val="FF0000"/>
                </a:solidFill>
                <a:cs typeface="B Nazanin" panose="00000400000000000000" pitchFamily="2" charset="-78"/>
              </a:rPr>
              <a:t>عنوان مقاله: </a:t>
            </a:r>
            <a:r>
              <a:rPr lang="fa-IR" sz="4800" smtClean="0">
                <a:cs typeface="B Nazanin" panose="00000400000000000000" pitchFamily="2" charset="-78"/>
              </a:rPr>
              <a:t>گفتمان </a:t>
            </a:r>
            <a:r>
              <a:rPr lang="fa-IR" sz="4800" smtClean="0">
                <a:cs typeface="B Nazanin" panose="00000400000000000000" pitchFamily="2" charset="-78"/>
              </a:rPr>
              <a:t>توسعه: سرابی ویرانگر</a:t>
            </a:r>
            <a:endParaRPr lang="fa-IR" sz="4800">
              <a:cs typeface="B Nazanin" panose="00000400000000000000" pitchFamily="2" charset="-78"/>
            </a:endParaRPr>
          </a:p>
        </p:txBody>
      </p:sp>
      <p:sp>
        <p:nvSpPr>
          <p:cNvPr id="3" name="Subtitle 2"/>
          <p:cNvSpPr>
            <a:spLocks noGrp="1"/>
          </p:cNvSpPr>
          <p:nvPr>
            <p:ph type="subTitle" idx="1"/>
          </p:nvPr>
        </p:nvSpPr>
        <p:spPr/>
        <p:txBody>
          <a:bodyPr/>
          <a:lstStyle/>
          <a:p>
            <a:r>
              <a:rPr lang="fa-IR">
                <a:solidFill>
                  <a:srgbClr val="FF0000"/>
                </a:solidFill>
                <a:cs typeface="B Nazanin" panose="00000400000000000000" pitchFamily="2" charset="-78"/>
              </a:rPr>
              <a:t>نویسنده: </a:t>
            </a:r>
            <a:r>
              <a:rPr lang="fa-IR">
                <a:cs typeface="B Nazanin" panose="00000400000000000000" pitchFamily="2" charset="-78"/>
              </a:rPr>
              <a:t>حسین کچویان</a:t>
            </a:r>
          </a:p>
          <a:p>
            <a:r>
              <a:rPr lang="fa-IR" b="1" smtClean="0">
                <a:solidFill>
                  <a:srgbClr val="FF0000"/>
                </a:solidFill>
                <a:cs typeface="B Nazanin" panose="00000400000000000000" pitchFamily="2" charset="-78"/>
              </a:rPr>
              <a:t>منبع: </a:t>
            </a:r>
            <a:r>
              <a:rPr lang="fa-IR" smtClean="0">
                <a:cs typeface="B Nazanin" panose="00000400000000000000" pitchFamily="2" charset="-78"/>
              </a:rPr>
              <a:t>راهبرد </a:t>
            </a:r>
            <a:r>
              <a:rPr lang="fa-IR">
                <a:cs typeface="B Nazanin" panose="00000400000000000000" pitchFamily="2" charset="-78"/>
              </a:rPr>
              <a:t>یاس ۱۳۸۴ </a:t>
            </a:r>
            <a:r>
              <a:rPr lang="fa-IR">
                <a:cs typeface="B Nazanin" panose="00000400000000000000" pitchFamily="2" charset="-78"/>
              </a:rPr>
              <a:t>شماره </a:t>
            </a:r>
            <a:r>
              <a:rPr lang="fa-IR" smtClean="0">
                <a:cs typeface="B Nazanin" panose="00000400000000000000" pitchFamily="2" charset="-78"/>
              </a:rPr>
              <a:t>۳</a:t>
            </a:r>
          </a:p>
          <a:p>
            <a:r>
              <a:rPr lang="fa-IR" smtClean="0">
                <a:cs typeface="B Nazanin" panose="00000400000000000000" pitchFamily="2" charset="-78"/>
              </a:rPr>
              <a:t>صص 103-126</a:t>
            </a:r>
            <a:endParaRPr lang="fa-IR">
              <a:cs typeface="B Nazanin" panose="00000400000000000000" pitchFamily="2" charset="-78"/>
            </a:endParaRPr>
          </a:p>
        </p:txBody>
      </p:sp>
    </p:spTree>
    <p:extLst>
      <p:ext uri="{BB962C8B-B14F-4D97-AF65-F5344CB8AC3E}">
        <p14:creationId xmlns:p14="http://schemas.microsoft.com/office/powerpoint/2010/main" val="3973802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از دل اعمال و کردارهای غیر گفتمانی اینان است که گفتمان ظاهر شده و صورت خاص خود را می یابد. اما این بنیان های وجودی صرفا بستر بیرونی گفتمان ها را نمی سازد، بلکه به یک معنا به گونه ای بازنمایی شده در آن منعکس می گردد. این مجموعه عوامل مشخص می سازد چه چیزی گفته شود، چرا گفته شود، چگونه گفته شود، و به چه نحوی در گفتمان نهایی ادغام گردد. </a:t>
            </a:r>
            <a:endParaRPr lang="fa-IR">
              <a:cs typeface="B Nazanin" panose="00000400000000000000" pitchFamily="2" charset="-78"/>
            </a:endParaRPr>
          </a:p>
        </p:txBody>
      </p:sp>
      <p:sp>
        <p:nvSpPr>
          <p:cNvPr id="4" name="Flowchart: Connector 3"/>
          <p:cNvSpPr/>
          <p:nvPr/>
        </p:nvSpPr>
        <p:spPr>
          <a:xfrm>
            <a:off x="838200" y="4001294"/>
            <a:ext cx="2402006" cy="1337481"/>
          </a:xfrm>
          <a:prstGeom prst="flowChartConnector">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گفتمان نهایی</a:t>
            </a:r>
            <a:endParaRPr lang="fa-IR"/>
          </a:p>
        </p:txBody>
      </p:sp>
    </p:spTree>
    <p:extLst>
      <p:ext uri="{BB962C8B-B14F-4D97-AF65-F5344CB8AC3E}">
        <p14:creationId xmlns:p14="http://schemas.microsoft.com/office/powerpoint/2010/main" val="2492614691"/>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گفتمان توسعه به تعبیر گالثانو به انسان های جوامع غیر غربی آموزش می دهد که در «آینه» یعنی در واقع به تصویرخود تف بیندازد و آنچه  را از </a:t>
            </a:r>
            <a:r>
              <a:rPr lang="fa-IR" smtClean="0">
                <a:cs typeface="B Nazanin" panose="00000400000000000000" pitchFamily="2" charset="-78"/>
              </a:rPr>
              <a:t>«آن </a:t>
            </a:r>
            <a:r>
              <a:rPr lang="fa-IR" smtClean="0">
                <a:cs typeface="B Nazanin" panose="00000400000000000000" pitchFamily="2" charset="-78"/>
              </a:rPr>
              <a:t>اوست تحقیر کند» چرا که او سنتی است و باید «</a:t>
            </a:r>
            <a:r>
              <a:rPr lang="fa-IR" b="1" smtClean="0">
                <a:solidFill>
                  <a:srgbClr val="FF0000"/>
                </a:solidFill>
                <a:cs typeface="B Nazanin" panose="00000400000000000000" pitchFamily="2" charset="-78"/>
              </a:rPr>
              <a:t>مطابق آنچه از بالا و بیرون می آید زندگی کند</a:t>
            </a:r>
            <a:r>
              <a:rPr lang="fa-IR" smtClean="0">
                <a:cs typeface="B Nazanin" panose="00000400000000000000" pitchFamily="2" charset="-78"/>
              </a:rPr>
              <a:t>» این گفتمان «</a:t>
            </a:r>
            <a:r>
              <a:rPr lang="fa-IR" b="1" smtClean="0">
                <a:solidFill>
                  <a:srgbClr val="FF0000"/>
                </a:solidFill>
                <a:cs typeface="B Nazanin" panose="00000400000000000000" pitchFamily="2" charset="-78"/>
              </a:rPr>
              <a:t>هرگز</a:t>
            </a:r>
            <a:r>
              <a:rPr lang="fa-IR" smtClean="0">
                <a:cs typeface="B Nazanin" panose="00000400000000000000" pitchFamily="2" charset="-78"/>
              </a:rPr>
              <a:t>» اجازه نمی دهد کسانی که سنتی تلقی می شوند «</a:t>
            </a:r>
            <a:r>
              <a:rPr lang="fa-IR" b="1" smtClean="0">
                <a:solidFill>
                  <a:srgbClr val="FF0000"/>
                </a:solidFill>
                <a:cs typeface="B Nazanin" panose="00000400000000000000" pitchFamily="2" charset="-78"/>
              </a:rPr>
              <a:t>بتوانند واقعیت خود را ببینند</a:t>
            </a:r>
            <a:r>
              <a:rPr lang="fa-IR" smtClean="0">
                <a:cs typeface="B Nazanin" panose="00000400000000000000" pitchFamily="2" charset="-78"/>
              </a:rPr>
              <a:t>» آنها صرفا نبایستی گذشته خود را تجدید کنند، بلکه بایستی «گذشته تجدد را تکرار کنند» (منقول در کارمن، 1996:21)</a:t>
            </a:r>
          </a:p>
          <a:p>
            <a:endParaRPr lang="fa-IR"/>
          </a:p>
        </p:txBody>
      </p:sp>
    </p:spTree>
    <p:extLst>
      <p:ext uri="{BB962C8B-B14F-4D97-AF65-F5344CB8AC3E}">
        <p14:creationId xmlns:p14="http://schemas.microsoft.com/office/powerpoint/2010/main" val="3747825370"/>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سخن پایانی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گفتمان توسعه از مشکلات متعددی رنج می برد که از وضع رو به احتضار آن حکایت یم کند. نقصان ها یا امراض این گفتمان آنچنان است که حتی اگر در چنین وضع رو به متی نیز به سر نمی برد شایسته بود خود کمر به قتل آن ببندیم. همان طوری که گفته شد وجهی از نارسایی های این گفتمان در این است که نه در نظر توانسته توضیح مفنع و سازگاری از موضوع خود ارائه کند، نه در عمل توانسته وعده های ادعایی خود را محقق کند. این گتمان البته از یک وجه کاملا موفق و پیروز بوده است. </a:t>
            </a:r>
            <a:endParaRPr lang="fa-IR">
              <a:cs typeface="B Nazanin" panose="00000400000000000000" pitchFamily="2" charset="-78"/>
            </a:endParaRPr>
          </a:p>
        </p:txBody>
      </p:sp>
    </p:spTree>
    <p:extLst>
      <p:ext uri="{BB962C8B-B14F-4D97-AF65-F5344CB8AC3E}">
        <p14:creationId xmlns:p14="http://schemas.microsoft.com/office/powerpoint/2010/main" val="1606912910"/>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به </a:t>
            </a:r>
            <a:r>
              <a:rPr lang="fa-IR">
                <a:cs typeface="B Nazanin" panose="00000400000000000000" pitchFamily="2" charset="-78"/>
              </a:rPr>
              <a:t>واسطه </a:t>
            </a:r>
            <a:r>
              <a:rPr lang="fa-IR" smtClean="0">
                <a:cs typeface="B Nazanin" panose="00000400000000000000" pitchFamily="2" charset="-78"/>
              </a:rPr>
              <a:t>غلبه </a:t>
            </a:r>
            <a:r>
              <a:rPr lang="fa-IR">
                <a:cs typeface="B Nazanin" panose="00000400000000000000" pitchFamily="2" charset="-78"/>
              </a:rPr>
              <a:t>این گفتمان بر زندگی مردمان سابقه مستعمره یا غیر غربی و قبول </a:t>
            </a:r>
            <a:r>
              <a:rPr lang="fa-IR">
                <a:cs typeface="B Nazanin" panose="00000400000000000000" pitchFamily="2" charset="-78"/>
              </a:rPr>
              <a:t>آن </a:t>
            </a:r>
            <a:r>
              <a:rPr lang="fa-IR" smtClean="0">
                <a:cs typeface="B Nazanin" panose="00000400000000000000" pitchFamily="2" charset="-78"/>
              </a:rPr>
              <a:t>به </a:t>
            </a:r>
            <a:r>
              <a:rPr lang="fa-IR">
                <a:cs typeface="B Nazanin" panose="00000400000000000000" pitchFamily="2" charset="-78"/>
              </a:rPr>
              <a:t>عنوان چارچوب معنابخش و امکان فهم و زندگی، اگر نه به تمامه، حداقل به میزان زیادی </a:t>
            </a:r>
            <a:r>
              <a:rPr lang="fa-IR">
                <a:cs typeface="B Nazanin" panose="00000400000000000000" pitchFamily="2" charset="-78"/>
              </a:rPr>
              <a:t>در </a:t>
            </a:r>
            <a:r>
              <a:rPr lang="fa-IR" smtClean="0">
                <a:cs typeface="B Nazanin" panose="00000400000000000000" pitchFamily="2" charset="-78"/>
              </a:rPr>
              <a:t>همه جا </a:t>
            </a:r>
            <a:r>
              <a:rPr lang="fa-IR">
                <a:cs typeface="B Nazanin" panose="00000400000000000000" pitchFamily="2" charset="-78"/>
              </a:rPr>
              <a:t>معصومیت سنت از دست رفته و تمام بنیان های فردی و اجتماعی زندگی مستقل آن تخریب گردیده است. چون هدف اصلی غرب از صورت بندی این </a:t>
            </a:r>
            <a:r>
              <a:rPr lang="fa-IR">
                <a:cs typeface="B Nazanin" panose="00000400000000000000" pitchFamily="2" charset="-78"/>
              </a:rPr>
              <a:t>گفتمان </a:t>
            </a:r>
            <a:r>
              <a:rPr lang="fa-IR" smtClean="0">
                <a:cs typeface="B Nazanin" panose="00000400000000000000" pitchFamily="2" charset="-78"/>
              </a:rPr>
              <a:t>از </a:t>
            </a:r>
            <a:r>
              <a:rPr lang="fa-IR">
                <a:cs typeface="B Nazanin" panose="00000400000000000000" pitchFamily="2" charset="-78"/>
              </a:rPr>
              <a:t>بین بردن امکان زندگی غیر متجددانه یا دیگرگونه و بستن راه های خروج از تجدد و نظام جهانی بوده، که در واقع بایستی آنرا کاملا موفق بدانیم</a:t>
            </a:r>
            <a:r>
              <a:rPr lang="fa-IR"/>
              <a:t>. </a:t>
            </a:r>
          </a:p>
        </p:txBody>
      </p:sp>
      <p:sp>
        <p:nvSpPr>
          <p:cNvPr id="4" name="Flowchart: Alternate Process 3"/>
          <p:cNvSpPr/>
          <p:nvPr/>
        </p:nvSpPr>
        <p:spPr>
          <a:xfrm>
            <a:off x="838200" y="4417255"/>
            <a:ext cx="3474720" cy="1195754"/>
          </a:xfrm>
          <a:prstGeom prst="flowChartAlternate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چارچوب معنابخش و امکان فهم و زندگی</a:t>
            </a:r>
            <a:endParaRPr lang="fa-IR"/>
          </a:p>
        </p:txBody>
      </p:sp>
    </p:spTree>
    <p:extLst>
      <p:ext uri="{BB962C8B-B14F-4D97-AF65-F5344CB8AC3E}">
        <p14:creationId xmlns:p14="http://schemas.microsoft.com/office/powerpoint/2010/main" val="76307022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مردمان جهان غیرغربی کمابیش اکنون دیگر خواسته یا ناخواسته از طریق گفتمان توسعه و لو به شکل مضحک و طنز آلودی در گفتمان تاریخی تجدد جا داده شده اند و به زاییده ای از آن بدل گشته اند. آنان اکنون سهم خود را از بهشت موعود تجدد می خواهند و درگیر چرخه پایان ناپذیر نوسازی خود جامعه خویش شده اند، گرچه اکنون روشن شده که در اصل، تجدد با سرابی زهرآلود و شور، دلخوش بوده است که رفع تشنگی نمی کند </a:t>
            </a:r>
            <a:r>
              <a:rPr lang="fa-IR" b="1" smtClean="0">
                <a:solidFill>
                  <a:srgbClr val="FF0000"/>
                </a:solidFill>
                <a:cs typeface="B Nazanin" panose="00000400000000000000" pitchFamily="2" charset="-78"/>
              </a:rPr>
              <a:t>بلکه تشنگی می افزاید </a:t>
            </a:r>
            <a:r>
              <a:rPr lang="fa-IR" smtClean="0">
                <a:cs typeface="B Nazanin" panose="00000400000000000000" pitchFamily="2" charset="-78"/>
              </a:rPr>
              <a:t>و می میراند</a:t>
            </a:r>
            <a:r>
              <a:rPr lang="fa-IR" smtClean="0"/>
              <a:t>. </a:t>
            </a:r>
            <a:endParaRPr lang="fa-IR"/>
          </a:p>
        </p:txBody>
      </p:sp>
    </p:spTree>
    <p:extLst>
      <p:ext uri="{BB962C8B-B14F-4D97-AF65-F5344CB8AC3E}">
        <p14:creationId xmlns:p14="http://schemas.microsoft.com/office/powerpoint/2010/main" val="259253291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مشکل گفتمان توسعه نیز در واقع همین است که به عنوان زیرگفتمان تجدد، بازنمای معنای چننی سرابی است. اینکه گفتمان توسعه، مردمان غیر غربی را تحقیر می کند و کل زندگی آنها از دین تا آداب و رسومشان را به عنوان سنت در تقابل با حیات معقول و انسانی قرار می دهد بخشی از مشکل است که این کار را به وعده ورود به جهانی یکسره مسئله ساز و مشکل آفرین انجام می دهد. مشکل اکنون در مطلوبیت جهانی است که گفتمان توسعه درصدد ایجاد آن است، نه در نحوه سیر به سوی این جهان یا شکست و یا ناکامی آن در این مسیر. </a:t>
            </a:r>
            <a:endParaRPr lang="fa-IR">
              <a:cs typeface="B Nazanin" panose="00000400000000000000" pitchFamily="2" charset="-78"/>
            </a:endParaRPr>
          </a:p>
        </p:txBody>
      </p:sp>
      <p:sp>
        <p:nvSpPr>
          <p:cNvPr id="4" name="Flowchart: Alternate Process 3"/>
          <p:cNvSpPr/>
          <p:nvPr/>
        </p:nvSpPr>
        <p:spPr>
          <a:xfrm>
            <a:off x="838200" y="4600136"/>
            <a:ext cx="2897944" cy="900332"/>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حیات معقول و انسانی</a:t>
            </a:r>
            <a:endParaRPr lang="fa-IR"/>
          </a:p>
        </p:txBody>
      </p:sp>
    </p:spTree>
    <p:extLst>
      <p:ext uri="{BB962C8B-B14F-4D97-AF65-F5344CB8AC3E}">
        <p14:creationId xmlns:p14="http://schemas.microsoft.com/office/powerpoint/2010/main" val="117525501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مشکل این است که حتی اگر موفق شدیم مطابق این گفتمان جهان خود </a:t>
            </a:r>
            <a:r>
              <a:rPr lang="fa-IR">
                <a:cs typeface="B Nazanin" panose="00000400000000000000" pitchFamily="2" charset="-78"/>
              </a:rPr>
              <a:t>را </a:t>
            </a:r>
            <a:r>
              <a:rPr lang="fa-IR" smtClean="0">
                <a:cs typeface="B Nazanin" panose="00000400000000000000" pitchFamily="2" charset="-78"/>
              </a:rPr>
              <a:t>بسازیم </a:t>
            </a:r>
            <a:r>
              <a:rPr lang="fa-IR">
                <a:cs typeface="B Nazanin" panose="00000400000000000000" pitchFamily="2" charset="-78"/>
              </a:rPr>
              <a:t>به جهانی سرد، بی روح و بی معنا پا خواهیم گذاشت که در آن دلیلی برای زندگی یافت نخواهد شد. جهانی که در </a:t>
            </a:r>
            <a:r>
              <a:rPr lang="fa-IR">
                <a:cs typeface="B Nazanin" panose="00000400000000000000" pitchFamily="2" charset="-78"/>
              </a:rPr>
              <a:t>آن </a:t>
            </a:r>
            <a:r>
              <a:rPr lang="fa-IR" smtClean="0">
                <a:cs typeface="B Nazanin" panose="00000400000000000000" pitchFamily="2" charset="-78"/>
              </a:rPr>
              <a:t>رقابت </a:t>
            </a:r>
            <a:r>
              <a:rPr lang="fa-IR">
                <a:cs typeface="B Nazanin" panose="00000400000000000000" pitchFamily="2" charset="-78"/>
              </a:rPr>
              <a:t>و ستیز و غلبه به </a:t>
            </a:r>
            <a:r>
              <a:rPr lang="fa-IR">
                <a:cs typeface="B Nazanin" panose="00000400000000000000" pitchFamily="2" charset="-78"/>
              </a:rPr>
              <a:t>جای </a:t>
            </a:r>
            <a:r>
              <a:rPr lang="fa-IR" smtClean="0">
                <a:cs typeface="B Nazanin" panose="00000400000000000000" pitchFamily="2" charset="-78"/>
              </a:rPr>
              <a:t>تعاون، </a:t>
            </a:r>
            <a:r>
              <a:rPr lang="fa-IR">
                <a:cs typeface="B Nazanin" panose="00000400000000000000" pitchFamily="2" charset="-78"/>
              </a:rPr>
              <a:t>همکاری و توافق منطق رفتاری آن را شکل می دهد و انسان ها در تلاش بی وقفه برای سودجویی و ازدیاد ثروت به </a:t>
            </a:r>
            <a:r>
              <a:rPr lang="fa-IR">
                <a:cs typeface="B Nazanin" panose="00000400000000000000" pitchFamily="2" charset="-78"/>
              </a:rPr>
              <a:t>جنگی </a:t>
            </a:r>
            <a:r>
              <a:rPr lang="fa-IR" smtClean="0">
                <a:cs typeface="B Nazanin" panose="00000400000000000000" pitchFamily="2" charset="-78"/>
              </a:rPr>
              <a:t>مداوم </a:t>
            </a:r>
            <a:r>
              <a:rPr lang="fa-IR">
                <a:cs typeface="B Nazanin" panose="00000400000000000000" pitchFamily="2" charset="-78"/>
              </a:rPr>
              <a:t>(در صورت جنگ واقعی یا جنگ اقتصادی و سیاسی) </a:t>
            </a:r>
            <a:r>
              <a:rPr lang="fa-IR">
                <a:cs typeface="B Nazanin" panose="00000400000000000000" pitchFamily="2" charset="-78"/>
              </a:rPr>
              <a:t>با </a:t>
            </a:r>
            <a:r>
              <a:rPr lang="fa-IR" smtClean="0">
                <a:cs typeface="B Nazanin" panose="00000400000000000000" pitchFamily="2" charset="-78"/>
              </a:rPr>
              <a:t>یکدیگر </a:t>
            </a:r>
            <a:r>
              <a:rPr lang="fa-IR">
                <a:cs typeface="B Nazanin" panose="00000400000000000000" pitchFamily="2" charset="-78"/>
              </a:rPr>
              <a:t>مشغول اند</a:t>
            </a:r>
            <a:r>
              <a:rPr lang="fa-IR">
                <a:cs typeface="B Nazanin" panose="00000400000000000000" pitchFamily="2" charset="-78"/>
              </a:rPr>
              <a:t>. </a:t>
            </a:r>
            <a:endParaRPr lang="fa-IR">
              <a:cs typeface="B Nazanin" panose="00000400000000000000" pitchFamily="2" charset="-78"/>
            </a:endParaRPr>
          </a:p>
        </p:txBody>
      </p:sp>
      <p:sp>
        <p:nvSpPr>
          <p:cNvPr id="4" name="Flowchart: Alternate Process 3"/>
          <p:cNvSpPr/>
          <p:nvPr/>
        </p:nvSpPr>
        <p:spPr>
          <a:xfrm>
            <a:off x="703383" y="4248443"/>
            <a:ext cx="2700997" cy="829994"/>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رقابت و ستیز و غلبه</a:t>
            </a:r>
            <a:endParaRPr lang="fa-IR"/>
          </a:p>
        </p:txBody>
      </p:sp>
    </p:spTree>
    <p:extLst>
      <p:ext uri="{BB962C8B-B14F-4D97-AF65-F5344CB8AC3E}">
        <p14:creationId xmlns:p14="http://schemas.microsoft.com/office/powerpoint/2010/main" val="114475383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جهانی که در آن انسان ها دغدغه اخلاق یا کمال نفسانی خویش </a:t>
            </a:r>
            <a:r>
              <a:rPr lang="fa-IR">
                <a:cs typeface="B Nazanin" panose="00000400000000000000" pitchFamily="2" charset="-78"/>
              </a:rPr>
              <a:t>را </a:t>
            </a:r>
            <a:r>
              <a:rPr lang="fa-IR" smtClean="0">
                <a:cs typeface="B Nazanin" panose="00000400000000000000" pitchFamily="2" charset="-78"/>
              </a:rPr>
              <a:t>ندارند بلکه </a:t>
            </a:r>
            <a:r>
              <a:rPr lang="fa-IR">
                <a:cs typeface="B Nazanin" panose="00000400000000000000" pitchFamily="2" charset="-78"/>
              </a:rPr>
              <a:t>تنها به ازدیاد ثروت و قدرت می اندیشند </a:t>
            </a:r>
            <a:r>
              <a:rPr lang="fa-IR">
                <a:cs typeface="B Nazanin" panose="00000400000000000000" pitchFamily="2" charset="-78"/>
              </a:rPr>
              <a:t>و </a:t>
            </a:r>
            <a:r>
              <a:rPr lang="fa-IR" smtClean="0">
                <a:cs typeface="B Nazanin" panose="00000400000000000000" pitchFamily="2" charset="-78"/>
              </a:rPr>
              <a:t>سیری ناپذیر </a:t>
            </a:r>
            <a:r>
              <a:rPr lang="fa-IR">
                <a:cs typeface="B Nazanin" panose="00000400000000000000" pitchFamily="2" charset="-78"/>
              </a:rPr>
              <a:t>و کام بر نگرفته از دست آوردهای قبلی خود، چرخه ای دیگر از دگرگونی یا نوسازی را آغاز می کنند، جهانی که تنها امکان نظم در آن از طریق اعمال قدرت متزاید حاصل می شود و به واسطه دخل و تصرف های مداوم انسان</a:t>
            </a:r>
            <a:r>
              <a:rPr lang="fa-IR">
                <a:cs typeface="B Nazanin" panose="00000400000000000000" pitchFamily="2" charset="-78"/>
              </a:rPr>
              <a:t>، </a:t>
            </a:r>
            <a:r>
              <a:rPr lang="fa-IR" smtClean="0">
                <a:cs typeface="B Nazanin" panose="00000400000000000000" pitchFamily="2" charset="-78"/>
              </a:rPr>
              <a:t>آشفتگی </a:t>
            </a:r>
            <a:r>
              <a:rPr lang="fa-IR">
                <a:cs typeface="B Nazanin" panose="00000400000000000000" pitchFamily="2" charset="-78"/>
              </a:rPr>
              <a:t>اش در صورت بحران هایی همچون </a:t>
            </a:r>
            <a:r>
              <a:rPr lang="fa-IR" b="1">
                <a:solidFill>
                  <a:srgbClr val="FF0000"/>
                </a:solidFill>
                <a:cs typeface="B Nazanin" panose="00000400000000000000" pitchFamily="2" charset="-78"/>
              </a:rPr>
              <a:t>زیست محیطی</a:t>
            </a:r>
            <a:r>
              <a:rPr lang="fa-IR">
                <a:cs typeface="B Nazanin" panose="00000400000000000000" pitchFamily="2" charset="-78"/>
              </a:rPr>
              <a:t>، </a:t>
            </a:r>
            <a:r>
              <a:rPr lang="fa-IR" b="1">
                <a:solidFill>
                  <a:srgbClr val="00B050"/>
                </a:solidFill>
                <a:cs typeface="B Nazanin" panose="00000400000000000000" pitchFamily="2" charset="-78"/>
              </a:rPr>
              <a:t>جمعیت</a:t>
            </a:r>
            <a:r>
              <a:rPr lang="fa-IR">
                <a:cs typeface="B Nazanin" panose="00000400000000000000" pitchFamily="2" charset="-78"/>
              </a:rPr>
              <a:t>، </a:t>
            </a:r>
            <a:r>
              <a:rPr lang="fa-IR" b="1">
                <a:solidFill>
                  <a:srgbClr val="FF0000"/>
                </a:solidFill>
                <a:cs typeface="B Nazanin" panose="00000400000000000000" pitchFamily="2" charset="-78"/>
              </a:rPr>
              <a:t>جنگ</a:t>
            </a:r>
            <a:r>
              <a:rPr lang="fa-IR">
                <a:cs typeface="B Nazanin" panose="00000400000000000000" pitchFamily="2" charset="-78"/>
              </a:rPr>
              <a:t>، </a:t>
            </a:r>
            <a:r>
              <a:rPr lang="fa-IR" b="1">
                <a:solidFill>
                  <a:srgbClr val="00B0F0"/>
                </a:solidFill>
                <a:cs typeface="B Nazanin" panose="00000400000000000000" pitchFamily="2" charset="-78"/>
              </a:rPr>
              <a:t>فقر</a:t>
            </a:r>
            <a:r>
              <a:rPr lang="fa-IR">
                <a:cs typeface="B Nazanin" panose="00000400000000000000" pitchFamily="2" charset="-78"/>
              </a:rPr>
              <a:t> و </a:t>
            </a:r>
            <a:r>
              <a:rPr lang="fa-IR">
                <a:solidFill>
                  <a:srgbClr val="FF0000"/>
                </a:solidFill>
                <a:cs typeface="B Nazanin" panose="00000400000000000000" pitchFamily="2" charset="-78"/>
              </a:rPr>
              <a:t>بیماریهای فراگیر </a:t>
            </a:r>
            <a:r>
              <a:rPr lang="fa-IR">
                <a:cs typeface="B Nazanin" panose="00000400000000000000" pitchFamily="2" charset="-78"/>
              </a:rPr>
              <a:t>به صورت نوبه ای ظاهر می شود. </a:t>
            </a:r>
          </a:p>
          <a:p>
            <a:endParaRPr lang="fa-IR"/>
          </a:p>
        </p:txBody>
      </p:sp>
    </p:spTree>
    <p:extLst>
      <p:ext uri="{BB962C8B-B14F-4D97-AF65-F5344CB8AC3E}">
        <p14:creationId xmlns:p14="http://schemas.microsoft.com/office/powerpoint/2010/main" val="285051164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جهانی که عقلانیت ابزاری آن در جزئیات، با عدم معقولیت ذاتی آن همراه است و به جای آنکه به خوشبختی انسان بیانجامد، وی را درگیر دگرگونی و کار بی وقفه بی سرانجام می سازد، در حالی که حاصل آن اسارت بیشتر و ناکامی فزونتر است. </a:t>
            </a:r>
          </a:p>
        </p:txBody>
      </p:sp>
      <p:sp>
        <p:nvSpPr>
          <p:cNvPr id="4" name="Flowchart: Alternate Process 3"/>
          <p:cNvSpPr/>
          <p:nvPr/>
        </p:nvSpPr>
        <p:spPr>
          <a:xfrm>
            <a:off x="838200" y="3558162"/>
            <a:ext cx="3390314" cy="886264"/>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عدم معقولیت ذاتی</a:t>
            </a:r>
            <a:endParaRPr lang="fa-IR"/>
          </a:p>
        </p:txBody>
      </p:sp>
    </p:spTree>
    <p:extLst>
      <p:ext uri="{BB962C8B-B14F-4D97-AF65-F5344CB8AC3E}">
        <p14:creationId xmlns:p14="http://schemas.microsoft.com/office/powerpoint/2010/main" val="59072044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عجب این است که گفتمان توسعه در همان سال هایی صورت بندی شده و روح می گیرد که گفتمان تجدید در حال زوال و انحطاط است. دهه شصت قرن بیستم میلادی که اولین دهه رسمی توسعه است همزمان دهه آغازین بحران تحدد و شکل گیری عصر ما بعدد تجدد و اندیشه ما بعد تجدد گرایی نیز می باشد. از همین سال ها است که ماهیت خطرناک </a:t>
            </a:r>
            <a:r>
              <a:rPr lang="fa-IR">
                <a:cs typeface="B Nazanin" panose="00000400000000000000" pitchFamily="2" charset="-78"/>
              </a:rPr>
              <a:t>بحران </a:t>
            </a:r>
            <a:r>
              <a:rPr lang="fa-IR" smtClean="0">
                <a:cs typeface="B Nazanin" panose="00000400000000000000" pitchFamily="2" charset="-78"/>
              </a:rPr>
              <a:t>هایی از </a:t>
            </a:r>
            <a:r>
              <a:rPr lang="fa-IR">
                <a:cs typeface="B Nazanin" panose="00000400000000000000" pitchFamily="2" charset="-78"/>
              </a:rPr>
              <a:t>قبیل بحران های زیست محیطی، منابع تجدد ناپذیر</a:t>
            </a:r>
            <a:r>
              <a:rPr lang="fa-IR">
                <a:cs typeface="B Nazanin" panose="00000400000000000000" pitchFamily="2" charset="-78"/>
              </a:rPr>
              <a:t>، </a:t>
            </a:r>
            <a:r>
              <a:rPr lang="fa-IR" smtClean="0">
                <a:cs typeface="B Nazanin" panose="00000400000000000000" pitchFamily="2" charset="-78"/>
              </a:rPr>
              <a:t>جمعیت </a:t>
            </a:r>
            <a:r>
              <a:rPr lang="fa-IR">
                <a:cs typeface="B Nazanin" panose="00000400000000000000" pitchFamily="2" charset="-78"/>
              </a:rPr>
              <a:t>به عنوان پیامدها و رویکرد توسعه ای تجدد به جهان هسی و جامعه درک شده و سخن از «</a:t>
            </a:r>
            <a:r>
              <a:rPr lang="fa-IR" b="1">
                <a:solidFill>
                  <a:srgbClr val="FF0000"/>
                </a:solidFill>
                <a:cs typeface="B Nazanin" panose="00000400000000000000" pitchFamily="2" charset="-78"/>
              </a:rPr>
              <a:t>محدودیت های رشد</a:t>
            </a:r>
            <a:r>
              <a:rPr lang="fa-IR">
                <a:cs typeface="B Nazanin" panose="00000400000000000000" pitchFamily="2" charset="-78"/>
              </a:rPr>
              <a:t>» (گزارش کلوپ دوم، 1972) به میان می آمد. </a:t>
            </a:r>
          </a:p>
          <a:p>
            <a:endParaRPr lang="fa-IR"/>
          </a:p>
        </p:txBody>
      </p:sp>
      <p:sp>
        <p:nvSpPr>
          <p:cNvPr id="4" name="Flowchart: Alternate Process 3"/>
          <p:cNvSpPr/>
          <p:nvPr/>
        </p:nvSpPr>
        <p:spPr>
          <a:xfrm>
            <a:off x="838200" y="4825219"/>
            <a:ext cx="6358597" cy="858129"/>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بحران های زیست محیطی، منابع تجدد ناپذیر، جمعیت</a:t>
            </a:r>
            <a:endParaRPr lang="fa-IR"/>
          </a:p>
        </p:txBody>
      </p:sp>
    </p:spTree>
    <p:extLst>
      <p:ext uri="{BB962C8B-B14F-4D97-AF65-F5344CB8AC3E}">
        <p14:creationId xmlns:p14="http://schemas.microsoft.com/office/powerpoint/2010/main" val="3130184416"/>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این زمان اما نه تنها مشخص می شود که زندگی به شکل صورت بندی شده در گفتمان تجدد و بازنویسی شده در گفتمان توسعه به واسطه تخریب زمین و محدودیت منابع مادی امکان تداوم ندارد، بلکه به لحاظ اجتماعی نیز شیوه با دوام و درستی برای ساماندهی جامعه نیست</a:t>
            </a:r>
            <a:r>
              <a:rPr lang="fa-IR">
                <a:cs typeface="B Nazanin" panose="00000400000000000000" pitchFamily="2" charset="-78"/>
              </a:rPr>
              <a:t>. </a:t>
            </a:r>
            <a:endParaRPr lang="fa-IR">
              <a:cs typeface="B Nazanin" panose="00000400000000000000" pitchFamily="2" charset="-78"/>
            </a:endParaRPr>
          </a:p>
        </p:txBody>
      </p:sp>
      <p:sp>
        <p:nvSpPr>
          <p:cNvPr id="4" name="Flowchart: Alternate Process 3"/>
          <p:cNvSpPr/>
          <p:nvPr/>
        </p:nvSpPr>
        <p:spPr>
          <a:xfrm>
            <a:off x="838200" y="3798277"/>
            <a:ext cx="4360984" cy="84406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تخریب زمین و محدودیت منابع مادی</a:t>
            </a:r>
            <a:endParaRPr lang="fa-IR"/>
          </a:p>
        </p:txBody>
      </p:sp>
    </p:spTree>
    <p:extLst>
      <p:ext uri="{BB962C8B-B14F-4D97-AF65-F5344CB8AC3E}">
        <p14:creationId xmlns:p14="http://schemas.microsoft.com/office/powerpoint/2010/main" val="2448801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آنها با اعمال خود مجرای تفوه و بیان، انتخاب، حذف و یا قبول گفته ها، تحدید یا تغییر آنها و کلا فرایند شکل گیری و تثبیت یا دگرگونی گفتمان ها هستند. اما آن ها که در شکل گیری گفتمان نقش ایفا می کنند صرفا از وجه ایجابی یا آن چه می گویند ماهیت آن را تعیین نمی کنند، بلکه از وجه سبی یا آن چه نمی گویند نیز بر آن اثر می گذارند در نتیجه بسته به این که چه کسانی </a:t>
            </a:r>
            <a:r>
              <a:rPr lang="fa-IR" b="1">
                <a:solidFill>
                  <a:srgbClr val="FF0000"/>
                </a:solidFill>
                <a:cs typeface="B Nazanin" panose="00000400000000000000" pitchFamily="2" charset="-78"/>
              </a:rPr>
              <a:t>پایگاه اجتماعی گفتمان </a:t>
            </a:r>
            <a:r>
              <a:rPr lang="fa-IR">
                <a:cs typeface="B Nazanin" panose="00000400000000000000" pitchFamily="2" charset="-78"/>
              </a:rPr>
              <a:t>را می سازند سرنوشت و تقدیر آن کاملا تفاوت </a:t>
            </a:r>
            <a:r>
              <a:rPr lang="fa-IR" smtClean="0">
                <a:cs typeface="B Nazanin" panose="00000400000000000000" pitchFamily="2" charset="-78"/>
              </a:rPr>
              <a:t>خواهد </a:t>
            </a:r>
            <a:r>
              <a:rPr lang="fa-IR">
                <a:cs typeface="B Nazanin" panose="00000400000000000000" pitchFamily="2" charset="-78"/>
              </a:rPr>
              <a:t>کرد، زیرا هر گروه یا دسته ای با نظر به کردارهای خود به اندیشه ها یا گفته های خاصی جواز شرکت در ساخت یک گفتمان را می دهد و بعضی را مانع می شود. </a:t>
            </a:r>
          </a:p>
          <a:p>
            <a:endParaRPr lang="fa-IR"/>
          </a:p>
        </p:txBody>
      </p:sp>
      <p:sp>
        <p:nvSpPr>
          <p:cNvPr id="4" name="Flowchart: Connector 3"/>
          <p:cNvSpPr/>
          <p:nvPr/>
        </p:nvSpPr>
        <p:spPr>
          <a:xfrm>
            <a:off x="838200" y="4487593"/>
            <a:ext cx="2067951" cy="1308296"/>
          </a:xfrm>
          <a:prstGeom prst="flowChartConnec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وجه ایجابی</a:t>
            </a:r>
            <a:endParaRPr lang="fa-IR"/>
          </a:p>
        </p:txBody>
      </p:sp>
    </p:spTree>
    <p:extLst>
      <p:ext uri="{BB962C8B-B14F-4D97-AF65-F5344CB8AC3E}">
        <p14:creationId xmlns:p14="http://schemas.microsoft.com/office/powerpoint/2010/main" val="2527434676"/>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به بیان دیگر به علاوه محدودیت منابع مادی، توسعه با «محدودیت اجتماعی نیز روبروست و دستاوردهای آن حتی در یک جامعه نیز نمی تواند به همگان تسری یابد. اما فراتر از این ها اصلا توفیق اولیه آن نیز مشروط به </a:t>
            </a:r>
            <a:r>
              <a:rPr lang="fa-IR" b="1">
                <a:solidFill>
                  <a:srgbClr val="FF0000"/>
                </a:solidFill>
                <a:cs typeface="B Nazanin" panose="00000400000000000000" pitchFamily="2" charset="-78"/>
              </a:rPr>
              <a:t>شرایط تاریخی خاص </a:t>
            </a:r>
            <a:r>
              <a:rPr lang="fa-IR">
                <a:cs typeface="B Nazanin" panose="00000400000000000000" pitchFamily="2" charset="-78"/>
              </a:rPr>
              <a:t>و ناپایدار زمان شکل گیری تجدد بوده است. مهم تر از همه اینکه این شرایط حاصل سنت بوده و از طریق دست کاری و تصرف عامدانه به دست نمی آید. به همین دلیل چون توفیق تجدد به انهدام «</a:t>
            </a:r>
            <a:r>
              <a:rPr lang="fa-IR" b="1">
                <a:solidFill>
                  <a:srgbClr val="FF0000"/>
                </a:solidFill>
                <a:cs typeface="B Nazanin" panose="00000400000000000000" pitchFamily="2" charset="-78"/>
              </a:rPr>
              <a:t>بنیان های اجتماعی ای که زیرساز اعمال موثر و </a:t>
            </a:r>
            <a:r>
              <a:rPr lang="fa-IR" b="1">
                <a:solidFill>
                  <a:srgbClr val="FF0000"/>
                </a:solidFill>
                <a:cs typeface="B Nazanin" panose="00000400000000000000" pitchFamily="2" charset="-78"/>
              </a:rPr>
              <a:t>مثبت </a:t>
            </a:r>
            <a:r>
              <a:rPr lang="fa-IR" b="1" smtClean="0">
                <a:solidFill>
                  <a:srgbClr val="FF0000"/>
                </a:solidFill>
                <a:cs typeface="B Nazanin" panose="00000400000000000000" pitchFamily="2" charset="-78"/>
              </a:rPr>
              <a:t>اصول </a:t>
            </a:r>
            <a:r>
              <a:rPr lang="fa-IR" b="1">
                <a:solidFill>
                  <a:srgbClr val="FF0000"/>
                </a:solidFill>
                <a:cs typeface="B Nazanin" panose="00000400000000000000" pitchFamily="2" charset="-78"/>
              </a:rPr>
              <a:t>نفع شخصی</a:t>
            </a:r>
            <a:r>
              <a:rPr lang="fa-IR">
                <a:cs typeface="B Nazanin" panose="00000400000000000000" pitchFamily="2" charset="-78"/>
              </a:rPr>
              <a:t>» بوده، یعنی به در هم ریختن و تخریب سنت منجر شده و اکنون تداوم این شکل توسعه حتی در غرب نیز ناممکن گریدده است(هیرش، 11: 1997)</a:t>
            </a:r>
          </a:p>
          <a:p>
            <a:endParaRPr lang="fa-IR"/>
          </a:p>
        </p:txBody>
      </p:sp>
    </p:spTree>
    <p:extLst>
      <p:ext uri="{BB962C8B-B14F-4D97-AF65-F5344CB8AC3E}">
        <p14:creationId xmlns:p14="http://schemas.microsoft.com/office/powerpoint/2010/main" val="73385708"/>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اما چاره کار آنگونه که طی عصر توسعه مداوما تکرار شده جستجوی «</a:t>
            </a:r>
            <a:r>
              <a:rPr lang="fa-IR" b="1" smtClean="0">
                <a:solidFill>
                  <a:srgbClr val="FF0000"/>
                </a:solidFill>
                <a:cs typeface="B Nazanin" panose="00000400000000000000" pitchFamily="2" charset="-78"/>
              </a:rPr>
              <a:t>توسعه دیگری</a:t>
            </a:r>
            <a:r>
              <a:rPr lang="fa-IR" smtClean="0">
                <a:cs typeface="B Nazanin" panose="00000400000000000000" pitchFamily="2" charset="-78"/>
              </a:rPr>
              <a:t>» یا «</a:t>
            </a:r>
            <a:r>
              <a:rPr lang="fa-IR" b="1" smtClean="0">
                <a:solidFill>
                  <a:srgbClr val="FF0000"/>
                </a:solidFill>
                <a:cs typeface="B Nazanin" panose="00000400000000000000" pitchFamily="2" charset="-78"/>
              </a:rPr>
              <a:t>توسعه جایگزین</a:t>
            </a:r>
            <a:r>
              <a:rPr lang="fa-IR" smtClean="0">
                <a:cs typeface="B Nazanin" panose="00000400000000000000" pitchFamily="2" charset="-78"/>
              </a:rPr>
              <a:t>» نیست، تجربه علمی و نظری این عصر نشان داد که در هیچ موردی تلاش برای ایجاد توسعه ای متفاوت با توسعه موجود در گفتمان تجدد توفیقی در ایجاد جهانی بدیل با جهان غربی نیافلته است. توسعه یا جز چند مورد اندک حاصل نشده یا اینکه عینا بازنویسی یا بازتولید نسخه غربی بوده است. با این که تمایزهایی در راهکارها یا نحوه دستیابی به توسعه در مواردی مثل ژاپن، کره یا چین وجود دارد، حاصل کار ایجاد جامعه ای متفاوت یا اقتصادی متمایز نبوده است. گفتمان توسعه مطابق منطق ساختاری آن نمی تواند جز به ایجاد انسان و جامعه غربی منجر شود.  </a:t>
            </a:r>
            <a:endParaRPr lang="fa-IR">
              <a:cs typeface="B Nazanin" panose="00000400000000000000" pitchFamily="2" charset="-78"/>
            </a:endParaRPr>
          </a:p>
        </p:txBody>
      </p:sp>
      <p:sp>
        <p:nvSpPr>
          <p:cNvPr id="4" name="Flowchart: Alternate Process 3"/>
          <p:cNvSpPr/>
          <p:nvPr/>
        </p:nvSpPr>
        <p:spPr>
          <a:xfrm>
            <a:off x="838200" y="4881490"/>
            <a:ext cx="2715065" cy="801858"/>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منطق ساختاری</a:t>
            </a:r>
            <a:endParaRPr lang="fa-IR"/>
          </a:p>
        </p:txBody>
      </p:sp>
    </p:spTree>
    <p:extLst>
      <p:ext uri="{BB962C8B-B14F-4D97-AF65-F5344CB8AC3E}">
        <p14:creationId xmlns:p14="http://schemas.microsoft.com/office/powerpoint/2010/main" val="3217965486"/>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با پذیرش این منطق هر تلاشی برای گریز از نتیجه یا هدفی که این گفتمان برای معنابخشی و تحقق آن صورت بندی شده عقیم خواهد ماند. ورود در این میدان به معنای بازی در میدان دشمن مطابق با قواعد وی است که نتیجه کار را از پیش تضمین کرده است. تنها امکان برای ایجاد جامعه و انسانی متفاوت، اجتناب کامل از این گفتمان و منطق آن است، نه تلاش برای ایجاد التقاط یا ترکیبی میان آن و بعضی معانی یا دال های ماخوذ از سایر گفتمان ها. اما رها کردن این گفتمان و اجتناب از به کارگیری حتی لفظ توسعه به معنای رهاکردن زندگی و اقتصاد یا تن دادن به وضع موجود نیست. تمدن های بسیاری قبل از تجدد بدون ابداع و به کارگیری این مفهوم آمده و رفته اند و بعضی هم به مراتب بالای تمدنی دست یافته اند. اکنون و در آینده نیز باب این امکان همچنان باز می باشد.</a:t>
            </a:r>
          </a:p>
        </p:txBody>
      </p:sp>
      <p:sp>
        <p:nvSpPr>
          <p:cNvPr id="4" name="Flowchart: Alternate Process 3"/>
          <p:cNvSpPr/>
          <p:nvPr/>
        </p:nvSpPr>
        <p:spPr>
          <a:xfrm>
            <a:off x="1139483" y="5247249"/>
            <a:ext cx="3910819" cy="562708"/>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این گفتمان و منطق آن</a:t>
            </a:r>
            <a:endParaRPr lang="fa-IR"/>
          </a:p>
        </p:txBody>
      </p:sp>
    </p:spTree>
    <p:extLst>
      <p:ext uri="{BB962C8B-B14F-4D97-AF65-F5344CB8AC3E}">
        <p14:creationId xmlns:p14="http://schemas.microsoft.com/office/powerpoint/2010/main" val="4210150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وجهی دیگر هر گروه یا نهادی امکان بیان و تفوه بعضی کردارهای گفتمانی را دارد و فاقد امکان بیان و تفوه بسیاری از کردارهای گفتمانی متفاوت و متمایز است. از اینجاست که صحت و درستی نظریه های گفتمان نه صرفا در پایان فرایند شکل گیری یک گفتمان و نه تنها صرفا بر پایه منطق درونی ان بلکه از همان آغاز پیدایی آن رقم می خورد به این معنا این نگاه منطق درونی با معیارهای روش شناختی را نفی نمی کند، بلکه می گوید این منطق در بستر محدودیت ها یا امکان هایی عمل می کند که افراد یا گروه های ذی نقش، در شکل گیری گفتمان به اعتبار  اعمال گفتمانی و غیر گفتمانی خود از آغاز ایجاد کرده اند. </a:t>
            </a:r>
            <a:endParaRPr lang="fa-IR">
              <a:cs typeface="B Nazanin" panose="00000400000000000000" pitchFamily="2" charset="-78"/>
            </a:endParaRPr>
          </a:p>
        </p:txBody>
      </p:sp>
      <p:sp>
        <p:nvSpPr>
          <p:cNvPr id="4" name="Flowchart: Alternate Process 3"/>
          <p:cNvSpPr/>
          <p:nvPr/>
        </p:nvSpPr>
        <p:spPr>
          <a:xfrm>
            <a:off x="838200" y="4797083"/>
            <a:ext cx="4431323" cy="717452"/>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اعتبار  اعمال گفتمانی و غیر گفتمانی</a:t>
            </a:r>
            <a:endParaRPr lang="fa-IR"/>
          </a:p>
        </p:txBody>
      </p:sp>
    </p:spTree>
    <p:extLst>
      <p:ext uri="{BB962C8B-B14F-4D97-AF65-F5344CB8AC3E}">
        <p14:creationId xmlns:p14="http://schemas.microsoft.com/office/powerpoint/2010/main" val="7451688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solidFill>
                  <a:srgbClr val="FF0000"/>
                </a:solidFill>
                <a:cs typeface="B Nazanin" panose="00000400000000000000" pitchFamily="2" charset="-78"/>
              </a:rPr>
              <a:t>به لحاظ تاریخی منشا ابتدایی گفتمان توسعه قرن 18 میلادی یا عصر معروف به روشنگری است</a:t>
            </a:r>
            <a:r>
              <a:rPr lang="fa-IR" smtClean="0">
                <a:cs typeface="B Nazanin" panose="00000400000000000000" pitchFamily="2" charset="-78"/>
              </a:rPr>
              <a:t>. این قرن قرنی است که برای اولین بار تجدد به خودآگاهی نسبت به ماهیت تاریخی خود در تمایز با سایر دوره ها حیات بشری می زنند. نیروها و گروه هایی که در این ظهور مدخلیتی داشته اند عمدتا </a:t>
            </a:r>
            <a:r>
              <a:rPr lang="fa-IR" b="1" smtClean="0">
                <a:solidFill>
                  <a:srgbClr val="FF0000"/>
                </a:solidFill>
                <a:cs typeface="B Nazanin" panose="00000400000000000000" pitchFamily="2" charset="-78"/>
              </a:rPr>
              <a:t>دو</a:t>
            </a:r>
            <a:r>
              <a:rPr lang="fa-IR" smtClean="0">
                <a:cs typeface="B Nazanin" panose="00000400000000000000" pitchFamily="2" charset="-78"/>
              </a:rPr>
              <a:t> دسته اند: </a:t>
            </a:r>
          </a:p>
          <a:p>
            <a:pPr algn="just"/>
            <a:r>
              <a:rPr lang="fa-IR" smtClean="0">
                <a:cs typeface="B Nazanin" panose="00000400000000000000" pitchFamily="2" charset="-78"/>
              </a:rPr>
              <a:t>بورژوا با مجموعه اعمال و نهادهایی که در پیوند با موجودیت اجتماعی آنها جهان اجتماعی رو به ظهور و گسترش تجدد را شکل می دادند، منشا مهم اجتماعی این گفتار را می سازند. در پیوند با این گروه اصلی نظریه ورزانی هم قرار دارند که علایق، مشکلات و انتظارات تاریخی گروه اول را در صورت نظری و در قالب اندیشه های شخصی صورت بندی می کنند. </a:t>
            </a:r>
            <a:endParaRPr lang="fa-IR">
              <a:cs typeface="B Nazanin" panose="00000400000000000000" pitchFamily="2" charset="-78"/>
            </a:endParaRPr>
          </a:p>
        </p:txBody>
      </p:sp>
      <p:sp>
        <p:nvSpPr>
          <p:cNvPr id="4" name="Flowchart: Alternate Process 3"/>
          <p:cNvSpPr/>
          <p:nvPr/>
        </p:nvSpPr>
        <p:spPr>
          <a:xfrm>
            <a:off x="1083212" y="5303520"/>
            <a:ext cx="3165231" cy="689317"/>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اندیشه های شخصی</a:t>
            </a:r>
            <a:endParaRPr lang="fa-IR"/>
          </a:p>
        </p:txBody>
      </p:sp>
    </p:spTree>
    <p:extLst>
      <p:ext uri="{BB962C8B-B14F-4D97-AF65-F5344CB8AC3E}">
        <p14:creationId xmlns:p14="http://schemas.microsoft.com/office/powerpoint/2010/main" val="13027881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گروه از نیروهای اجتماعی همان روشنفکران اند که نقش اصلی را به لحاظ نظری در انهدام جهان سنت و مفهوم سازی دین  جدید یعنی تجدد به عهده داشته اند نظریه یا اندیشه ترقی که مایه اصلی  تمام فلسفه های تاریخی قرن هجدمی و نوزدهمی از قبیل فلسفه های تاریخ ویکو، تورگو، کندرسه، کنت، هگل، مارکس، سن سیمون و یا دورکیم و غیر آنها از متجددین کلاسیک می باشد، محصول این روشنفکران اولیه تجدد است. این اندیشه همان است که پایه تمامی نظریه های توسعه از نسل اول آنها تا نسل چهار و پنجم قرار می گیرد. </a:t>
            </a:r>
            <a:endParaRPr lang="fa-IR">
              <a:cs typeface="B Nazanin" panose="00000400000000000000" pitchFamily="2" charset="-78"/>
            </a:endParaRPr>
          </a:p>
        </p:txBody>
      </p:sp>
    </p:spTree>
    <p:extLst>
      <p:ext uri="{BB962C8B-B14F-4D97-AF65-F5344CB8AC3E}">
        <p14:creationId xmlns:p14="http://schemas.microsoft.com/office/powerpoint/2010/main" val="20950427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البته همه این نظریه های توسعه نسبت واحدی با اندیشه ترقی ندارند. نظریه نوسازی که صورت غالب نظریه های توسعه طی این سال ها بوده است نزدیک ترین نظریه توسعه به این اندیشه می باشد. در واقع  نظریه نوسازی نمونه کامل این اندیشه است که در شرایط تاریخی غیر غربی اعمال شده است، اما سایر نظریات توسعه حتی نظریات وابستگی یا «</a:t>
            </a:r>
            <a:r>
              <a:rPr lang="fa-IR" b="1" smtClean="0">
                <a:solidFill>
                  <a:srgbClr val="FF0000"/>
                </a:solidFill>
                <a:cs typeface="B Nazanin" panose="00000400000000000000" pitchFamily="2" charset="-78"/>
              </a:rPr>
              <a:t>توسعه دیگر</a:t>
            </a:r>
            <a:r>
              <a:rPr lang="fa-IR" smtClean="0">
                <a:cs typeface="B Nazanin" panose="00000400000000000000" pitchFamily="2" charset="-78"/>
              </a:rPr>
              <a:t>» و «</a:t>
            </a:r>
            <a:r>
              <a:rPr lang="fa-IR" b="1" smtClean="0">
                <a:solidFill>
                  <a:srgbClr val="FF0000"/>
                </a:solidFill>
                <a:cs typeface="B Nazanin" panose="00000400000000000000" pitchFamily="2" charset="-78"/>
              </a:rPr>
              <a:t>توسعه </a:t>
            </a:r>
            <a:r>
              <a:rPr lang="fa-IR" b="1">
                <a:solidFill>
                  <a:srgbClr val="FF0000"/>
                </a:solidFill>
                <a:cs typeface="B Nazanin" panose="00000400000000000000" pitchFamily="2" charset="-78"/>
              </a:rPr>
              <a:t>جایگزین</a:t>
            </a:r>
            <a:r>
              <a:rPr lang="fa-IR" smtClean="0">
                <a:cs typeface="B Nazanin" panose="00000400000000000000" pitchFamily="2" charset="-78"/>
              </a:rPr>
              <a:t>» که در تقابل با نظریات قالب صورت بندی بوده اند نیز پیوند خود را با اندیشه ترقی قطع نکرده اند چه، حداقل بعضی مفروضات آن را به شکل مفروضه بدیهی یا اصل مسلم در خود حفظ کرده و آن را بازتولید نموده اند. </a:t>
            </a:r>
            <a:endParaRPr lang="fa-IR">
              <a:cs typeface="B Nazanin" panose="00000400000000000000" pitchFamily="2" charset="-78"/>
            </a:endParaRPr>
          </a:p>
        </p:txBody>
      </p:sp>
      <p:sp>
        <p:nvSpPr>
          <p:cNvPr id="4" name="Flowchart: Alternate Process 3"/>
          <p:cNvSpPr/>
          <p:nvPr/>
        </p:nvSpPr>
        <p:spPr>
          <a:xfrm>
            <a:off x="838200" y="4501661"/>
            <a:ext cx="2813539" cy="928468"/>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نظریه نوسازی</a:t>
            </a:r>
            <a:endParaRPr lang="fa-IR"/>
          </a:p>
        </p:txBody>
      </p:sp>
    </p:spTree>
    <p:extLst>
      <p:ext uri="{BB962C8B-B14F-4D97-AF65-F5344CB8AC3E}">
        <p14:creationId xmlns:p14="http://schemas.microsoft.com/office/powerpoint/2010/main" val="30262808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بعید به نظر می رسد که لازم باشد در اینجا با موشکافی در علایق و تمایلات بورژواها و روشنفکران اولیه و کلاسیک تجدد تمای بنیادین کردارهای گفتمانی و غیر گفتمانی آنها با جهان غیر غربی را روشن سازیم. محدودسازی خود به دنیا و منافع دنیایی، ضدیت با سنت و ساختارهای سنتی به ویژه دین و جست و جوی بهشت این جهانی و تلاش برای ساخت آن بر پایه مقدورات و امکانات صرفا انسانی به ویژه عقل خود بنیاد از مهم ترین ابعاد تمایز جهان این نیروهای توسعه یابند اولیه تجدد یا جهان غیر تجددی است. </a:t>
            </a:r>
            <a:endParaRPr lang="fa-IR">
              <a:cs typeface="B Nazanin" panose="00000400000000000000" pitchFamily="2" charset="-78"/>
            </a:endParaRPr>
          </a:p>
        </p:txBody>
      </p:sp>
    </p:spTree>
    <p:extLst>
      <p:ext uri="{BB962C8B-B14F-4D97-AF65-F5344CB8AC3E}">
        <p14:creationId xmlns:p14="http://schemas.microsoft.com/office/powerpoint/2010/main" val="15747233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تمایز آنچه ما بعدها در خصوص تقابل سنت و تجدد، دین و توسعه و مانعیت ساختارهای غیر غربی برای توسعه در نظریه های توسعه می بینیم، محصول صورت بندی این علایق و تمایلات تجددی در نسخه اولیه این نظریه ها یعنی اندیشه ترقی می باشد. در اندیشه ترقی است که تاریخ مسیر پیش رونده خطی می یابد و پایان یا نقطه عطف آن جهان بورژواها و روشنفکران یا تجدد می گردد که به واسطه عمل خودبنیادانه انسان هایی از نوع انسان های متجدد از آغاز به سمت این غایت یا انتقال تاریخی حرکت  می کند! </a:t>
            </a:r>
          </a:p>
          <a:p>
            <a:endParaRPr lang="fa-IR"/>
          </a:p>
        </p:txBody>
      </p:sp>
      <p:sp>
        <p:nvSpPr>
          <p:cNvPr id="4" name="Flowchart: Alternate Process 3"/>
          <p:cNvSpPr/>
          <p:nvPr/>
        </p:nvSpPr>
        <p:spPr>
          <a:xfrm>
            <a:off x="838200" y="4557932"/>
            <a:ext cx="3713871" cy="1012873"/>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مسیر پیش رونده خطی</a:t>
            </a:r>
            <a:endParaRPr lang="fa-IR"/>
          </a:p>
        </p:txBody>
      </p:sp>
    </p:spTree>
    <p:extLst>
      <p:ext uri="{BB962C8B-B14F-4D97-AF65-F5344CB8AC3E}">
        <p14:creationId xmlns:p14="http://schemas.microsoft.com/office/powerpoint/2010/main" val="39981437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این اندیشه است که کل تاریخ با تمام تمایزها و تفاوت های جوهری آن، با تمدن ها، فرهنگ ها، ادیان بزرگ و پیامبرانی که راهبری بخش اعظم (اگر نه تمام) آن را به عهده داشته اند یا فاقد موضوعیت می شود و در صورت جهان ظلمت و تاریکی(سنت) ظاهر می گردد، یا این که به اعتبار وجوه مشابه آن با جهان تجدد و صورت گذرگاه هایی در روند تجددیابی مدام و نیل به غایت تاریخی خود (تجدد) صورت بندی می شود که صرفا به اعتبار نقشی که در این تحول تاریخی دارد، نه آنگونه که در حقیقت خود بوده، ارزش می یابد. </a:t>
            </a:r>
          </a:p>
          <a:p>
            <a:pPr algn="just"/>
            <a:endParaRPr lang="fa-IR">
              <a:cs typeface="B Nazanin" panose="00000400000000000000" pitchFamily="2" charset="-78"/>
            </a:endParaRPr>
          </a:p>
        </p:txBody>
      </p:sp>
      <p:sp>
        <p:nvSpPr>
          <p:cNvPr id="4" name="Flowchart: Alternate Process 3"/>
          <p:cNvSpPr/>
          <p:nvPr/>
        </p:nvSpPr>
        <p:spPr>
          <a:xfrm>
            <a:off x="838200" y="4557932"/>
            <a:ext cx="4600137" cy="1139482"/>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با تمام تمایزها و تفاوت های جوهری آن</a:t>
            </a:r>
            <a:endParaRPr lang="fa-IR"/>
          </a:p>
        </p:txBody>
      </p:sp>
    </p:spTree>
    <p:extLst>
      <p:ext uri="{BB962C8B-B14F-4D97-AF65-F5344CB8AC3E}">
        <p14:creationId xmlns:p14="http://schemas.microsoft.com/office/powerpoint/2010/main" val="2738704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اما عصر توسعه در معنای خاص آن، عصر روشنفکران و بورژواهای قرن هجدهم و نوزدهم میلادی نبود. عصر روشنگری عصر آغاز تجدد یا ظهور تاریخ و جهان در صورت متجددانه آن است. اما عصر توسعه، عصر تداوم تجدد و یا تلاش برای پیوست غیر غربی ها به کاروان تاریخی ای است که حدود دو قرن پیش با گذر از عصر روشنگری، بشارت تحول کل جوامع جهانی و نیل تمامی انسانیت به پایان تاریخ خود را داده بود. با این حال اگر مطابق آنچه اندیشه ترقی می گفت: بشریت تاریخ واحدی دارد که به طور چاره ناپذیر از غرب و تجدد می گذرد چه ضوررتی در آغاز عصر دیگری غیر از عصر تجدد بود؟ </a:t>
            </a:r>
            <a:endParaRPr lang="fa-IR">
              <a:cs typeface="B Nazanin" panose="00000400000000000000" pitchFamily="2" charset="-78"/>
            </a:endParaRPr>
          </a:p>
        </p:txBody>
      </p:sp>
      <p:sp>
        <p:nvSpPr>
          <p:cNvPr id="4" name="Flowchart: Alternate Process 3"/>
          <p:cNvSpPr/>
          <p:nvPr/>
        </p:nvSpPr>
        <p:spPr>
          <a:xfrm>
            <a:off x="838200" y="4754880"/>
            <a:ext cx="4543865" cy="984739"/>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پیوست غیر غربی ها به کاروان تاریخی</a:t>
            </a:r>
            <a:endParaRPr lang="fa-IR"/>
          </a:p>
        </p:txBody>
      </p:sp>
    </p:spTree>
    <p:extLst>
      <p:ext uri="{BB962C8B-B14F-4D97-AF65-F5344CB8AC3E}">
        <p14:creationId xmlns:p14="http://schemas.microsoft.com/office/powerpoint/2010/main" val="10439034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8048" y="3056809"/>
            <a:ext cx="10515600" cy="1325563"/>
          </a:xfrm>
        </p:spPr>
        <p:txBody>
          <a:bodyPr/>
          <a:lstStyle/>
          <a:p>
            <a:pPr algn="just"/>
            <a:r>
              <a:rPr lang="fa-IR" b="1" smtClean="0">
                <a:solidFill>
                  <a:srgbClr val="FF0000"/>
                </a:solidFill>
                <a:cs typeface="B Nazanin" panose="00000400000000000000" pitchFamily="2" charset="-78"/>
              </a:rPr>
              <a:t>گفتمان توسعه هم سرنوشت با گفتمان تجدد است</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1079981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آیا با عصر توسعه مسیر تاریخ تغییر می کرد یا فقط دوره ای تاریخی در درون عصر تجدد</a:t>
            </a:r>
            <a:r>
              <a:rPr lang="en-US" smtClean="0">
                <a:cs typeface="B Nazanin" panose="00000400000000000000" pitchFamily="2" charset="-78"/>
              </a:rPr>
              <a:t> </a:t>
            </a:r>
            <a:r>
              <a:rPr lang="fa-IR" smtClean="0">
                <a:cs typeface="B Nazanin" panose="00000400000000000000" pitchFamily="2" charset="-78"/>
              </a:rPr>
              <a:t> آغاز می شد؟ با این که ما می دانیم پاسخ درست این پاسخ اخیر است. این پاسخ سوال ما در باب دلایل پیدایی این عصر تازه یعنی عصر توسعه را روشن نمی سازد. پاسخ این سوال باید در نحوه سیر تاریخ جستجو شود. از این منظر </a:t>
            </a:r>
            <a:r>
              <a:rPr lang="fa-IR" smtClean="0">
                <a:solidFill>
                  <a:srgbClr val="FF0000"/>
                </a:solidFill>
                <a:cs typeface="B Nazanin" panose="00000400000000000000" pitchFamily="2" charset="-78"/>
              </a:rPr>
              <a:t>عدم تمکین تاریخ به فلسفه های تاریخ جدید و طرحی که در نظریه ترقی برای آن تصویر شده بود</a:t>
            </a:r>
            <a:r>
              <a:rPr lang="fa-IR" smtClean="0">
                <a:cs typeface="B Nazanin" panose="00000400000000000000" pitchFamily="2" charset="-78"/>
              </a:rPr>
              <a:t>، ریشه مشکلاتی است که ضرورت عصر توسعه را مطرح می کرد. </a:t>
            </a:r>
          </a:p>
          <a:p>
            <a:pPr marL="0" indent="0" algn="just">
              <a:buNone/>
            </a:pPr>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5521639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با این که عرب از آغاز تاریخ جدید خود از طریق لشکرکشی و استعمار به سبعانه ترین شکل ممکن کوشیده بود تا کل جهان را در تاریخ خود ادغام کند، واقعیات غیر از این را می گفت. این طور به نظر می رسید که فرهنگ ها و جوامع غیر غربی تصمیم ندارند به کاروان تاریخی تجدد پیوسته و با رهاکردن صورت بندی های اجتماعی خود نظم تجدد را باز تولید کنند. </a:t>
            </a:r>
          </a:p>
        </p:txBody>
      </p:sp>
      <p:sp>
        <p:nvSpPr>
          <p:cNvPr id="5" name="Flowchart: Alternate Process 4"/>
          <p:cNvSpPr/>
          <p:nvPr/>
        </p:nvSpPr>
        <p:spPr>
          <a:xfrm>
            <a:off x="838200" y="4121834"/>
            <a:ext cx="3418450" cy="1026941"/>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صورت بندی های اجتماعی</a:t>
            </a:r>
            <a:endParaRPr lang="fa-IR"/>
          </a:p>
        </p:txBody>
      </p:sp>
    </p:spTree>
    <p:extLst>
      <p:ext uri="{BB962C8B-B14F-4D97-AF65-F5344CB8AC3E}">
        <p14:creationId xmlns:p14="http://schemas.microsoft.com/office/powerpoint/2010/main" val="13210092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اما این پاسخ در واقع کل پاسخ یا بخش درست آن نمی باشد زیرا فرض را این می گیرد که غرب در واقع می خواسته که جهان غیر غربی در موقعیتی مشابه با موقعیت تمدنی </a:t>
            </a:r>
            <a:r>
              <a:rPr lang="fa-IR" smtClean="0">
                <a:cs typeface="B Nazanin" panose="00000400000000000000" pitchFamily="2" charset="-78"/>
              </a:rPr>
              <a:t>آن </a:t>
            </a:r>
            <a:r>
              <a:rPr lang="fa-IR">
                <a:cs typeface="B Nazanin" panose="00000400000000000000" pitchFamily="2" charset="-78"/>
              </a:rPr>
              <a:t>قرار گیرد. صرف نظر از این که چنین فرض، فرض درستی نیست شرایط تاریخی مربوط به پیدایی عصر توسعه در نیمه  قرن بیستم میلادی حقایقی متفاوت از این را می گوید </a:t>
            </a:r>
          </a:p>
          <a:p>
            <a:endParaRPr lang="fa-IR"/>
          </a:p>
        </p:txBody>
      </p:sp>
    </p:spTree>
    <p:extLst>
      <p:ext uri="{BB962C8B-B14F-4D97-AF65-F5344CB8AC3E}">
        <p14:creationId xmlns:p14="http://schemas.microsoft.com/office/powerpoint/2010/main" val="1340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عصر توسعه همانگونه که به درستی بیان شده با سخنرانی هری ترومن ریسس جمهور وقت آمریکار در بیستم ژانویه 1949 آغاز می شود که طی آن طرح مارشال برای دوران پس از جنگ بین الملل دوم و کمک به مناطق آسیب دیده از جنگ ارائه می گردد. آنچه این سخنرانی را به مثابه صحنه آغازین عصر توسعه ظاهر می کند این است که ترومن در این زمان برای اولین بار در سخنرانی افتتاحیه خود قلمرو جنوبی «عنوان «ناحیه توسعه نیافته»  اعلام کرد» (سانچز، 1992) با اینکه طرح مارشال علی الاصل و بدوا طرحی برای اروپا است، توسعه نیافتگی وصف آن نیست. </a:t>
            </a:r>
            <a:endParaRPr lang="fa-IR">
              <a:cs typeface="B Nazanin" panose="00000400000000000000" pitchFamily="2" charset="-78"/>
            </a:endParaRPr>
          </a:p>
        </p:txBody>
      </p:sp>
    </p:spTree>
    <p:extLst>
      <p:ext uri="{BB962C8B-B14F-4D97-AF65-F5344CB8AC3E}">
        <p14:creationId xmlns:p14="http://schemas.microsoft.com/office/powerpoint/2010/main" val="29304642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طرح مارشال برای اروپا طرح اعاده و بازسازی آن یا برگشت به وضع اولیه است، تنها جهان غیر غربی است که با دال «</a:t>
            </a:r>
            <a:r>
              <a:rPr lang="fa-IR" b="1">
                <a:solidFill>
                  <a:srgbClr val="FF0000"/>
                </a:solidFill>
                <a:cs typeface="B Nazanin" panose="00000400000000000000" pitchFamily="2" charset="-78"/>
              </a:rPr>
              <a:t>توسعه نیافته</a:t>
            </a:r>
            <a:r>
              <a:rPr lang="fa-IR">
                <a:cs typeface="B Nazanin" panose="00000400000000000000" pitchFamily="2" charset="-78"/>
              </a:rPr>
              <a:t>» به ان دلالت می شود زیرا مقیاس با ملاک در این جا وضع غرب و کشورهای اروپایی در تاریخ کنونی آنها است . در حالی که طرح مارشال کمک به اروپا برای برگشت به وضع پیش از جنگ است، برای کشورهای غیر غربی تلاش برای آنها به این الگو یا نسخه اولیه می باشد که در رابطه با </a:t>
            </a:r>
            <a:r>
              <a:rPr lang="fa-IR" smtClean="0">
                <a:cs typeface="B Nazanin" panose="00000400000000000000" pitchFamily="2" charset="-78"/>
              </a:rPr>
              <a:t>موانع </a:t>
            </a:r>
            <a:r>
              <a:rPr lang="fa-IR">
                <a:cs typeface="B Nazanin" panose="00000400000000000000" pitchFamily="2" charset="-78"/>
              </a:rPr>
              <a:t>درونی و نقصان های ساختاری از بازتولید این نسخه بازمانده اند. </a:t>
            </a:r>
          </a:p>
          <a:p>
            <a:endParaRPr lang="fa-IR"/>
          </a:p>
        </p:txBody>
      </p:sp>
    </p:spTree>
    <p:extLst>
      <p:ext uri="{BB962C8B-B14F-4D97-AF65-F5344CB8AC3E}">
        <p14:creationId xmlns:p14="http://schemas.microsoft.com/office/powerpoint/2010/main" val="20563889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توجه به جایگاه سخنرانی ترومن به عنوان آغازگر عصر توسعه، جنبه نمادین دارد. مسئله اصلی در پیوندی که گفتمان توسعه با نیازها که علایق و تمایلات این بازیگر اصلی پس از جنگ بین المللی دوم دارد. اگر آغاز توسعه را با آغاز «</a:t>
            </a:r>
            <a:r>
              <a:rPr lang="fa-IR" b="1" smtClean="0">
                <a:solidFill>
                  <a:srgbClr val="FF0000"/>
                </a:solidFill>
                <a:cs typeface="B Nazanin" panose="00000400000000000000" pitchFamily="2" charset="-78"/>
              </a:rPr>
              <a:t>دهه توسعه</a:t>
            </a:r>
            <a:r>
              <a:rPr lang="fa-IR" smtClean="0">
                <a:cs typeface="B Nazanin" panose="00000400000000000000" pitchFamily="2" charset="-78"/>
              </a:rPr>
              <a:t>» توسط سازمان ملل متحد  در دهه 60 میلادی نیز مقارن بگیریم از این حیث تغییری ایجاد نمی کند. آمریکا هم به اعتبار نقش مستقیم و تعیین کننده آن در این تحرک سازمان ملل و برنامه های آن و هم به اعتبار اقدامات مستقل خود آغازگر این  دهه نیز هست. </a:t>
            </a:r>
            <a:endParaRPr lang="fa-IR">
              <a:cs typeface="B Nazanin" panose="00000400000000000000" pitchFamily="2" charset="-78"/>
            </a:endParaRPr>
          </a:p>
        </p:txBody>
      </p:sp>
    </p:spTree>
    <p:extLst>
      <p:ext uri="{BB962C8B-B14F-4D97-AF65-F5344CB8AC3E}">
        <p14:creationId xmlns:p14="http://schemas.microsoft.com/office/powerpoint/2010/main" val="394469321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290646" y="1825625"/>
            <a:ext cx="7063154" cy="4351338"/>
          </a:xfrm>
        </p:spPr>
        <p:txBody>
          <a:bodyPr>
            <a:normAutofit/>
          </a:bodyPr>
          <a:lstStyle/>
          <a:p>
            <a:pPr algn="just"/>
            <a:r>
              <a:rPr lang="fa-IR">
                <a:cs typeface="B Nazanin" panose="00000400000000000000" pitchFamily="2" charset="-78"/>
              </a:rPr>
              <a:t>دولت کندی رییس جمهور وقت آمریکا علاوه بر ایجاد تحرک در سازان ملل برای طراحی و آغاز دهه توسعه (کوربریج، 4، </a:t>
            </a:r>
            <a:r>
              <a:rPr lang="fa-IR" smtClean="0">
                <a:cs typeface="B Nazanin" panose="00000400000000000000" pitchFamily="2" charset="-78"/>
              </a:rPr>
              <a:t>1995) طراح </a:t>
            </a:r>
            <a:r>
              <a:rPr lang="fa-IR">
                <a:cs typeface="B Nazanin" panose="00000400000000000000" pitchFamily="2" charset="-78"/>
              </a:rPr>
              <a:t>برنامه هایی نظیر «</a:t>
            </a:r>
            <a:r>
              <a:rPr lang="fa-IR" b="1">
                <a:solidFill>
                  <a:srgbClr val="FF0000"/>
                </a:solidFill>
                <a:cs typeface="B Nazanin" panose="00000400000000000000" pitchFamily="2" charset="-78"/>
              </a:rPr>
              <a:t>اتحاد برای پیشرفت</a:t>
            </a:r>
            <a:r>
              <a:rPr lang="fa-IR">
                <a:cs typeface="B Nazanin" panose="00000400000000000000" pitchFamily="2" charset="-78"/>
              </a:rPr>
              <a:t>»، «</a:t>
            </a:r>
            <a:r>
              <a:rPr lang="fa-IR" b="1">
                <a:solidFill>
                  <a:srgbClr val="FF0000"/>
                </a:solidFill>
                <a:cs typeface="B Nazanin" panose="00000400000000000000" pitchFamily="2" charset="-78"/>
              </a:rPr>
              <a:t>کاملوت</a:t>
            </a:r>
            <a:r>
              <a:rPr lang="fa-IR">
                <a:cs typeface="B Nazanin" panose="00000400000000000000" pitchFamily="2" charset="-78"/>
              </a:rPr>
              <a:t>» یا «</a:t>
            </a:r>
            <a:r>
              <a:rPr lang="fa-IR" b="1">
                <a:solidFill>
                  <a:srgbClr val="FF0000"/>
                </a:solidFill>
                <a:cs typeface="B Nazanin" panose="00000400000000000000" pitchFamily="2" charset="-78"/>
              </a:rPr>
              <a:t>غلات صلح</a:t>
            </a:r>
            <a:r>
              <a:rPr lang="fa-IR">
                <a:cs typeface="B Nazanin" panose="00000400000000000000" pitchFamily="2" charset="-78"/>
              </a:rPr>
              <a:t>» است که از آمریکای لاتین تا جنوب شرقی آسیا را در بر می گرفت و در ایران به انقلاب سفید شاه منجر شد. در هر حال از این منظر خاص تر آنچه ضرورت توسعه کشورهای غیرغربی و یا حتی بازسازی اروپا را ایجاب می کرد ظهور قدرت جهانگیر شوروی و آغاز جنگ سرد میان بلوک شرق و غرب بود. </a:t>
            </a:r>
          </a:p>
        </p:txBody>
      </p:sp>
      <p:sp>
        <p:nvSpPr>
          <p:cNvPr id="5" name="TextBox 4"/>
          <p:cNvSpPr txBox="1"/>
          <p:nvPr/>
        </p:nvSpPr>
        <p:spPr>
          <a:xfrm>
            <a:off x="1643759" y="4797082"/>
            <a:ext cx="1758462"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جان کندی</a:t>
            </a:r>
            <a:endParaRPr lang="fa-IR" b="1">
              <a:solidFill>
                <a:srgbClr val="FF0000"/>
              </a:solidFill>
              <a:cs typeface="B Nazanin" panose="00000400000000000000" pitchFamily="2" charset="-78"/>
            </a:endParaRPr>
          </a:p>
        </p:txBody>
      </p:sp>
      <p:pic>
        <p:nvPicPr>
          <p:cNvPr id="6" name="Picture 5"/>
          <p:cNvPicPr>
            <a:picLocks noChangeAspect="1"/>
          </p:cNvPicPr>
          <p:nvPr/>
        </p:nvPicPr>
        <p:blipFill>
          <a:blip r:embed="rId2"/>
          <a:stretch>
            <a:fillRect/>
          </a:stretch>
        </p:blipFill>
        <p:spPr>
          <a:xfrm>
            <a:off x="838200" y="1925516"/>
            <a:ext cx="3268854" cy="2533942"/>
          </a:xfrm>
          <a:prstGeom prst="rect">
            <a:avLst/>
          </a:prstGeom>
        </p:spPr>
      </p:pic>
    </p:spTree>
    <p:extLst>
      <p:ext uri="{BB962C8B-B14F-4D97-AF65-F5344CB8AC3E}">
        <p14:creationId xmlns:p14="http://schemas.microsoft.com/office/powerpoint/2010/main" val="26548019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به واسطه این تحول جهان به ویژه کشورهای غیر غربی به صورت </a:t>
            </a:r>
            <a:r>
              <a:rPr lang="fa-IR" smtClean="0">
                <a:cs typeface="B Nazanin" panose="00000400000000000000" pitchFamily="2" charset="-78"/>
              </a:rPr>
              <a:t>صحنه </a:t>
            </a:r>
            <a:r>
              <a:rPr lang="fa-IR">
                <a:cs typeface="B Nazanin" panose="00000400000000000000" pitchFamily="2" charset="-78"/>
              </a:rPr>
              <a:t>منازعات سلطه طلبانه این </a:t>
            </a:r>
            <a:r>
              <a:rPr lang="fa-IR" smtClean="0">
                <a:cs typeface="B Nazanin" panose="00000400000000000000" pitchFamily="2" charset="-78"/>
              </a:rPr>
              <a:t>دو بلوک </a:t>
            </a:r>
            <a:r>
              <a:rPr lang="fa-IR">
                <a:cs typeface="B Nazanin" panose="00000400000000000000" pitchFamily="2" charset="-78"/>
              </a:rPr>
              <a:t>درآمد. از انجایی </a:t>
            </a:r>
            <a:r>
              <a:rPr lang="fa-IR" smtClean="0">
                <a:cs typeface="B Nazanin" panose="00000400000000000000" pitchFamily="2" charset="-78"/>
              </a:rPr>
              <a:t>که </a:t>
            </a:r>
            <a:r>
              <a:rPr lang="fa-IR">
                <a:cs typeface="B Nazanin" panose="00000400000000000000" pitchFamily="2" charset="-78"/>
              </a:rPr>
              <a:t>سابقه استعمارگری غرب و تبعات آن در جهان بستر مساعدی برای تحریکات و </a:t>
            </a:r>
            <a:r>
              <a:rPr lang="fa-IR" smtClean="0">
                <a:cs typeface="B Nazanin" panose="00000400000000000000" pitchFamily="2" charset="-78"/>
              </a:rPr>
              <a:t>سیاست </a:t>
            </a:r>
            <a:r>
              <a:rPr lang="fa-IR">
                <a:cs typeface="B Nazanin" panose="00000400000000000000" pitchFamily="2" charset="-78"/>
              </a:rPr>
              <a:t>های شوروی به وجود </a:t>
            </a:r>
            <a:r>
              <a:rPr lang="fa-IR" smtClean="0">
                <a:cs typeface="B Nazanin" panose="00000400000000000000" pitchFamily="2" charset="-78"/>
              </a:rPr>
              <a:t>آورده </a:t>
            </a:r>
            <a:r>
              <a:rPr lang="fa-IR">
                <a:cs typeface="B Nazanin" panose="00000400000000000000" pitchFamily="2" charset="-78"/>
              </a:rPr>
              <a:t>بود، جلوگیری از انقلابات رهایی بخش از طریق خشکاندن ریشه های اجتماعی- اقتصادی آن به صورت ضروری ترین نیاز غرب ظاهر شد. </a:t>
            </a:r>
          </a:p>
          <a:p>
            <a:endParaRPr lang="fa-IR"/>
          </a:p>
        </p:txBody>
      </p:sp>
      <p:sp>
        <p:nvSpPr>
          <p:cNvPr id="4" name="Flowchart: Alternate Process 3"/>
          <p:cNvSpPr/>
          <p:nvPr/>
        </p:nvSpPr>
        <p:spPr>
          <a:xfrm>
            <a:off x="838200" y="4346916"/>
            <a:ext cx="3756074" cy="858129"/>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smtClean="0">
                <a:solidFill>
                  <a:prstClr val="black"/>
                </a:solidFill>
                <a:cs typeface="B Nazanin" panose="00000400000000000000" pitchFamily="2" charset="-78"/>
              </a:rPr>
              <a:t>ریشه </a:t>
            </a:r>
            <a:r>
              <a:rPr lang="fa-IR" sz="2800">
                <a:solidFill>
                  <a:prstClr val="black"/>
                </a:solidFill>
                <a:cs typeface="B Nazanin" panose="00000400000000000000" pitchFamily="2" charset="-78"/>
              </a:rPr>
              <a:t>های اجتماعی- اقتصادی</a:t>
            </a:r>
            <a:endParaRPr lang="fa-IR"/>
          </a:p>
        </p:txBody>
      </p:sp>
    </p:spTree>
    <p:extLst>
      <p:ext uri="{BB962C8B-B14F-4D97-AF65-F5344CB8AC3E}">
        <p14:creationId xmlns:p14="http://schemas.microsoft.com/office/powerpoint/2010/main" val="36172035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اینجا بود که به یکباره عصر تلاش برای توسعه به عنوان فجر جدیدی در تاریخ جهان آغاز گردید. «زیرا ضروری بود که جهان را از ...نیروهای وصف ناشدنی و کمونیست ظلمانی نجات داد و بقاء نظم آن را مطابق منافع سیاسی و اقتصادی آمریکا به بهترین وجه تضمین کرد.» (هیوم و ترنر، 34، 1990)</a:t>
            </a:r>
          </a:p>
          <a:p>
            <a:endParaRPr lang="fa-IR"/>
          </a:p>
        </p:txBody>
      </p:sp>
    </p:spTree>
    <p:extLst>
      <p:ext uri="{BB962C8B-B14F-4D97-AF65-F5344CB8AC3E}">
        <p14:creationId xmlns:p14="http://schemas.microsoft.com/office/powerpoint/2010/main" val="239945030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بنابراین توسعه نه پاسخی به یک نیاز یا مشکل داخلی بلکه به عنوان طریقی برای تداوم وابستگی و جلوگیری از انقلابات کشورهای تحت سلطه توسط غربیها آغاز گردید. به بیان روشنتر آغاز عصر توسعه ریشه در شرایطی دارد که به واسطه آن دیگر استعمارگری و یا استقرار دست نشاندگان بر بستر عمدتا دست نخورده اجتماعی و فرهنگی کشورهای غیرغربی نمی تواند تداوم رابطه سلطه را تضمین کند، بلکه نیاز به تغییراتی است که ضمن از بین بردن ساختارهای سنتی این جوامع امکان انقلاب و استقلال را نیز از آنها بگیرد. از این جا سات که به درتسی از «توسعه به عنوان استعمارگرایی جدیدی» (شیوا، 1992) یاد شده است. </a:t>
            </a:r>
            <a:endParaRPr lang="fa-IR">
              <a:cs typeface="B Nazanin" panose="00000400000000000000" pitchFamily="2" charset="-78"/>
            </a:endParaRPr>
          </a:p>
          <a:p>
            <a:pPr algn="just"/>
            <a:endParaRPr lang="fa-IR"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34437493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cs typeface="B Nazanin" panose="00000400000000000000" pitchFamily="2" charset="-78"/>
              </a:rPr>
              <a:t>مقدمه</a:t>
            </a:r>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با توجه به همه گیر بودن بحث توسعه در کشور ما، مسئله این نوشتار قطعا غیر متعارف و عجیب به نظر خواهد آمد. لازم نیست که حتی روزی اجمالی به مجلات یا فصلنامه های تخصصی یا غیر تخصصی  داشته باشیم تا اهمیت مفهوم توسعه برایمان روشن شود. حتی لازم نیست که به اقدامات حکومت یا نهاد های غیر حکومتی فکر کنیم و اخبار رسانه های همگانی را در این خصوص به ذهن بیاوریم و تا حضور همه گیر و غیر قابل گریز و این مفهوم را در زندگی خود حس کنیم.</a:t>
            </a:r>
            <a:endParaRPr lang="fa-IR">
              <a:cs typeface="B Nazanin" panose="00000400000000000000" pitchFamily="2" charset="-78"/>
            </a:endParaRPr>
          </a:p>
        </p:txBody>
      </p:sp>
      <p:sp>
        <p:nvSpPr>
          <p:cNvPr id="4" name="Flowchart: Alternate Process 3"/>
          <p:cNvSpPr/>
          <p:nvPr/>
        </p:nvSpPr>
        <p:spPr>
          <a:xfrm>
            <a:off x="1173707" y="4435522"/>
            <a:ext cx="5117911" cy="1201003"/>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اقدامات حکومت یا نهاد های غیر حکومتی</a:t>
            </a:r>
            <a:endParaRPr lang="fa-IR"/>
          </a:p>
        </p:txBody>
      </p:sp>
    </p:spTree>
    <p:extLst>
      <p:ext uri="{BB962C8B-B14F-4D97-AF65-F5344CB8AC3E}">
        <p14:creationId xmlns:p14="http://schemas.microsoft.com/office/powerpoint/2010/main" val="375902817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چون توسعه تجویز مداخله در ساختارهای بومی این کشورها را با مقاصد و اهداف انسانی نظیر از بین بردن فقر و جهل تجویز می کرد، تبعیت و زشتی استعمارگری اولیه را در پوششی پنهان قرار داد، و رنج و خشم ناشی از تحت سلطه بودن را مهار یا منحرف می نمود. </a:t>
            </a:r>
          </a:p>
        </p:txBody>
      </p:sp>
      <p:sp>
        <p:nvSpPr>
          <p:cNvPr id="4" name="Flowchart: Alternate Process 3"/>
          <p:cNvSpPr/>
          <p:nvPr/>
        </p:nvSpPr>
        <p:spPr>
          <a:xfrm>
            <a:off x="838200" y="4178105"/>
            <a:ext cx="3390314" cy="914400"/>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مداخله در ساختارهای بومی</a:t>
            </a:r>
            <a:endParaRPr lang="fa-IR"/>
          </a:p>
        </p:txBody>
      </p:sp>
    </p:spTree>
    <p:extLst>
      <p:ext uri="{BB962C8B-B14F-4D97-AF65-F5344CB8AC3E}">
        <p14:creationId xmlns:p14="http://schemas.microsoft.com/office/powerpoint/2010/main" val="424706791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اما به علاوه آن، توسعه به معنای ایجادتغییر در تناسب با مقاصد و اهداف کسانی بود که ضمن فراهم سازی پیش نیازهای مادی آن طرح ها و برنامه های آن را نیز فراهم می ساختند. به این جهت وجهی از مشکوکیت توسعه در این است که «متضمن «</a:t>
            </a:r>
            <a:r>
              <a:rPr lang="fa-IR" b="1">
                <a:solidFill>
                  <a:srgbClr val="FF0000"/>
                </a:solidFill>
                <a:cs typeface="B Nazanin" panose="00000400000000000000" pitchFamily="2" charset="-78"/>
              </a:rPr>
              <a:t>جاده ی فرهنگی</a:t>
            </a:r>
            <a:r>
              <a:rPr lang="fa-IR">
                <a:cs typeface="B Nazanin" panose="00000400000000000000" pitchFamily="2" charset="-78"/>
              </a:rPr>
              <a:t>» غرب یا تجدد در درون کشورهای هدف یا غیر غربی می باشد. به این ترتیب تنها شکل یا جهت خاصی از مداخله را تجویز کرد و به اشکال دیگر آن امکان حضور در طرح های توسعه را نمی داد. اما صرفا به اعتبار عدم تجویز اشکال مختلف توسعه این طرح ها مشکوک نبودند(کارمن، 7: 1996). توسعه از بنیان فاسد و بیمار متولد شد چون اساسا در رابطه با نیاز  تداوم سلطه به شکل دیگر یا تازه موضوعیت یافت. </a:t>
            </a:r>
          </a:p>
          <a:p>
            <a:endParaRPr lang="fa-IR"/>
          </a:p>
        </p:txBody>
      </p:sp>
    </p:spTree>
    <p:extLst>
      <p:ext uri="{BB962C8B-B14F-4D97-AF65-F5344CB8AC3E}">
        <p14:creationId xmlns:p14="http://schemas.microsoft.com/office/powerpoint/2010/main" val="127954067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2- اقتصاد استعماری و اقتصاد توسعه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اگر شرایط تاریخی پیدایی عصر توسعه به ویژه بازیگران یا سازندگان گفتمان توسعه توجه کنیم براحتی می توانیم معنا و مفهوم تحولی را دریابیم که طی آن «</a:t>
            </a:r>
            <a:r>
              <a:rPr lang="fa-IR" b="1" smtClean="0">
                <a:solidFill>
                  <a:srgbClr val="FF0000"/>
                </a:solidFill>
                <a:cs typeface="B Nazanin" panose="00000400000000000000" pitchFamily="2" charset="-78"/>
              </a:rPr>
              <a:t>اقتصاد استعماری</a:t>
            </a:r>
            <a:r>
              <a:rPr lang="fa-IR" smtClean="0">
                <a:cs typeface="B Nazanin" panose="00000400000000000000" pitchFamily="2" charset="-78"/>
              </a:rPr>
              <a:t>» بدل به «اقتصاد توسعه» می شود. </a:t>
            </a:r>
          </a:p>
          <a:p>
            <a:pPr algn="just"/>
            <a:r>
              <a:rPr lang="fa-IR" smtClean="0">
                <a:cs typeface="B Nazanin" panose="00000400000000000000" pitchFamily="2" charset="-78"/>
              </a:rPr>
              <a:t>اکنون برای اداره کشورهای مستعمره برای «</a:t>
            </a:r>
            <a:r>
              <a:rPr lang="fa-IR" b="1" smtClean="0">
                <a:solidFill>
                  <a:srgbClr val="FF0000"/>
                </a:solidFill>
                <a:cs typeface="B Nazanin" panose="00000400000000000000" pitchFamily="2" charset="-78"/>
              </a:rPr>
              <a:t>اقتصاد استعماری</a:t>
            </a:r>
            <a:r>
              <a:rPr lang="fa-IR" smtClean="0">
                <a:cs typeface="B Nazanin" panose="00000400000000000000" pitchFamily="2" charset="-78"/>
              </a:rPr>
              <a:t>» به شیوه اقتصادی جدید به نام «</a:t>
            </a:r>
            <a:r>
              <a:rPr lang="fa-IR" b="1" smtClean="0">
                <a:solidFill>
                  <a:srgbClr val="FF0000"/>
                </a:solidFill>
                <a:cs typeface="B Nazanin" panose="00000400000000000000" pitchFamily="2" charset="-78"/>
              </a:rPr>
              <a:t>اقتصاد توسعه</a:t>
            </a:r>
            <a:r>
              <a:rPr lang="fa-IR" smtClean="0">
                <a:cs typeface="B Nazanin" panose="00000400000000000000" pitchFamily="2" charset="-78"/>
              </a:rPr>
              <a:t>» نیاز است. هتنه می گوید: پیوند میان این دو اقتصاد به عنوان جایگزین های یکدیگر یا استمرار اولی در صورت دومی را از این طریق بهتر می توان توضیح داد که توجه کنیم لوئیس از پیشروان نظریه توسعه در سال 1947 میلادی با رتبه بالای دانشگاهی بر کرسی اقتصاد توسعه «</a:t>
            </a:r>
            <a:r>
              <a:rPr lang="fa-IR" b="1" smtClean="0">
                <a:solidFill>
                  <a:srgbClr val="FF0000"/>
                </a:solidFill>
                <a:cs typeface="B Nazanin" panose="00000400000000000000" pitchFamily="2" charset="-78"/>
              </a:rPr>
              <a:t>مدرسه اقتصادی لندن</a:t>
            </a:r>
            <a:r>
              <a:rPr lang="fa-IR" smtClean="0">
                <a:cs typeface="B Nazanin" panose="00000400000000000000" pitchFamily="2" charset="-78"/>
              </a:rPr>
              <a:t>» تکیه می زند(هتنه، 1995،  36، 68)</a:t>
            </a:r>
            <a:endParaRPr lang="fa-IR">
              <a:cs typeface="B Nazanin" panose="00000400000000000000" pitchFamily="2" charset="-78"/>
            </a:endParaRPr>
          </a:p>
        </p:txBody>
      </p:sp>
    </p:spTree>
    <p:extLst>
      <p:ext uri="{BB962C8B-B14F-4D97-AF65-F5344CB8AC3E}">
        <p14:creationId xmlns:p14="http://schemas.microsoft.com/office/powerpoint/2010/main" val="11690081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به این معنا ظاهرا در این تحول تنها عنوان ها تغییر کردی است. البته فراتر از این تغییر عنون این نیز هست که هدف یا موضوع کانونی این دو نیز تغییر می کند. در حالی که اقتصاد استعماری مسئله محوری، چگونگی اداره اقتصادی کشور مستعمره می باشد، در اقتصاد توسعه مسئله اداره جای خود را به مسئله توسعه می دهد که هدفی بیش از اداره یعنی تغییر کشور استعمار زده را نیز لحاظ می کند. اما چیزی که تغییر نمی کند ضرورت حفظ ساختار سلطه است. </a:t>
            </a:r>
          </a:p>
          <a:p>
            <a:endParaRPr lang="fa-IR"/>
          </a:p>
        </p:txBody>
      </p:sp>
      <p:sp>
        <p:nvSpPr>
          <p:cNvPr id="4" name="Flowchart: Alternate Process 3"/>
          <p:cNvSpPr/>
          <p:nvPr/>
        </p:nvSpPr>
        <p:spPr>
          <a:xfrm>
            <a:off x="838200" y="4234376"/>
            <a:ext cx="3896751" cy="1237957"/>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ضرورت حفظ ساختار سلطه</a:t>
            </a:r>
            <a:endParaRPr lang="fa-IR"/>
          </a:p>
        </p:txBody>
      </p:sp>
    </p:spTree>
    <p:extLst>
      <p:ext uri="{BB962C8B-B14F-4D97-AF65-F5344CB8AC3E}">
        <p14:creationId xmlns:p14="http://schemas.microsoft.com/office/powerpoint/2010/main" val="224777348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این جهت آنچه هیرشمن از پیشروان نظریه پردازی توسعه در مقاله خود «</a:t>
            </a:r>
            <a:r>
              <a:rPr lang="fa-IR" b="1" smtClean="0">
                <a:solidFill>
                  <a:srgbClr val="FF0000"/>
                </a:solidFill>
                <a:cs typeface="B Nazanin" panose="00000400000000000000" pitchFamily="2" charset="-78"/>
              </a:rPr>
              <a:t>ظهور و سقوط اقتصاد توسعه</a:t>
            </a:r>
            <a:r>
              <a:rPr lang="fa-IR" smtClean="0">
                <a:cs typeface="B Nazanin" panose="00000400000000000000" pitchFamily="2" charset="-78"/>
              </a:rPr>
              <a:t>» در باب علل ظهور سریع و رشد یابنده اقتصاد توسعه می گوید به عنوان تاکیدی بر این فهم از مسئله است. از نظر او یکی از این دلایل روش شناختی بود. اما دلیل دوم این بود که اقتصاد توسعه منافع متقابل میان کشورهای فقیر و غنی(یعنی استعمارگر و استعمار شده) در ایجاد توسعه را مورد تاکید قرار می داد و این گونه اقتصاد را از نظر کشورهای کمک کننده به توسعه کشورهای عقب مانده موجه می ساخت(هیرشمن، 1981) به بیان دیگر رشد سریع اقتصاد توسعه از این جهت بود که می توانست معناداری گونه جدید </a:t>
            </a:r>
            <a:r>
              <a:rPr lang="fa-IR" b="1" smtClean="0">
                <a:solidFill>
                  <a:srgbClr val="FF0000"/>
                </a:solidFill>
                <a:cs typeface="B Nazanin" panose="00000400000000000000" pitchFamily="2" charset="-78"/>
              </a:rPr>
              <a:t>اداره کشورهای تحت سلطه و معقولیت اقتصادی </a:t>
            </a:r>
            <a:r>
              <a:rPr lang="fa-IR" smtClean="0">
                <a:cs typeface="B Nazanin" panose="00000400000000000000" pitchFamily="2" charset="-78"/>
              </a:rPr>
              <a:t>آنرا توجیه کند. </a:t>
            </a:r>
          </a:p>
          <a:p>
            <a:pPr algn="just"/>
            <a:r>
              <a:rPr lang="fa-IR" smtClean="0">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29048213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هر حال نیروهای اصلی یا تعیین کننده در شکل گیری عصر توسعه، دو قدرت مسلط استعماری هستند که در مقطع پس از جنگ دوم بین المللی و بعضا تحت تاثیر آن تدریجا جای خود را با هم عوض می کنند، اگر پیوند متقابل خود را در کنترل جهان هرگز قطع نمی کنند. این دو نیز که به اقتضائات شرایط تاریخی جدید سلطه را درک کرده بودند منشا ایجاد یک مجموعه نهادها و موسسات ملی و بین المللی در داخل و خارج مرزهای خود و هم چنین در داخل  کشورهای تحت استعمار هستند. </a:t>
            </a:r>
            <a:endParaRPr lang="fa-IR">
              <a:cs typeface="B Nazanin" panose="00000400000000000000" pitchFamily="2" charset="-78"/>
            </a:endParaRPr>
          </a:p>
        </p:txBody>
      </p:sp>
    </p:spTree>
    <p:extLst>
      <p:ext uri="{BB962C8B-B14F-4D97-AF65-F5344CB8AC3E}">
        <p14:creationId xmlns:p14="http://schemas.microsoft.com/office/powerpoint/2010/main" val="429219468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838200" y="1825625"/>
            <a:ext cx="10515599" cy="4351338"/>
          </a:xfrm>
        </p:spPr>
        <p:txBody>
          <a:bodyPr/>
          <a:lstStyle/>
          <a:p>
            <a:pPr algn="just"/>
            <a:r>
              <a:rPr lang="fa-IR">
                <a:cs typeface="B Nazanin" panose="00000400000000000000" pitchFamily="2" charset="-78"/>
              </a:rPr>
              <a:t>سازمان ملل و نهادهای وابسته به ان، نهادهای برتن و وودز، به ویژه بانک جهانی و صندوق بین المللیی پول و کثیری از موسسات و نهادهای حقیقاتی و کاربردی توسعه به علاوه کتاب ها و فصلنامه هایی که از این زمان همگی با تصاعدی هندسی در داخل و خارج دانشگاه های غرب و با فاصله ای، ده بیست ساله در غیر غرب تکثیر می شدند، در مجموعه ساختارهاییی هستند که تحت هدایت مستقیم یا غیر مستقیم آمریکا از جمله با کمک بنیادهایی نظیر راکفلر را شکل داد و به بشر برده اند. قریب به صد در صد پیشروان نظریه پردازان توسعه غربی و بعضی روستو یا هانتینگتون به بخش اجرایی حاکمیت سیاسی این کشورها تعلق دارند. </a:t>
            </a:r>
          </a:p>
          <a:p>
            <a:endParaRPr lang="fa-IR"/>
          </a:p>
        </p:txBody>
      </p:sp>
    </p:spTree>
    <p:extLst>
      <p:ext uri="{BB962C8B-B14F-4D97-AF65-F5344CB8AC3E}">
        <p14:creationId xmlns:p14="http://schemas.microsoft.com/office/powerpoint/2010/main" val="211675109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تنها از دهه هفتاد میلادی است که موسسات یا نهادها و همچنین دانشگاهیان یا روشنفکران غیر عربی نقش در گفتمان توسعه می یابند. اما از آنجایی که مجموعه این نهادها و افراد دانشگاهی یا غیر دانشگاهی توسط غربیها و بر پایه سنت های غربی آنها شکل گرفته بودند، ورود آنها به صحنه تغییری در کردارهای گفتمانی یا غیرگفتمانی ذی نقش در شکل گیری گفتمان توسعه ندارد. در واقع همان طوری که بعضی از محققین متذکر شده اند طی این عصر واقعیت غالب در حوزه توسعه «</a:t>
            </a:r>
            <a:r>
              <a:rPr lang="fa-IR" b="1" smtClean="0">
                <a:solidFill>
                  <a:srgbClr val="FF0000"/>
                </a:solidFill>
                <a:cs typeface="B Nazanin" panose="00000400000000000000" pitchFamily="2" charset="-78"/>
              </a:rPr>
              <a:t>امپریالیزم دانشگاه</a:t>
            </a:r>
            <a:r>
              <a:rPr lang="fa-IR" smtClean="0">
                <a:cs typeface="B Nazanin" panose="00000400000000000000" pitchFamily="2" charset="-78"/>
              </a:rPr>
              <a:t>» (استریتن، 1974) است که  امکانی برای هیچ گونه بیان یا اندیشه مستقل و مخالف با تجدد گفتمان توسعه را نمی دهد. </a:t>
            </a:r>
            <a:endParaRPr lang="fa-IR">
              <a:cs typeface="B Nazanin" panose="00000400000000000000" pitchFamily="2" charset="-78"/>
            </a:endParaRPr>
          </a:p>
        </p:txBody>
      </p:sp>
      <p:sp>
        <p:nvSpPr>
          <p:cNvPr id="4" name="Flowchart: Alternate Process 3"/>
          <p:cNvSpPr/>
          <p:nvPr/>
        </p:nvSpPr>
        <p:spPr>
          <a:xfrm>
            <a:off x="838200" y="4881490"/>
            <a:ext cx="4431324" cy="844061"/>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کردارهای گفتمانی یا غیرگفتمانی</a:t>
            </a:r>
            <a:endParaRPr lang="fa-IR"/>
          </a:p>
        </p:txBody>
      </p:sp>
    </p:spTree>
    <p:extLst>
      <p:ext uri="{BB962C8B-B14F-4D97-AF65-F5344CB8AC3E}">
        <p14:creationId xmlns:p14="http://schemas.microsoft.com/office/powerpoint/2010/main" val="302510607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میردال از پیشروان نظریه پردازی توسعه در باب علل شکل گیری گفتمان اقتصاد توسعه به عنوان حوزه متمایز نظری به ویژه بالنسبه به اقتصاد به سه دسته شرایط اشاره می کند. یکی از این علل یا عوامل به تغییرات ساختاری در حوزه استعمارگران بر می گردد. این عامل همان است که پیش از این در زمینه بحث جابجایی آمریکا و انگلیس در هرم قدرت استعماری به شکل بدان اشاره شد. وجهی دیگر از این مساله تطورات داخلی قدرت در کشورهای غربی است که به ورود تدریجی سوسیالیست ها، کمونیست ها و لیبرال ها به حوزه قدرت در این کشورها مربوط می شود. عامل دیگر مورد اشاره وی نیز پیش از این مورد بحث قرار گرفت..</a:t>
            </a:r>
            <a:endParaRPr lang="fa-IR">
              <a:cs typeface="B Nazanin" panose="00000400000000000000" pitchFamily="2" charset="-78"/>
            </a:endParaRPr>
          </a:p>
        </p:txBody>
      </p:sp>
    </p:spTree>
    <p:extLst>
      <p:ext uri="{BB962C8B-B14F-4D97-AF65-F5344CB8AC3E}">
        <p14:creationId xmlns:p14="http://schemas.microsoft.com/office/powerpoint/2010/main" val="97971512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عامل همان پیدایی نزاع بین المللی میان دو بلوک شرق و غرب است که به واسطه آن قلمرو کشورهای غیرغربی صحنه زورآزمایی و جنگ </a:t>
            </a:r>
            <a:r>
              <a:rPr lang="fa-IR" smtClean="0">
                <a:cs typeface="B Nazanin" panose="00000400000000000000" pitchFamily="2" charset="-78"/>
              </a:rPr>
              <a:t>قدرت </a:t>
            </a:r>
            <a:r>
              <a:rPr lang="fa-IR">
                <a:cs typeface="B Nazanin" panose="00000400000000000000" pitchFamily="2" charset="-78"/>
              </a:rPr>
              <a:t>های غربی گردید. اما عامل سوم از نظر میردال تشنگی و ولع رو به تزاید کشورهای غیر غربی به توسعه است که در این سال ها ظاهر می شود (میردال، 9-8: 1968</a:t>
            </a:r>
            <a:r>
              <a:rPr lang="fa-IR" smtClean="0">
                <a:cs typeface="B Nazanin" panose="00000400000000000000" pitchFamily="2" charset="-78"/>
              </a:rPr>
              <a:t>)</a:t>
            </a:r>
            <a:endParaRPr lang="fa-IR">
              <a:cs typeface="B Nazanin" panose="00000400000000000000" pitchFamily="2" charset="-78"/>
            </a:endParaRPr>
          </a:p>
        </p:txBody>
      </p:sp>
      <p:sp>
        <p:nvSpPr>
          <p:cNvPr id="4" name="Flowchart: Alternate Process 3"/>
          <p:cNvSpPr/>
          <p:nvPr/>
        </p:nvSpPr>
        <p:spPr>
          <a:xfrm>
            <a:off x="838200" y="4389960"/>
            <a:ext cx="6509983" cy="1037230"/>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تشنگی و ولع رو به تزاید کشورهای غیر غربی به توسعه</a:t>
            </a:r>
            <a:endParaRPr lang="fa-IR"/>
          </a:p>
        </p:txBody>
      </p:sp>
    </p:spTree>
    <p:extLst>
      <p:ext uri="{BB962C8B-B14F-4D97-AF65-F5344CB8AC3E}">
        <p14:creationId xmlns:p14="http://schemas.microsoft.com/office/powerpoint/2010/main" val="40426614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ما در جهانی زندگی می کنیم که مفهوم توسعه برای آن، چه از لحاظ فردی  و چه به لحاظ اجتماعی، وجهی بنیانی و اجتناب ناپذیر از ان را می سازد</a:t>
            </a:r>
            <a:r>
              <a:rPr lang="fa-IR">
                <a:cs typeface="B Nazanin" panose="00000400000000000000" pitchFamily="2" charset="-78"/>
              </a:rPr>
              <a:t> </a:t>
            </a:r>
            <a:r>
              <a:rPr lang="fa-IR" smtClean="0">
                <a:cs typeface="B Nazanin" panose="00000400000000000000" pitchFamily="2" charset="-78"/>
              </a:rPr>
              <a:t>بدون این مفهوم ظاهرا  ما نه می توانیم درکی از خود  و نه درکی از جهان پیرامون خود داشته باشیم آنچه می کنیم آنچه می خواهیم  آنچه باید بکنیم و آنچه باید بخواهیم بدون ارتباط مستقیم یا غیر مستقیم  با این مفهوم تصور ناشدنی  یا فهم ناپذیر شده است. واقعا جهان بدون توسعه چگونه جهانی است؟  ایا اقدامی که بر </a:t>
            </a:r>
            <a:r>
              <a:rPr lang="fa-IR" smtClean="0">
                <a:cs typeface="B Nazanin" panose="00000400000000000000" pitchFamily="2" charset="-78"/>
              </a:rPr>
              <a:t>توسعه </a:t>
            </a:r>
            <a:r>
              <a:rPr lang="fa-IR" smtClean="0">
                <a:cs typeface="B Nazanin" panose="00000400000000000000" pitchFamily="2" charset="-78"/>
              </a:rPr>
              <a:t>ما و جهان ما منجر نشود فهم شدنی است؟ و ایا اگر فهم شود ارزشی هم دارد؟  آیا اقدامی که به توسعه ما و جهان ما منجر نشود فهم شدنی  است؟  و ایا اگر فهم شود ارزشی هم دارد؟ آیا اقدامی که به توسعه ما و جهان ما منجر نشود فهم شدنی است؟</a:t>
            </a:r>
            <a:endParaRPr lang="fa-IR">
              <a:cs typeface="B Nazanin" panose="00000400000000000000" pitchFamily="2" charset="-78"/>
            </a:endParaRPr>
          </a:p>
        </p:txBody>
      </p:sp>
      <p:sp>
        <p:nvSpPr>
          <p:cNvPr id="4" name="Flowchart: Alternate Process 3"/>
          <p:cNvSpPr/>
          <p:nvPr/>
        </p:nvSpPr>
        <p:spPr>
          <a:xfrm>
            <a:off x="1069144" y="5190978"/>
            <a:ext cx="4149969" cy="829994"/>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مفهوم تصور </a:t>
            </a:r>
            <a:r>
              <a:rPr lang="fa-IR" sz="2800" smtClean="0">
                <a:solidFill>
                  <a:prstClr val="black"/>
                </a:solidFill>
                <a:cs typeface="B Nazanin" panose="00000400000000000000" pitchFamily="2" charset="-78"/>
              </a:rPr>
              <a:t>ناشدنی </a:t>
            </a:r>
            <a:r>
              <a:rPr lang="fa-IR" sz="2800">
                <a:solidFill>
                  <a:prstClr val="black"/>
                </a:solidFill>
                <a:cs typeface="B Nazanin" panose="00000400000000000000" pitchFamily="2" charset="-78"/>
              </a:rPr>
              <a:t>یا فهم ناپذیر</a:t>
            </a:r>
            <a:endParaRPr lang="fa-IR"/>
          </a:p>
        </p:txBody>
      </p:sp>
    </p:spTree>
    <p:extLst>
      <p:ext uri="{BB962C8B-B14F-4D97-AF65-F5344CB8AC3E}">
        <p14:creationId xmlns:p14="http://schemas.microsoft.com/office/powerpoint/2010/main" val="98455622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838200" y="1853761"/>
            <a:ext cx="10515600" cy="4351338"/>
          </a:xfrm>
        </p:spPr>
        <p:txBody>
          <a:bodyPr/>
          <a:lstStyle/>
          <a:p>
            <a:pPr algn="just"/>
            <a:r>
              <a:rPr lang="fa-IR">
                <a:cs typeface="B Nazanin" panose="00000400000000000000" pitchFamily="2" charset="-78"/>
              </a:rPr>
              <a:t>این عامل بایستی بیشتر از آن جهت مورد توجه قرار گیرد که نقشی برای مردم </a:t>
            </a:r>
            <a:r>
              <a:rPr lang="fa-IR" smtClean="0">
                <a:cs typeface="B Nazanin" panose="00000400000000000000" pitchFamily="2" charset="-78"/>
              </a:rPr>
              <a:t>جوامع </a:t>
            </a:r>
            <a:r>
              <a:rPr lang="fa-IR">
                <a:cs typeface="B Nazanin" panose="00000400000000000000" pitchFamily="2" charset="-78"/>
              </a:rPr>
              <a:t>غیر غربی در شکل گیری و گسترش گفتمان توسعه ایجاد می کند. در این تردیدی نیست که تمایل به زندگی و جهان غربی در ملل غیر غربی نقشی در این میان داشته است. خصوصا این که به واسطه افزایش تدریجی این تمایل از </a:t>
            </a:r>
            <a:r>
              <a:rPr lang="fa-IR" smtClean="0">
                <a:cs typeface="B Nazanin" panose="00000400000000000000" pitchFamily="2" charset="-78"/>
              </a:rPr>
              <a:t>آغاز </a:t>
            </a:r>
            <a:r>
              <a:rPr lang="fa-IR">
                <a:cs typeface="B Nazanin" panose="00000400000000000000" pitchFamily="2" charset="-78"/>
              </a:rPr>
              <a:t>تماس آنها با تجدد، شاهد فشار تشدید شونده ای در این کشورها بر سیاست و سیاستمدارانشان بوده است با این حال نباید در ارزیابی نقش خاص این عامل در شکل گیری گفتمان توسعه دچار انحراف شویم</a:t>
            </a:r>
          </a:p>
          <a:p>
            <a:endParaRPr lang="fa-IR">
              <a:cs typeface="B Nazanin" panose="00000400000000000000" pitchFamily="2" charset="-78"/>
            </a:endParaRPr>
          </a:p>
        </p:txBody>
      </p:sp>
    </p:spTree>
    <p:extLst>
      <p:ext uri="{BB962C8B-B14F-4D97-AF65-F5344CB8AC3E}">
        <p14:creationId xmlns:p14="http://schemas.microsoft.com/office/powerpoint/2010/main" val="223769255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آنجایی که جهان طی این عصر تحت شرایط سلطه قرار داشته به واسطه آن امکانی برای ظهور اثر خاص کردارهای گفتمانی و غیرگفتمانی این کشورها بر این فرایند وجود نداشته است. تنها امکان از این جهت ایجاد انقلاب بوده است که آنها به واسطه تلاش های مداوم و بی وقفه غرب یا به انحراف کشیده شده یا مهار گردیده و فرصتی برای تثبیت خود نیافته است، چه رسد به این که گفتمان ویژه خود را شکل دهد یا این که بر گفتمان مسلط اثر گذارد. </a:t>
            </a:r>
            <a:endParaRPr lang="fa-IR">
              <a:cs typeface="B Nazanin" panose="00000400000000000000" pitchFamily="2" charset="-78"/>
            </a:endParaRPr>
          </a:p>
        </p:txBody>
      </p:sp>
    </p:spTree>
    <p:extLst>
      <p:ext uri="{BB962C8B-B14F-4D97-AF65-F5344CB8AC3E}">
        <p14:creationId xmlns:p14="http://schemas.microsoft.com/office/powerpoint/2010/main" val="247625006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البته نمی توان انکار کرد که از وجهی به شکل ایجابی این تمایل در شکل گیری گفتمان توسعه نقش ایفاء کرده است. اما این نقش به هیچ وجه به معنای آن نیست که مداخله تمایلات رو به رشد جهان سومی به توسعه این گفتمان را به گفتمان جهان سومی مبدل ساخته یا محتوای آن را در جهت علایق آن را متحول کرده است</a:t>
            </a:r>
            <a:r>
              <a:rPr lang="fa-IR" smtClean="0">
                <a:cs typeface="B Nazanin" panose="00000400000000000000" pitchFamily="2" charset="-78"/>
              </a:rPr>
              <a:t>.. </a:t>
            </a:r>
            <a:endParaRPr lang="fa-IR">
              <a:cs typeface="B Nazanin" panose="00000400000000000000" pitchFamily="2" charset="-78"/>
            </a:endParaRPr>
          </a:p>
          <a:p>
            <a:endParaRPr lang="fa-IR"/>
          </a:p>
        </p:txBody>
      </p:sp>
    </p:spTree>
    <p:extLst>
      <p:ext uri="{BB962C8B-B14F-4D97-AF65-F5344CB8AC3E}">
        <p14:creationId xmlns:p14="http://schemas.microsoft.com/office/powerpoint/2010/main" val="56741604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گروه هایی که طی این سال ها در کشورهای غیر غربی بیانگر یا بازگوکننده این تمایلات بودند دو دسته می </a:t>
            </a:r>
            <a:r>
              <a:rPr lang="fa-IR" smtClean="0">
                <a:cs typeface="B Nazanin" panose="00000400000000000000" pitchFamily="2" charset="-78"/>
              </a:rPr>
              <a:t>باشند. یک دسته از آنان </a:t>
            </a:r>
            <a:r>
              <a:rPr lang="fa-IR" b="1" smtClean="0">
                <a:solidFill>
                  <a:srgbClr val="00B0F0"/>
                </a:solidFill>
                <a:cs typeface="B Nazanin" panose="00000400000000000000" pitchFamily="2" charset="-78"/>
              </a:rPr>
              <a:t>نخبگان حکومتی و فن سالاران دولتی </a:t>
            </a:r>
            <a:r>
              <a:rPr lang="fa-IR" smtClean="0">
                <a:cs typeface="B Nazanin" panose="00000400000000000000" pitchFamily="2" charset="-78"/>
              </a:rPr>
              <a:t>هستند و دسته دیگر </a:t>
            </a:r>
            <a:r>
              <a:rPr lang="fa-IR" b="1" smtClean="0">
                <a:solidFill>
                  <a:srgbClr val="FF0000"/>
                </a:solidFill>
                <a:cs typeface="B Nazanin" panose="00000400000000000000" pitchFamily="2" charset="-78"/>
              </a:rPr>
              <a:t>روشنفکران یا دانشگاهیان </a:t>
            </a:r>
            <a:r>
              <a:rPr lang="fa-IR" smtClean="0">
                <a:cs typeface="B Nazanin" panose="00000400000000000000" pitchFamily="2" charset="-78"/>
              </a:rPr>
              <a:t>می باشند. این دو گروه یا به صورت مستقیم به واسطه سرسپردگی و وابستگی آشکار تنها علایق و منافع قدرت های غربی را منعکس می کنند و هیچ گونه نسبتی با مردم و ساختارهای بومی کشورهای متحده ندارند، یا این که نظیر روشنفکران حتی واجد علایق بومی هستند به واسطه آموزش ها و دیدگاه های غربی از درک ماهیت واقعی و تمایلات مردم خود ناتوانند و نیاز آنها به بهبود زندگی و ارتقاء کیفیت آن را همانگونه فهم و تفسیر می کنند که روشنفکران غربی یا سازندگان اصلی گفتمان توسعه. در هر حال حاصل کار این است که علایق و تمایل رو به رشد مردم این کشورها، نحوه بیان خاص خود را در گفتمان توسعه پیدا نمی کند. </a:t>
            </a:r>
            <a:endParaRPr lang="fa-IR">
              <a:cs typeface="B Nazanin" panose="00000400000000000000" pitchFamily="2" charset="-78"/>
            </a:endParaRPr>
          </a:p>
        </p:txBody>
      </p:sp>
    </p:spTree>
    <p:extLst>
      <p:ext uri="{BB962C8B-B14F-4D97-AF65-F5344CB8AC3E}">
        <p14:creationId xmlns:p14="http://schemas.microsoft.com/office/powerpoint/2010/main" val="395259851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3600" b="1" smtClean="0">
                <a:solidFill>
                  <a:srgbClr val="FF0000"/>
                </a:solidFill>
                <a:cs typeface="B Nazanin" panose="00000400000000000000" pitchFamily="2" charset="-78"/>
              </a:rPr>
              <a:t>3- گفتمانی در چرخش و دگرگونی مداوم: ناکامی نظری و عملی</a:t>
            </a:r>
            <a:endParaRPr lang="fa-IR" sz="3600"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اگر بی ربطی علایق و تمایلات ذی نقش در شکل گیری گفتمان توسعه به علایق و تمایلات کشورهای موضوع طرح ها و برنامه های توسعه دلیلی کافی برای ضرورت رها کردن این گفتمان نباشد، تاریخ سراسر شکست آن خود بهترین گواه بی تناسبی آن با واقعیت این کشورها و مشکلات یا نیازهای آنها است. به اعتبار این تاریخ است که سخن از افسانه توسعه اکنون به سخنی عادل بدل گشته است(اسوالد و دریورو، 1384)</a:t>
            </a:r>
            <a:endParaRPr lang="fa-IR">
              <a:cs typeface="B Nazanin" panose="00000400000000000000" pitchFamily="2" charset="-78"/>
            </a:endParaRPr>
          </a:p>
        </p:txBody>
      </p:sp>
    </p:spTree>
    <p:extLst>
      <p:ext uri="{BB962C8B-B14F-4D97-AF65-F5344CB8AC3E}">
        <p14:creationId xmlns:p14="http://schemas.microsoft.com/office/powerpoint/2010/main" val="81917266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گفتمان توسعه از آغاز اوجگیری تا هم اکنون نظریه های متعددی در حوزه های مختلفی از اقتصاد، سیاست، جامعه شناسی، روان شناسی را در درون خود پرورانده است. مجموعه عظیم «</a:t>
            </a:r>
            <a:r>
              <a:rPr lang="fa-IR" b="1" smtClean="0">
                <a:solidFill>
                  <a:srgbClr val="FF0000"/>
                </a:solidFill>
                <a:cs typeface="B Nazanin" panose="00000400000000000000" pitchFamily="2" charset="-78"/>
              </a:rPr>
              <a:t>توسعه، مفاهیم انتقادی در علوم اجتماعی</a:t>
            </a:r>
            <a:r>
              <a:rPr lang="fa-IR" smtClean="0">
                <a:cs typeface="B Nazanin" panose="00000400000000000000" pitchFamily="2" charset="-78"/>
              </a:rPr>
              <a:t>» حاوی صدها مقاله که بالغ بر هزاران صفحه را شامل می شود که صرفا بخش اندکی از حجم عظیم و خارق العاده نیروی نظری می باشد که طی حدود پنج دهه در این حوزه مصروف گردیده است(کریریچ، 2000) با این حال این حجم عظیم بیش از آنکه مبین روند رو به رشد درک ما از آنچه توسعه خوانده شده باشد، گویای افت و خیزهای مداوم و نقدهایی است که پس از هر دوره شکست، توجیه، اصلاح و تصحیح خطاهای گذشتگان انجام گرفته است. </a:t>
            </a:r>
            <a:endParaRPr lang="fa-IR">
              <a:cs typeface="B Nazanin" panose="00000400000000000000" pitchFamily="2" charset="-78"/>
            </a:endParaRPr>
          </a:p>
        </p:txBody>
      </p:sp>
    </p:spTree>
    <p:extLst>
      <p:ext uri="{BB962C8B-B14F-4D97-AF65-F5344CB8AC3E}">
        <p14:creationId xmlns:p14="http://schemas.microsoft.com/office/powerpoint/2010/main" val="110012710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جریان اصلی نظریه پردازی در حوزه توسعه تا همین اواخر و بلکه هم اکنون تحت تسلط گونه های متفاوت رویکردی بود که به نام رویکرد نوسازی معروف گردیده است. با این حال در دوره اول عصر توسعه برای حدودا دو دهه، ما به جای نظریه توسعه ، اقتصاد- توسعه داشته ایم که جایگزین برای اقتصاد استعماری به حساب می آمد. اقتصاد در این مرحله اساسا فاقد نظریه ای در باب توسعه بود زیرا اقتصاد چیزی جز کاربرد علم اقتصاد موجود جوامع سرمایه داری در مورد کشورهای مستعمره تحت شرایط تازه نبود. </a:t>
            </a:r>
            <a:endParaRPr lang="fa-IR">
              <a:cs typeface="B Nazanin" panose="00000400000000000000" pitchFamily="2" charset="-78"/>
            </a:endParaRPr>
          </a:p>
        </p:txBody>
      </p:sp>
    </p:spTree>
    <p:extLst>
      <p:ext uri="{BB962C8B-B14F-4D97-AF65-F5344CB8AC3E}">
        <p14:creationId xmlns:p14="http://schemas.microsoft.com/office/powerpoint/2010/main" val="284052142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آنجایی که اقتصاددانان در این دوره بر پایه شعار «</a:t>
            </a:r>
            <a:r>
              <a:rPr lang="fa-IR" b="1">
                <a:solidFill>
                  <a:srgbClr val="FF0000"/>
                </a:solidFill>
                <a:cs typeface="B Nazanin" panose="00000400000000000000" pitchFamily="2" charset="-78"/>
              </a:rPr>
              <a:t>اقتصاد، اقتصاد است</a:t>
            </a:r>
            <a:r>
              <a:rPr lang="fa-IR">
                <a:cs typeface="B Nazanin" panose="00000400000000000000" pitchFamily="2" charset="-78"/>
              </a:rPr>
              <a:t>» به وحدت و عمومیت اقتصاد متعارف سرمایه داری در اشکال کلاسیکی، نوکلاسیکی یا کینزی آن معتقد بودند نتیجه طبیعی این مرحله از نظریه پردازی نیز نمی توانست غیر از الگوگیری از توسعه غرب به عنوان تنها مدل توسعه باشد. از این رو این عجیب نیست که به علاوه قبول تمامی ابعاد نظری و مفروضات اقتصاد غرب آخرین آنها یعنی مدل کینزی برای طراحی رشد کشورهای تحت استعماری به کار گرفته شد، در حالی که بی ربط ترین آنها به شرایط این کشورها بود.</a:t>
            </a:r>
          </a:p>
          <a:p>
            <a:endParaRPr lang="fa-IR"/>
          </a:p>
        </p:txBody>
      </p:sp>
    </p:spTree>
    <p:extLst>
      <p:ext uri="{BB962C8B-B14F-4D97-AF65-F5344CB8AC3E}">
        <p14:creationId xmlns:p14="http://schemas.microsoft.com/office/powerpoint/2010/main" val="87449519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 در هر حال در این مرحله از توسعه تصویر خام و ساده انگارانه ای شکل گرفت که می گفت کل تحول توسعه، حرکتی جز یک اقدام فنی کلان یا مهندسی اجتماعی بلند دامنه در حوزه اقتصاد نیست. در این فرایند دولت ها و اقتصاد دانان و برنامه های چند ساله اقتصادی عناصر کلیدی به حساب می آیند. توسعه نیز همانگونه که عنوان یکی از معتبرترین و کلاسیک ترین کارهای این دوره نشان می دهد، خیری جز «</a:t>
            </a:r>
            <a:r>
              <a:rPr lang="fa-IR" b="1">
                <a:solidFill>
                  <a:srgbClr val="FF0000"/>
                </a:solidFill>
                <a:cs typeface="B Nazanin" panose="00000400000000000000" pitchFamily="2" charset="-78"/>
              </a:rPr>
              <a:t>رشد اقتصادی</a:t>
            </a:r>
            <a:r>
              <a:rPr lang="fa-IR">
                <a:cs typeface="B Nazanin" panose="00000400000000000000" pitchFamily="2" charset="-78"/>
              </a:rPr>
              <a:t>» یا افزایش کمی متغیرهای اقتصاد کلان به ویژه تولید ناخالص ملی نیست(لوئیس، 1995) از این منظر رشد مستلزم حل و فصل مشکل مازاد یا سرمایه اولیه لازم برای ایجاد تحرک در اقتصادهای کشورهای حوزه عقب رو یا عقب مانده (لفظی که با آن از این پس کشورهای مستعمره سابق، طبقه بندی و خوانده شدند) بود. </a:t>
            </a:r>
          </a:p>
          <a:p>
            <a:endParaRPr lang="fa-IR"/>
          </a:p>
        </p:txBody>
      </p:sp>
    </p:spTree>
    <p:extLst>
      <p:ext uri="{BB962C8B-B14F-4D97-AF65-F5344CB8AC3E}">
        <p14:creationId xmlns:p14="http://schemas.microsoft.com/office/powerpoint/2010/main" val="58224446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به محض اینکه این منبع اولیه یافته و سرمایه گذاری می شد مراحل بعدی رشد به طور خود به خودی مطابق مدلهای مبنایی این مرحله یعنی مدل هارود- دومار با سرمایه گذاری مجدد بخشی از تولید پیش می رفت. </a:t>
            </a:r>
          </a:p>
        </p:txBody>
      </p:sp>
      <p:sp>
        <p:nvSpPr>
          <p:cNvPr id="4" name="Flowchart: Alternate Process 3"/>
          <p:cNvSpPr/>
          <p:nvPr/>
        </p:nvSpPr>
        <p:spPr>
          <a:xfrm>
            <a:off x="838200" y="3587262"/>
            <a:ext cx="3573193" cy="108321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مطابق مدلهای مبنایی</a:t>
            </a:r>
            <a:endParaRPr lang="fa-IR"/>
          </a:p>
        </p:txBody>
      </p:sp>
    </p:spTree>
    <p:extLst>
      <p:ext uri="{BB962C8B-B14F-4D97-AF65-F5344CB8AC3E}">
        <p14:creationId xmlns:p14="http://schemas.microsoft.com/office/powerpoint/2010/main" val="12823342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 ایا اگر فهم شود ارزشی هم دارد؟ </a:t>
            </a:r>
            <a:r>
              <a:rPr lang="fa-IR" b="1" smtClean="0">
                <a:solidFill>
                  <a:srgbClr val="FF0000"/>
                </a:solidFill>
                <a:cs typeface="B Nazanin" panose="00000400000000000000" pitchFamily="2" charset="-78"/>
              </a:rPr>
              <a:t>آیا اقدامی که به توسعه ما و جهان ما منجر نشود فهم شدنی است ؟</a:t>
            </a:r>
            <a:r>
              <a:rPr lang="fa-IR" smtClean="0">
                <a:cs typeface="B Nazanin" panose="00000400000000000000" pitchFamily="2" charset="-78"/>
              </a:rPr>
              <a:t> و آیا فهم شود ارزشی هم دارد؟ آیا می توان بدون این که به توسعه فکر کنیم یا آنرا مبنا و معیار قرار دهیم به کاری مبادرت کنیم؟ یا آنرا مورد ارزیابی قرار دهیم؟ آیا اگر در هر اقدامی که می کنیم به توسعه ما یا جامعه ما ربط نیابد می تواند برایمان معنادار باشد؟ آیا ادم ها دولت ها سیاست ها یا برنامه ها به اعتبار اینکه  به توسعه ما  منجر می شوند یا مانع از آن می گردند خوب و بد نمی شوند؟ آیا توسعه همان گم گشته تاریخی ما نیست که سال هاست در طلب آن از هیچ تلاشی فروگذار نکرده ایم؟</a:t>
            </a:r>
            <a:endParaRPr lang="fa-IR">
              <a:cs typeface="B Nazanin" panose="00000400000000000000" pitchFamily="2" charset="-78"/>
            </a:endParaRPr>
          </a:p>
        </p:txBody>
      </p:sp>
    </p:spTree>
    <p:extLst>
      <p:ext uri="{BB962C8B-B14F-4D97-AF65-F5344CB8AC3E}">
        <p14:creationId xmlns:p14="http://schemas.microsoft.com/office/powerpoint/2010/main" val="362406417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به طور طبیعی نظریه ای که چیزی بیش از اعمال نظریه های مسلط اقتصادی در حوزه کشورهای متحده نبود، نمی توانست غفلت کاملا آشکاری نسبت به ابعاد غیر اقتصادی توسعه نداشته باشد. از منظر آنها توسعه معادل رشد کمی در شاخص های خالصا اقتصادی به ویژه تولید ناخالص ملی گرفته می شد.</a:t>
            </a:r>
          </a:p>
          <a:p>
            <a:endParaRPr lang="fa-IR"/>
          </a:p>
        </p:txBody>
      </p:sp>
    </p:spTree>
    <p:extLst>
      <p:ext uri="{BB962C8B-B14F-4D97-AF65-F5344CB8AC3E}">
        <p14:creationId xmlns:p14="http://schemas.microsoft.com/office/powerpoint/2010/main" val="135409794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آنها با تمرکز انحصاری بر رشد اقتصادی به فرآیندهایی علاقه نشان می دادند که </a:t>
            </a:r>
            <a:r>
              <a:rPr lang="fa-IR" b="1" smtClean="0">
                <a:solidFill>
                  <a:srgbClr val="FF0000"/>
                </a:solidFill>
                <a:cs typeface="B Nazanin" panose="00000400000000000000" pitchFamily="2" charset="-78"/>
              </a:rPr>
              <a:t>اقتصاد کشاورزی محور جوامع غیر غربی را در مسیر دست یابی به اقتصاد صنعتی قرار دهد</a:t>
            </a:r>
            <a:r>
              <a:rPr lang="fa-IR" smtClean="0">
                <a:cs typeface="B Nazanin" panose="00000400000000000000" pitchFamily="2" charset="-78"/>
              </a:rPr>
              <a:t>، تا از این طریق اقتصاد یا وضعیت عقیم این کشورها (به زعم آنان) با تغییرات ساختاری به بهره وری و ثروت کشورهای پیشرفته صنعتی دست یابد. </a:t>
            </a:r>
            <a:endParaRPr lang="fa-IR">
              <a:cs typeface="B Nazanin" panose="00000400000000000000" pitchFamily="2" charset="-78"/>
            </a:endParaRPr>
          </a:p>
        </p:txBody>
      </p:sp>
    </p:spTree>
    <p:extLst>
      <p:ext uri="{BB962C8B-B14F-4D97-AF65-F5344CB8AC3E}">
        <p14:creationId xmlns:p14="http://schemas.microsoft.com/office/powerpoint/2010/main" val="179155640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مطابق مفروضات این نظریه پردازان(رجوع به : مایروسیرز، 1368) با توجه به وضعیت کشورهای هدف که مشخصه اقتصادی آنان فقر منابع مالی و دانش فنی ناکافی است، </a:t>
            </a:r>
            <a:r>
              <a:rPr lang="fa-IR" b="1" smtClean="0">
                <a:solidFill>
                  <a:srgbClr val="FF0000"/>
                </a:solidFill>
                <a:cs typeface="B Nazanin" panose="00000400000000000000" pitchFamily="2" charset="-78"/>
              </a:rPr>
              <a:t>رشد نمی تواند به شکلی درونزا ایجاد گردد</a:t>
            </a:r>
            <a:r>
              <a:rPr lang="fa-IR" smtClean="0">
                <a:cs typeface="B Nazanin" panose="00000400000000000000" pitchFamily="2" charset="-78"/>
              </a:rPr>
              <a:t>. منشا نیروی اصلی رشد اقتصادی در بیرون این کشورها یعنی در اقتصادهایی قرار دارد که منابع اولیه لازم به ویژه سرمایه و فن را در اختیار دارند. از این نظر قطعا در مراحل اولیه رشد لازم است که با وارد کردن فن، کارشناس و سرمایه از کشورهای رشد یافته صنعتی، محرک های لازم برای جهش اولیه اقتصادی را فراهم کرد. </a:t>
            </a:r>
            <a:endParaRPr lang="fa-IR">
              <a:cs typeface="B Nazanin" panose="00000400000000000000" pitchFamily="2" charset="-78"/>
            </a:endParaRPr>
          </a:p>
        </p:txBody>
      </p:sp>
    </p:spTree>
    <p:extLst>
      <p:ext uri="{BB962C8B-B14F-4D97-AF65-F5344CB8AC3E}">
        <p14:creationId xmlns:p14="http://schemas.microsoft.com/office/powerpoint/2010/main" val="409143130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از نظر لوئیس رشد اقتصادی نظیر بهمنی است که شکل یک گلوله برفی کوچک آغاز می شود، وقتی گلوله برفی از قله کوه به حرکت درآید دیگر خود دایما بر سرعت و حجم خویش خواهد افزود. در نتیجه مساله اصلی این است که «</a:t>
            </a:r>
            <a:r>
              <a:rPr lang="fa-IR" smtClean="0">
                <a:cs typeface="B Nazanin" panose="00000400000000000000" pitchFamily="2" charset="-78"/>
              </a:rPr>
              <a:t>بایستی </a:t>
            </a:r>
            <a:r>
              <a:rPr lang="fa-IR">
                <a:cs typeface="B Nazanin" panose="00000400000000000000" pitchFamily="2" charset="-78"/>
              </a:rPr>
              <a:t>با </a:t>
            </a:r>
            <a:r>
              <a:rPr lang="fa-IR" smtClean="0">
                <a:cs typeface="B Nazanin" panose="00000400000000000000" pitchFamily="2" charset="-78"/>
              </a:rPr>
              <a:t>غلطاندن </a:t>
            </a:r>
            <a:r>
              <a:rPr lang="fa-IR">
                <a:cs typeface="B Nazanin" panose="00000400000000000000" pitchFamily="2" charset="-78"/>
              </a:rPr>
              <a:t>گلوله برفی تا قله کوه آغاز کنیم. هنگامی که گلوله برفی در قله کوه قرار گرفت بقیه کار آسان است، اما شما </a:t>
            </a:r>
            <a:r>
              <a:rPr lang="fa-IR" smtClean="0">
                <a:cs typeface="B Nazanin" panose="00000400000000000000" pitchFamily="2" charset="-78"/>
              </a:rPr>
              <a:t>نمی </a:t>
            </a:r>
            <a:r>
              <a:rPr lang="fa-IR">
                <a:cs typeface="B Nazanin" panose="00000400000000000000" pitchFamily="2" charset="-78"/>
              </a:rPr>
              <a:t>توانید گلوله برفی را در قله کوه قرار دهید. بدون این که حرکت اولیه را به انجام رسانید» (لوئیس 36: 1950) این حرکت اولیه نیز جز از طریق کشورهایی که قبلا به رشد اقتصادی دست یافته و دارای مازاد سرمایه لازم و دانش کافی هستند نیز انجام شدنی نمی باشد. </a:t>
            </a:r>
          </a:p>
          <a:p>
            <a:endParaRPr lang="fa-IR"/>
          </a:p>
        </p:txBody>
      </p:sp>
    </p:spTree>
    <p:extLst>
      <p:ext uri="{BB962C8B-B14F-4D97-AF65-F5344CB8AC3E}">
        <p14:creationId xmlns:p14="http://schemas.microsoft.com/office/powerpoint/2010/main" val="171914547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تاکید انحصاری نسل اول نظریه پردازان توسعه بر اقتصاد به معنای آن نیست که توسعه از نظر آنها استلزاماتی جز دست کاری اهرم های مالی و پولی اقتصاد یا به کارگیری فنون و ابزار صنعتی و اقتصادی پیشرفته ندارد. همان گونه که نظریات پیشگامان اقتصاد توسعه به ویژه روستو- مشهورترین آنها- مشخص می کند(رجوع به سابق الذکر)</a:t>
            </a:r>
            <a:endParaRPr lang="fa-IR">
              <a:cs typeface="B Nazanin" panose="00000400000000000000" pitchFamily="2" charset="-78"/>
            </a:endParaRPr>
          </a:p>
        </p:txBody>
      </p:sp>
    </p:spTree>
    <p:extLst>
      <p:ext uri="{BB962C8B-B14F-4D97-AF65-F5344CB8AC3E}">
        <p14:creationId xmlns:p14="http://schemas.microsoft.com/office/powerpoint/2010/main" val="345821988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4810" y="252584"/>
            <a:ext cx="10515600" cy="1325563"/>
          </a:xfrm>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طی مراحل مختلف توسعه، مستلزم اعمال سیاست ها و برنامه های مختلف در حوزه های دیگر به ویژه آموزش و پرورش نیز هست. مشکل نسل اولی ها غفلت از عوامل غیر اقتصادی نیست. مشکل آنها این است که اگر هم به سایر عوامل توجه می کنند صرفا از دریچه چارچوب ارجاعی اقتصاد این کار را انجام می دهند. در نتیجه نه تنها توسعه را فرایندی همه جانبه نمی بینند بلکه اگر عاملی به نحوی به اقتصاد ربط نیابد آن را نیز در نظر نمی گیرند. از این رو افرادی از این گروه چون هوزلیتز نیز علی رغم این که بسیار به دیدگاه های نسل بعدی نزدیک </a:t>
            </a:r>
            <a:r>
              <a:rPr lang="fa-IR" smtClean="0">
                <a:cs typeface="B Nazanin" panose="00000400000000000000" pitchFamily="2" charset="-78"/>
              </a:rPr>
              <a:t>می </a:t>
            </a:r>
            <a:r>
              <a:rPr lang="fa-IR">
                <a:cs typeface="B Nazanin" panose="00000400000000000000" pitchFamily="2" charset="-78"/>
              </a:rPr>
              <a:t>شود بازهم از حدود نظری نسل اول خارج نمی شود. هوزلیتز این شایستگی را نیز دارد تا وجود تمایز دیدگاهیش با </a:t>
            </a:r>
            <a:r>
              <a:rPr lang="fa-IR">
                <a:cs typeface="B Nazanin" panose="00000400000000000000" pitchFamily="2" charset="-78"/>
              </a:rPr>
              <a:t>دیدگاه های غالب این دوره برعکس روستو که از لحاظ زمانی به پایان دهه اول تعلق دارد در اوایل دهه اول کار خود را ارائه کرده است</a:t>
            </a:r>
            <a:endParaRPr lang="fa-IR">
              <a:cs typeface="B Nazanin" panose="00000400000000000000" pitchFamily="2" charset="-78"/>
            </a:endParaRPr>
          </a:p>
          <a:p>
            <a:endParaRPr lang="fa-IR"/>
          </a:p>
        </p:txBody>
      </p:sp>
    </p:spTree>
    <p:extLst>
      <p:ext uri="{BB962C8B-B14F-4D97-AF65-F5344CB8AC3E}">
        <p14:creationId xmlns:p14="http://schemas.microsoft.com/office/powerpoint/2010/main" val="90084793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 </a:t>
            </a:r>
            <a:r>
              <a:rPr lang="fa-IR" smtClean="0">
                <a:cs typeface="B Nazanin" panose="00000400000000000000" pitchFamily="2" charset="-78"/>
              </a:rPr>
              <a:t>وی در مقاله ای در سال 1952 که عنوان آن به اندازه کافی گویاست، به «</a:t>
            </a:r>
            <a:r>
              <a:rPr lang="fa-IR" b="1" smtClean="0">
                <a:solidFill>
                  <a:srgbClr val="FF0000"/>
                </a:solidFill>
                <a:cs typeface="B Nazanin" panose="00000400000000000000" pitchFamily="2" charset="-78"/>
              </a:rPr>
              <a:t>موانع غیر اقتصادی توسعه اقتصادی</a:t>
            </a:r>
            <a:r>
              <a:rPr lang="fa-IR" smtClean="0">
                <a:cs typeface="B Nazanin" panose="00000400000000000000" pitchFamily="2" charset="-78"/>
              </a:rPr>
              <a:t>» می پردازد. در میان مسائلی که مقاله او ناظر به آنهاست، سوال مهمی وجود دارد دایر بر این که : «آیا توسعه اقتصادی تنها به معنای تغییر در وجوه مشخصی از رفتار آشکار، به ویژه تحصیل مهارت های جدید یا اعمال اشکال تازه فعالیت اقتصادی است، یا این که مشروط به تغییرات بنیادی تر در روابط اجتماعی و حتی شناخت ارزش ها و اعتقادات یک فرهنگ بوده، و با آنها همراه است؟ (هوزلیتز، 8: 1952)</a:t>
            </a:r>
          </a:p>
        </p:txBody>
      </p:sp>
    </p:spTree>
    <p:extLst>
      <p:ext uri="{BB962C8B-B14F-4D97-AF65-F5344CB8AC3E}">
        <p14:creationId xmlns:p14="http://schemas.microsoft.com/office/powerpoint/2010/main" val="347991627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او در پاسخ بارد «</a:t>
            </a:r>
            <a:r>
              <a:rPr lang="fa-IR" b="1">
                <a:solidFill>
                  <a:srgbClr val="FF0000"/>
                </a:solidFill>
                <a:cs typeface="B Nazanin" panose="00000400000000000000" pitchFamily="2" charset="-78"/>
              </a:rPr>
              <a:t>جبرگرای اقتصادی</a:t>
            </a:r>
            <a:r>
              <a:rPr lang="fa-IR">
                <a:cs typeface="B Nazanin" panose="00000400000000000000" pitchFamily="2" charset="-78"/>
              </a:rPr>
              <a:t>» اهمیت عوامل فرهنگی را در توسعه اقتصادی </a:t>
            </a:r>
            <a:r>
              <a:rPr lang="fa-IR" smtClean="0">
                <a:cs typeface="B Nazanin" panose="00000400000000000000" pitchFamily="2" charset="-78"/>
              </a:rPr>
              <a:t>متذکر </a:t>
            </a:r>
            <a:r>
              <a:rPr lang="fa-IR">
                <a:cs typeface="B Nazanin" panose="00000400000000000000" pitchFamily="2" charset="-78"/>
              </a:rPr>
              <a:t>می شود. اما بارد دیدگاهی که می توان آن را «</a:t>
            </a:r>
            <a:r>
              <a:rPr lang="fa-IR" b="1">
                <a:solidFill>
                  <a:srgbClr val="FF0000"/>
                </a:solidFill>
                <a:cs typeface="B Nazanin" panose="00000400000000000000" pitchFamily="2" charset="-78"/>
              </a:rPr>
              <a:t>جبرگرای فرهنگی</a:t>
            </a:r>
            <a:r>
              <a:rPr lang="fa-IR">
                <a:cs typeface="B Nazanin" panose="00000400000000000000" pitchFamily="2" charset="-78"/>
              </a:rPr>
              <a:t>»  نامید از قبول نقدم فرهنگ و ضرورت آغاز توسعه با توسعه فرهنگی اجتناب می کند. به علاوه وی تنها به وجوهی از فرهنگ مثل فرهنگ کار یا مصرف و سرمایه گذاری می پردازد، که چارچوب ارجاعی اقتصاد بدان ها در توسعه اقتصادی موضوعیت می دهد. </a:t>
            </a:r>
          </a:p>
          <a:p>
            <a:endParaRPr lang="fa-IR"/>
          </a:p>
        </p:txBody>
      </p:sp>
    </p:spTree>
    <p:extLst>
      <p:ext uri="{BB962C8B-B14F-4D97-AF65-F5344CB8AC3E}">
        <p14:creationId xmlns:p14="http://schemas.microsoft.com/office/powerpoint/2010/main" val="254886620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هر حال با آغاز دهه بعدی توسعه یا از وجهی آغاز رسمی دهه توسعه و برنامه ریزی توسعه توسط سازمان ملل با پیوستن نظریه پردازانی از حوزه های دیگر به ویژه جامعه شناسی ظاهرا بابی برای گذر از دیدگاه تنگ  اقتصادی به توسعه و خطاهای آن باز شد، گرچه در اصول و بنیان ها تغییری واقع نمی شود. </a:t>
            </a:r>
          </a:p>
        </p:txBody>
      </p:sp>
    </p:spTree>
    <p:extLst>
      <p:ext uri="{BB962C8B-B14F-4D97-AF65-F5344CB8AC3E}">
        <p14:creationId xmlns:p14="http://schemas.microsoft.com/office/powerpoint/2010/main" val="157463548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این زمان است که تدریجا ما با اشکال دیگر توسعه نظیر توسعه فرهنگی و توسعه سیاسی به عنوان ابعاد مکمل توسعه اقتصادی مواجه می شویم، در این دهه نه تنها تشخیص داده می شود که معادل گریزی رشد و توسعه خطایی فاحش است بلکه تمرکز آنها در حوزه اقتصاد صنعت و اجتماعات شهری که در کانون طرح های توسعه نسل اول بود به اعتبار غفلت آن از بخش کشاورزی و اجتماعات روستایی نیز مورد انتقاد قرار می گیرد. </a:t>
            </a:r>
          </a:p>
          <a:p>
            <a:endParaRPr lang="fa-IR"/>
          </a:p>
        </p:txBody>
      </p:sp>
      <p:sp>
        <p:nvSpPr>
          <p:cNvPr id="5" name="Flowchart: Alternate Process 4"/>
          <p:cNvSpPr/>
          <p:nvPr/>
        </p:nvSpPr>
        <p:spPr>
          <a:xfrm>
            <a:off x="838200" y="4290645"/>
            <a:ext cx="2827606" cy="984739"/>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حوزه اقتصاد صنعت و اجتماعات شهری</a:t>
            </a:r>
            <a:endParaRPr lang="fa-IR"/>
          </a:p>
        </p:txBody>
      </p:sp>
    </p:spTree>
    <p:extLst>
      <p:ext uri="{BB962C8B-B14F-4D97-AF65-F5344CB8AC3E}">
        <p14:creationId xmlns:p14="http://schemas.microsoft.com/office/powerpoint/2010/main" val="42659962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آیا توسعه یافتگی آن بهشت موعودی نیست که در صورت ناکجا آبادی فراتاریخی اش تاریخ پر فراز و نشیب معاصر ما و جهان را رقم زده است و چون نیروی پر کشتی ما را در تب  و تاب دایمی و تقلایی خستگی ناپذیر برای وصول به خود زنده نگاه داشته است؟ آیا توسعه آن آب حیاتی نیست که ما طی سال های متمادی در طلبش ازمنه و امکنه را در نوردیده و در شوق آن رنج مرگ و نیستی را به هیچ انگاشته ایم؟ پس چگونه ممکن است در طلب زندگی اش بدون توسعه و توسعه یافتگی بود و تلاش کرد؟ با این حال در این مقاله استدلال خواهد شد که </a:t>
            </a:r>
            <a:r>
              <a:rPr lang="fa-IR" b="1" smtClean="0">
                <a:solidFill>
                  <a:srgbClr val="FF0000"/>
                </a:solidFill>
                <a:cs typeface="B Nazanin" panose="00000400000000000000" pitchFamily="2" charset="-78"/>
              </a:rPr>
              <a:t>به سه  دلیل بایستی به عصر مابعد توسعه اندیشید </a:t>
            </a:r>
            <a:r>
              <a:rPr lang="fa-IR" smtClean="0">
                <a:cs typeface="B Nazanin" panose="00000400000000000000" pitchFamily="2" charset="-78"/>
              </a:rPr>
              <a:t>و خود را از گفتمان مسموم توسعه رها ساخت این دلایل که یکی قوی تر از دیگری است این ضرورت را مورد تاکید قرار می دهند. </a:t>
            </a:r>
            <a:endParaRPr lang="fa-IR">
              <a:cs typeface="B Nazanin" panose="00000400000000000000" pitchFamily="2" charset="-78"/>
            </a:endParaRPr>
          </a:p>
        </p:txBody>
      </p:sp>
    </p:spTree>
    <p:extLst>
      <p:ext uri="{BB962C8B-B14F-4D97-AF65-F5344CB8AC3E}">
        <p14:creationId xmlns:p14="http://schemas.microsoft.com/office/powerpoint/2010/main" val="260967032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به علاوه از این زمان در کنار شاخص هایی که ثروت و درآمد کلان اقتصاد را محاسبه می کند، به موضوع مغفول درآمد و شاخص های آن به عنوان معیارهای توسعه یافتگی اهتمام نشان داده می شود. با این حال این چرخه نظری که </a:t>
            </a:r>
            <a:r>
              <a:rPr lang="fa-IR" smtClean="0">
                <a:cs typeface="B Nazanin" panose="00000400000000000000" pitchFamily="2" charset="-78"/>
              </a:rPr>
              <a:t>از </a:t>
            </a:r>
            <a:r>
              <a:rPr lang="fa-IR">
                <a:cs typeface="B Nazanin" panose="00000400000000000000" pitchFamily="2" charset="-78"/>
              </a:rPr>
              <a:t>مدت ها از اواسط دهه اول با آگاهی از خطاهای اقتصاد توسعه آغاز شده بود، در این نقطه با شکل گیری یا کمال یابی نظریه نوسازی به پایان نرسید. </a:t>
            </a:r>
          </a:p>
        </p:txBody>
      </p:sp>
    </p:spTree>
    <p:extLst>
      <p:ext uri="{BB962C8B-B14F-4D97-AF65-F5344CB8AC3E}">
        <p14:creationId xmlns:p14="http://schemas.microsoft.com/office/powerpoint/2010/main" val="309563040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838200" y="1881896"/>
            <a:ext cx="10515600" cy="4351338"/>
          </a:xfrm>
        </p:spPr>
        <p:txBody>
          <a:bodyPr/>
          <a:lstStyle/>
          <a:p>
            <a:pPr algn="just"/>
            <a:r>
              <a:rPr lang="fa-IR">
                <a:cs typeface="B Nazanin" panose="00000400000000000000" pitchFamily="2" charset="-78"/>
              </a:rPr>
              <a:t>در واقع از این زمان ظهور نظریه های چپ از جمله نظریه وابستگی یا نظریه نظام جهانی و نظریه راه رشد غیر سرمایه داری با روند رو به رشد و پایان ناپذیر نظریه پردازی در حوزه توسعه روبرو می شویم که از طریق نقد نظریه های قبلی یا به شکل مستقل می کوشند معضل توسعه را فهم کرده و از طریق ارائه مدل های مختلف آن را چاره کند. </a:t>
            </a:r>
          </a:p>
        </p:txBody>
      </p:sp>
      <p:sp>
        <p:nvSpPr>
          <p:cNvPr id="4" name="Flowchart: Alternate Process 3"/>
          <p:cNvSpPr/>
          <p:nvPr/>
        </p:nvSpPr>
        <p:spPr>
          <a:xfrm>
            <a:off x="838200" y="4057565"/>
            <a:ext cx="4304715" cy="1181687"/>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نظریه وابستگی یا نظریه نظام جهانی و نظریه راه رشد غیر سرمایه داری</a:t>
            </a:r>
            <a:endParaRPr lang="fa-IR"/>
          </a:p>
        </p:txBody>
      </p:sp>
    </p:spTree>
    <p:extLst>
      <p:ext uri="{BB962C8B-B14F-4D97-AF65-F5344CB8AC3E}">
        <p14:creationId xmlns:p14="http://schemas.microsoft.com/office/powerpoint/2010/main" val="426261477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توسعه درون زا، توسعه برون زا، توسعه از طریق جایگزینی وادرات، توسعه از طریق گسترش صادرات، توسعه انسانی، توسعه سبز، توسعه همه جانبه، توسعه پایدار، توسعه بر پایه نیازهای اساسی، توسعه هدفمند، توسعه منطقه ای و محلی، توسعه بخشی، توسعه روستایی و شهری و... تنها گویای عناوین بخشی از این نظریه پردازی ها، مدلها و راهبرد های ابداعی می باشد که از آغاز عصر توسعه شکل فزاینده در حال تکثیر و تکاثر بوده است، </a:t>
            </a:r>
            <a:endParaRPr lang="fa-IR">
              <a:cs typeface="B Nazanin" panose="00000400000000000000" pitchFamily="2" charset="-78"/>
            </a:endParaRPr>
          </a:p>
        </p:txBody>
      </p:sp>
    </p:spTree>
    <p:extLst>
      <p:ext uri="{BB962C8B-B14F-4D97-AF65-F5344CB8AC3E}">
        <p14:creationId xmlns:p14="http://schemas.microsoft.com/office/powerpoint/2010/main" val="195281542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بقول اسکوبار، «پس از تشخیص اینکه هدف کاهش فقر و ضتمین معیار زندگی شرافتمندانه برای اکثر مردم، همچون همیشه دسترس است، نظریه پردازان توسعه- همیشه مشتاقانه  به دنبال یافتن بازیچه یا مترسک دیگری که بشود آن را به عنوان راهبرد یا سرمشق «جدیدی» عرضه کرده بوده اند»(اسکوبار، 1995:69)</a:t>
            </a:r>
          </a:p>
          <a:p>
            <a:endParaRPr lang="fa-IR"/>
          </a:p>
        </p:txBody>
      </p:sp>
    </p:spTree>
    <p:extLst>
      <p:ext uri="{BB962C8B-B14F-4D97-AF65-F5344CB8AC3E}">
        <p14:creationId xmlns:p14="http://schemas.microsoft.com/office/powerpoint/2010/main" val="3420336689"/>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اما همان طوری که نقل قبلی نیز به طور ضمنی بر آن دلالت می کند، تکثیر و تولید متزاید نظریه های توسعه صرفا بعد نظری نداشته است. در حقیقت دلیل اصلی این تراکم نظری شکست فاجعه بار طرح ها و برنامه های توسعه بوده است که ضمن از بین بردن خوش بینی ها و امیدهای بی پایه اولیه تدریجا هم در نظر و هم در عمل خطی از یاس و درماندگی بر جای گذشاته است. </a:t>
            </a:r>
            <a:endParaRPr lang="fa-IR">
              <a:cs typeface="B Nazanin" panose="00000400000000000000" pitchFamily="2" charset="-78"/>
            </a:endParaRPr>
          </a:p>
        </p:txBody>
      </p:sp>
    </p:spTree>
    <p:extLst>
      <p:ext uri="{BB962C8B-B14F-4D97-AF65-F5344CB8AC3E}">
        <p14:creationId xmlns:p14="http://schemas.microsoft.com/office/powerpoint/2010/main" val="3547788222"/>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همان گونه که بررسی تفصیلی روند نظریه پردازی و تطورات آن نمی تواند در مجال این نوشتار بگنجد، ورود در جزئیات شکست های عملی نیز در امکان آن نیست، تنها کافی به بحران بدهی ها که در دهه هشتاد میلادی مشغله اصلی تمام طرف های درگیر توسعه از کشورهای صنعتی تا کشورهای باصطلاح در حال توسعه و همچنین سازمان ها و نهادهای بین المللی گردید توجهی داشته باشیم تا عمق فاجعه را دریابیم. با پیدایی این بحران به علاوه بحران های متعدد نظیر بحران خشکسالی، قحطی، بیماری که اکثر کشورهای آمریکای لاتین و آفریقایی  را آماج قرارداد، از این سال ها مسئله توسعه به مسئله کمک برای جلوگیری از فاجعه و کمک به ادامه بقاء بدل گردید. </a:t>
            </a:r>
          </a:p>
          <a:p>
            <a:endParaRPr lang="fa-IR"/>
          </a:p>
        </p:txBody>
      </p:sp>
    </p:spTree>
    <p:extLst>
      <p:ext uri="{BB962C8B-B14F-4D97-AF65-F5344CB8AC3E}">
        <p14:creationId xmlns:p14="http://schemas.microsoft.com/office/powerpoint/2010/main" val="141202498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روزها با پیگیری اخبار گردهم آیی های مقامات کشورهای غربی و آمریکایی در </a:t>
            </a:r>
            <a:r>
              <a:rPr lang="en-US" smtClean="0">
                <a:cs typeface="B Nazanin" panose="00000400000000000000" pitchFamily="2" charset="-78"/>
              </a:rPr>
              <a:t>G7 </a:t>
            </a:r>
            <a:r>
              <a:rPr lang="fa-IR">
                <a:cs typeface="B Nazanin" panose="00000400000000000000" pitchFamily="2" charset="-78"/>
              </a:rPr>
              <a:t>اتحادیه اروپا می توانید مشکل بدهی ها را به خوبی حس کنید. این وضع مصیبت بار در حالی پیش چشم جهانیان رخ داد که همه یا اکثر قریب به اتفاق این کشورها حداقل یک یا دو برنامه توسعه را پشت سر گذاشته بودند. اما مصیبت تنها محدود به حوزه اقتصاد نبود. طی چهار، پنج دهه پس از آغاز عصر توسعه که ضمن آن که برنامه ها و نظریه پردازی های گسترده در باب توسعه فرهنگی و سیاسی همه را مشغول به خود ساخته بود حدود 250 جنگ کوچک و بزرگ و کثیری از کودتاها و قتل عام های گسترده به عنوان دستاورد این مناطق توسعه یابنده ثبت گردید. </a:t>
            </a:r>
          </a:p>
          <a:p>
            <a:endParaRPr lang="fa-IR"/>
          </a:p>
        </p:txBody>
      </p:sp>
    </p:spTree>
    <p:extLst>
      <p:ext uri="{BB962C8B-B14F-4D97-AF65-F5344CB8AC3E}">
        <p14:creationId xmlns:p14="http://schemas.microsoft.com/office/powerpoint/2010/main" val="1559619016"/>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بنابراین اگر بعضی از نظریه پردازان کل پروژه، توسعه را «ویرانه نظری» می خوانند یا از «افسانه توسعه» صحبت می کنند نباید موجب تعجب کسی شود. دعوت یاشان به اینکه بایستی «خود را از سلطه این پروژه بر ذهن هایمان آزاد سازیم» عکس العمل معقولی نسبت به شکست کامل عصر توسعه و برنامه های آن است (ساچز، 5: 1992)</a:t>
            </a:r>
          </a:p>
          <a:p>
            <a:pPr algn="just"/>
            <a:r>
              <a:rPr lang="fa-IR" smtClean="0">
                <a:cs typeface="B Nazanin" panose="00000400000000000000" pitchFamily="2" charset="-78"/>
              </a:rPr>
              <a:t>در واقع با نظر به دستاوردهای عملی و نظری توسعه این عکس العمل عجب نیست. برای این نظریه پردازان حیرت آور این است که «تا چه پایه ما بر خطا بودیم و در همان حال به چه میزان اطمینان داشتیم که بر مسیر درست هستیم» (چامرز، 1985)</a:t>
            </a:r>
            <a:endParaRPr lang="fa-IR">
              <a:cs typeface="B Nazanin" panose="00000400000000000000" pitchFamily="2" charset="-78"/>
            </a:endParaRPr>
          </a:p>
        </p:txBody>
      </p:sp>
    </p:spTree>
    <p:extLst>
      <p:ext uri="{BB962C8B-B14F-4D97-AF65-F5344CB8AC3E}">
        <p14:creationId xmlns:p14="http://schemas.microsoft.com/office/powerpoint/2010/main" val="427847536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البته این ارزیابی ها با غفلت از بعضی توفیقات نیست در حالی که اکثر قریب به اتفاق کشورهای جهان سومی از کشت باد برنامه های توسعه طوفان درویده اند، تعدادی کمتر از انگشتان یک دست ظاهرا در حل و فصل مسائل اقتصادی خود به جایی رسیده اند. اما جالب این است که همان طوری که بعضی از نظریه پردازان توسعه با بررسی های خود نشان داده اند. توسعه واقعی در تمایز با دیدگاه ها و نظریه پردازی های توسعه واجد ابعادی نامتنظر است که به هیچ رو در نظریه توسعه مورد اهتمام و لحاظ قرار نگرفته است(توی، 1987) به بیان دیگر اگر هم در واقع توفیقی بوده به هیچ رو نبایستی آن را به نظریه پردازی های توسعه مربوط ساخت. </a:t>
            </a:r>
            <a:endParaRPr lang="fa-IR">
              <a:cs typeface="B Nazanin" panose="00000400000000000000" pitchFamily="2" charset="-78"/>
            </a:endParaRPr>
          </a:p>
        </p:txBody>
      </p:sp>
      <p:sp>
        <p:nvSpPr>
          <p:cNvPr id="4" name="Flowchart: Off-page Connector 3"/>
          <p:cNvSpPr/>
          <p:nvPr/>
        </p:nvSpPr>
        <p:spPr>
          <a:xfrm>
            <a:off x="838200" y="4839287"/>
            <a:ext cx="2293033" cy="984738"/>
          </a:xfrm>
          <a:prstGeom prst="flowChartOffpageConnector">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ابعادی نامتنظر</a:t>
            </a:r>
            <a:endParaRPr lang="fa-IR"/>
          </a:p>
        </p:txBody>
      </p:sp>
    </p:spTree>
    <p:extLst>
      <p:ext uri="{BB962C8B-B14F-4D97-AF65-F5344CB8AC3E}">
        <p14:creationId xmlns:p14="http://schemas.microsoft.com/office/powerpoint/2010/main" val="200326038"/>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بر پایه این حقایق است که یکی از برجسته ترین و با سابه ترین نظریه پردازان توسعه در مقاله ای تحت عنوان «</a:t>
            </a:r>
            <a:r>
              <a:rPr lang="fa-IR" b="1" smtClean="0">
                <a:solidFill>
                  <a:srgbClr val="FF0000"/>
                </a:solidFill>
                <a:cs typeface="B Nazanin" panose="00000400000000000000" pitchFamily="2" charset="-78"/>
              </a:rPr>
              <a:t>ظهور و سقوط اقتصاد توسعه</a:t>
            </a:r>
            <a:r>
              <a:rPr lang="fa-IR" smtClean="0">
                <a:cs typeface="B Nazanin" panose="00000400000000000000" pitchFamily="2" charset="-78"/>
              </a:rPr>
              <a:t>» از مرگ این حوزه سخن می گوید. البته همان طور که او متذکر می شود در این زمینه «هنوز هم مقالات و کتاب های (متعددی) تولید می شود» اما از تمامی امیدها و خوش بینی های اولیه چیزی برجای نمانده است. نه تنها هر روز بیش از روز گذشته «ظهور اندیشه های جدید سخت تر می گردد» بلکه حتی این حوزه نیز دیگر « به سختی خود را بازتولید می کند»(هیرشمن، 1981)</a:t>
            </a:r>
            <a:endParaRPr lang="fa-IR">
              <a:cs typeface="B Nazanin" panose="00000400000000000000" pitchFamily="2" charset="-78"/>
            </a:endParaRPr>
          </a:p>
        </p:txBody>
      </p:sp>
    </p:spTree>
    <p:extLst>
      <p:ext uri="{BB962C8B-B14F-4D97-AF65-F5344CB8AC3E}">
        <p14:creationId xmlns:p14="http://schemas.microsoft.com/office/powerpoint/2010/main" val="10975796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smtClean="0">
                <a:solidFill>
                  <a:srgbClr val="FF0000"/>
                </a:solidFill>
                <a:cs typeface="B Nazanin" panose="00000400000000000000" pitchFamily="2" charset="-78"/>
              </a:rPr>
              <a:t>دلیل اول </a:t>
            </a:r>
            <a:r>
              <a:rPr lang="fa-IR" smtClean="0">
                <a:cs typeface="B Nazanin" panose="00000400000000000000" pitchFamily="2" charset="-78"/>
              </a:rPr>
              <a:t>در نسبت این گفتمان با علایق و مصالح غیر غربی و منافع و خواسته های غر بی هاست. </a:t>
            </a:r>
          </a:p>
          <a:p>
            <a:pPr algn="just"/>
            <a:r>
              <a:rPr lang="fa-IR" b="1" smtClean="0">
                <a:solidFill>
                  <a:srgbClr val="FF0000"/>
                </a:solidFill>
                <a:cs typeface="B Nazanin" panose="00000400000000000000" pitchFamily="2" charset="-78"/>
              </a:rPr>
              <a:t>دلیل دوم </a:t>
            </a:r>
            <a:r>
              <a:rPr lang="fa-IR" smtClean="0">
                <a:cs typeface="B Nazanin" panose="00000400000000000000" pitchFamily="2" charset="-78"/>
              </a:rPr>
              <a:t>درعدم کفایت نظری این گفتمان در درک کشورهای غیر غربی و یافتن علل مشکلات آنها و چارچوب نظری آن از یک طرف و ناکامی عملی آن در ایجاد توسعه است. </a:t>
            </a:r>
          </a:p>
          <a:p>
            <a:pPr algn="just"/>
            <a:r>
              <a:rPr lang="fa-IR" smtClean="0">
                <a:cs typeface="B Nazanin" panose="00000400000000000000" pitchFamily="2" charset="-78"/>
              </a:rPr>
              <a:t>اما </a:t>
            </a:r>
            <a:r>
              <a:rPr lang="fa-IR" b="1" smtClean="0">
                <a:solidFill>
                  <a:srgbClr val="FF0000"/>
                </a:solidFill>
                <a:cs typeface="B Nazanin" panose="00000400000000000000" pitchFamily="2" charset="-78"/>
              </a:rPr>
              <a:t>دلیل سوم </a:t>
            </a:r>
            <a:r>
              <a:rPr lang="fa-IR" smtClean="0">
                <a:cs typeface="B Nazanin" panose="00000400000000000000" pitchFamily="2" charset="-78"/>
              </a:rPr>
              <a:t>مهم ترین دلیل در ماهیت گفتمان توسعه به عنوان زیر- گفتمانی از گفتمان های دارد این دلیل می گوید حتی اگر این گفتمان ربطی به علل غیر غربی داشت و می توانست در نظر و عمل به آنها در میل به توسعه کمک کند باز هم می بایستی خود را از شر در ان رها می ساختیم چون اساسا وعده های آن در صورت تحقق نیز مطلوبیتی ندارد. </a:t>
            </a:r>
            <a:endParaRPr lang="fa-IR">
              <a:cs typeface="B Nazanin" panose="00000400000000000000" pitchFamily="2" charset="-78"/>
            </a:endParaRPr>
          </a:p>
        </p:txBody>
      </p:sp>
    </p:spTree>
    <p:extLst>
      <p:ext uri="{BB962C8B-B14F-4D97-AF65-F5344CB8AC3E}">
        <p14:creationId xmlns:p14="http://schemas.microsoft.com/office/powerpoint/2010/main" val="319278177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4- گفتمان توسعه: گفتمان تجدد جهان سومی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مشکل اصلی با گفتمان توسعه صرفا این نیست که در ربط با علایق و منافع استعماری شکل گرفته و به تعبیری دقیق تر در ریشه «کاملا آمریکایی» می باشد(هیوم وترنر، 1990: 34) اگر مشکل تنها این بود شاید می شد با قطع پیوند پیشین به دنبال گفتمانی گشت که جهان یا رفتارها و تمایلات متفاوتی را بازنمایی و صورت بندی می کند. مشکل آن نیز تنها این نیست که این گفتمان در عمل و نظر به اعتبار تاریخ سراسر خسران خیز و دردناک آن شکست خورده و رسواست. برای این مشکل نیز شاید می شد چاره ای جست. نباید مشکل این گفتمان را صرفا در شکست ها و ناکامی ها، بلکه بایستی در توفیقات و پیروی هایش نیز جست و جو کرد. </a:t>
            </a:r>
            <a:endParaRPr lang="fa-IR">
              <a:cs typeface="B Nazanin" panose="00000400000000000000" pitchFamily="2" charset="-78"/>
            </a:endParaRPr>
          </a:p>
        </p:txBody>
      </p:sp>
    </p:spTree>
    <p:extLst>
      <p:ext uri="{BB962C8B-B14F-4D97-AF65-F5344CB8AC3E}">
        <p14:creationId xmlns:p14="http://schemas.microsoft.com/office/powerpoint/2010/main" val="2593177614"/>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گفتمان توسعه اساسا نه یک گفتمان عملی- تجربی بلکه گفتمانی ایدئولوژیک است که به لحاظ نظری ریشه های آن به فلسفه های اجتماعی قرن هجدهم میلادی و نظریه های اجتماعی قرن نوزدهم میلاید بر می گردد. در این جا با ایدئولوژی توسعه گرایی روبرو هستیم که بر پایه «</a:t>
            </a:r>
            <a:r>
              <a:rPr lang="fa-IR" b="1" smtClean="0">
                <a:solidFill>
                  <a:srgbClr val="FF0000"/>
                </a:solidFill>
                <a:cs typeface="B Nazanin" panose="00000400000000000000" pitchFamily="2" charset="-78"/>
              </a:rPr>
              <a:t>رویا ها و تخیلات تجدد</a:t>
            </a:r>
            <a:r>
              <a:rPr lang="fa-IR" smtClean="0">
                <a:cs typeface="B Nazanin" panose="00000400000000000000" pitchFamily="2" charset="-78"/>
              </a:rPr>
              <a:t>» «</a:t>
            </a:r>
            <a:r>
              <a:rPr lang="fa-IR" b="1" smtClean="0">
                <a:solidFill>
                  <a:srgbClr val="FF0000"/>
                </a:solidFill>
                <a:cs typeface="B Nazanin" panose="00000400000000000000" pitchFamily="2" charset="-78"/>
              </a:rPr>
              <a:t>سراب ها و اشباح خویش را می پروراند</a:t>
            </a:r>
            <a:r>
              <a:rPr lang="fa-IR" smtClean="0">
                <a:cs typeface="B Nazanin" panose="00000400000000000000" pitchFamily="2" charset="-78"/>
              </a:rPr>
              <a:t>» (برمن، 1988:232) بنابراین رویکرد تاریخی مفروضات انسان شناسانه و ارزش شناسانه آن، همگی عینا از آن تجدد است. این گفتمان می خواست تکرار یا «</a:t>
            </a:r>
            <a:r>
              <a:rPr lang="fa-IR" b="1" smtClean="0">
                <a:solidFill>
                  <a:srgbClr val="FF0000"/>
                </a:solidFill>
                <a:cs typeface="B Nazanin" panose="00000400000000000000" pitchFamily="2" charset="-78"/>
              </a:rPr>
              <a:t>تنسیخ انتقال</a:t>
            </a:r>
            <a:r>
              <a:rPr lang="fa-IR" smtClean="0">
                <a:cs typeface="B Nazanin" panose="00000400000000000000" pitchFamily="2" charset="-78"/>
              </a:rPr>
              <a:t>» یا گذر تاریخی به انرا درمورد نسخه های بعدی جهان سومی توضیح دهد(روکس برو، 1979-13)</a:t>
            </a:r>
            <a:endParaRPr lang="fa-IR">
              <a:cs typeface="B Nazanin" panose="00000400000000000000" pitchFamily="2" charset="-78"/>
            </a:endParaRPr>
          </a:p>
        </p:txBody>
      </p:sp>
      <p:sp>
        <p:nvSpPr>
          <p:cNvPr id="4" name="Flowchart: Alternate Process 3"/>
          <p:cNvSpPr/>
          <p:nvPr/>
        </p:nvSpPr>
        <p:spPr>
          <a:xfrm>
            <a:off x="838200" y="4853354"/>
            <a:ext cx="2799471" cy="745588"/>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گفتمان عملی- تجربی</a:t>
            </a:r>
            <a:endParaRPr lang="fa-IR"/>
          </a:p>
        </p:txBody>
      </p:sp>
    </p:spTree>
    <p:extLst>
      <p:ext uri="{BB962C8B-B14F-4D97-AF65-F5344CB8AC3E}">
        <p14:creationId xmlns:p14="http://schemas.microsoft.com/office/powerpoint/2010/main" val="311046262"/>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5- گفتمان توسعه و سکولاریسم</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a:xfrm>
            <a:off x="4189863" y="1825625"/>
            <a:ext cx="7163934" cy="4351338"/>
          </a:xfrm>
        </p:spPr>
        <p:txBody>
          <a:bodyPr/>
          <a:lstStyle/>
          <a:p>
            <a:pPr algn="just"/>
            <a:r>
              <a:rPr lang="fa-IR" smtClean="0">
                <a:cs typeface="B Nazanin" panose="00000400000000000000" pitchFamily="2" charset="-78"/>
              </a:rPr>
              <a:t>جهان گفتمانی توسعه همچون جهان تجدد محدود به حدود یا قلمرو سکولار است. در این گفتمان، جهان بیرون از حدود حس و پدیدار یا انکار گردیده یا به ورطه فراموشی و غفلت سپرده یم شود. این چنین جهانی- به بیان کنت یا مارکس- یا توهم است یا اینکه به واسطه بی انجامی، اهتمام بدان شایسته هیچ صرف وقتی نیست. </a:t>
            </a:r>
            <a:endParaRPr lang="fa-IR">
              <a:cs typeface="B Nazanin" panose="00000400000000000000" pitchFamily="2" charset="-78"/>
            </a:endParaRPr>
          </a:p>
        </p:txBody>
      </p:sp>
      <p:sp>
        <p:nvSpPr>
          <p:cNvPr id="5" name="TextBox 4"/>
          <p:cNvSpPr txBox="1"/>
          <p:nvPr/>
        </p:nvSpPr>
        <p:spPr>
          <a:xfrm>
            <a:off x="1653792" y="4183564"/>
            <a:ext cx="1448972"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مارکس</a:t>
            </a:r>
            <a:endParaRPr lang="fa-IR" sz="2000" b="1">
              <a:solidFill>
                <a:srgbClr val="FF0000"/>
              </a:solidFill>
              <a:cs typeface="B Nazanin" panose="00000400000000000000" pitchFamily="2" charset="-78"/>
            </a:endParaRPr>
          </a:p>
        </p:txBody>
      </p:sp>
      <p:pic>
        <p:nvPicPr>
          <p:cNvPr id="6" name="Picture 5"/>
          <p:cNvPicPr>
            <a:picLocks noChangeAspect="1"/>
          </p:cNvPicPr>
          <p:nvPr/>
        </p:nvPicPr>
        <p:blipFill>
          <a:blip r:embed="rId2"/>
          <a:stretch>
            <a:fillRect/>
          </a:stretch>
        </p:blipFill>
        <p:spPr>
          <a:xfrm>
            <a:off x="949528" y="1949511"/>
            <a:ext cx="2857500" cy="1817271"/>
          </a:xfrm>
          <a:prstGeom prst="rect">
            <a:avLst/>
          </a:prstGeom>
        </p:spPr>
      </p:pic>
    </p:spTree>
    <p:extLst>
      <p:ext uri="{BB962C8B-B14F-4D97-AF65-F5344CB8AC3E}">
        <p14:creationId xmlns:p14="http://schemas.microsoft.com/office/powerpoint/2010/main" val="3552886594"/>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نتیجه یا ورود به گفتمان توسعه، انسان جهانی پیدا می کند که مرزهای آن علی رغم گستردگی و بی انتهایی به فراتر از زندگی این جهانی و آنچه در تجربه های همگانی قابل حس دریافت است کشانده نمی شود. در </a:t>
            </a:r>
            <a:r>
              <a:rPr lang="fa-IR" smtClean="0">
                <a:cs typeface="B Nazanin" panose="00000400000000000000" pitchFamily="2" charset="-78"/>
              </a:rPr>
              <a:t>آن </a:t>
            </a:r>
            <a:r>
              <a:rPr lang="fa-IR">
                <a:cs typeface="B Nazanin" panose="00000400000000000000" pitchFamily="2" charset="-78"/>
              </a:rPr>
              <a:t>نه رمز و رازی وجود دارد نه اینکه آنچه انسان را به بیرون محسوسات و مشهوداتش هدایت کند یافت می شود. با تولد انسان آغاز می گردد و با مرگ او می یابد، بدون آنکه قصه میان این دو آغاز و انجام تاتمام یا ناقص به نظر آید و معنایی فراتر از این برای آن جست و جو شود. </a:t>
            </a:r>
          </a:p>
          <a:p>
            <a:endParaRPr lang="fa-IR"/>
          </a:p>
        </p:txBody>
      </p:sp>
    </p:spTree>
    <p:extLst>
      <p:ext uri="{BB962C8B-B14F-4D97-AF65-F5344CB8AC3E}">
        <p14:creationId xmlns:p14="http://schemas.microsoft.com/office/powerpoint/2010/main" val="1046055483"/>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گفتمان توسعه همچون گفتان تجدد، دغدغه زندگی این جهانی را به تنها دغدغه واقعی انسان بدل ساخته و هر دغدغه دیگری را بی معنا می کند، زیرا در انسان نیرو یا میلی غیر از آنچه به این زندگی ربط می یابد مفروض نمی گیرد. انسان متعلق به این گفتمان جز دغدغه های بی واسطه ی درگیر با نیازهای فوری و مشکلات آنی یا در کل آنچه به تمشیت زندگی این جهانی وی مربوط می شود، اشتغال خاطری ندارد. </a:t>
            </a:r>
            <a:endParaRPr lang="fa-IR">
              <a:cs typeface="B Nazanin" panose="00000400000000000000" pitchFamily="2" charset="-78"/>
            </a:endParaRPr>
          </a:p>
        </p:txBody>
      </p:sp>
    </p:spTree>
    <p:extLst>
      <p:ext uri="{BB962C8B-B14F-4D97-AF65-F5344CB8AC3E}">
        <p14:creationId xmlns:p14="http://schemas.microsoft.com/office/powerpoint/2010/main" val="2774150060"/>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او تنها به بهبود این زندگی می اندیشد و مسائل و مشکلات وی نیز از شرایطی بر می خیزد که تحقق این مهم را دشوار ساخته است. البته انسان گفتمان توسعه خالی از فضایل و اخلاقیات نیست اما فضایل و اخلاقیات او از قسم اخلاق کار و فضیلت کارآفرینی است  که سمت و سویی به غیر از این جهان ندارد. برای او اخلاق و فضیلتی که به کار ساخت این جهان نیاید یا نیست و یا معنایی ندارد</a:t>
            </a:r>
          </a:p>
          <a:p>
            <a:endParaRPr lang="fa-IR"/>
          </a:p>
        </p:txBody>
      </p:sp>
    </p:spTree>
    <p:extLst>
      <p:ext uri="{BB962C8B-B14F-4D97-AF65-F5344CB8AC3E}">
        <p14:creationId xmlns:p14="http://schemas.microsoft.com/office/powerpoint/2010/main" val="162660896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گفتمان تجدد با حذفی هستی شناسانه، قلمرو هستی را از عمق و باطن آن تهی ساخت و به جای دغدغه آخرت و تعالی روح، دغدغه دنیا و ارضاء نفس و نیازهای دنیایی را قرار داد. گفتمان توسعه نیز به دنبال رویایی است که انسان غربی در فجر تجدد با دیدن آن از وعده های انسان و ادیان دست شست تا به جای حلوای نسیه بهشت، نقد خود را در این جهان دریابد. از این رو همچون گفتمان تجدد تنها می خواهد از این جهان بهشتی بسازد که انسان در آن احساس در خانه بودن کند و سختی و رنج آن وی را به گریز از آن و حس غربت مبتلا نسازد. </a:t>
            </a:r>
            <a:endParaRPr lang="fa-IR">
              <a:cs typeface="B Nazanin" panose="00000400000000000000" pitchFamily="2" charset="-78"/>
            </a:endParaRPr>
          </a:p>
        </p:txBody>
      </p:sp>
    </p:spTree>
    <p:extLst>
      <p:ext uri="{BB962C8B-B14F-4D97-AF65-F5344CB8AC3E}">
        <p14:creationId xmlns:p14="http://schemas.microsoft.com/office/powerpoint/2010/main" val="56251164"/>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گفتمان توسعه به دنبال حذف فقر و بیماری است اما این تمام آن چیزی نیست که هدف آن می باشد. توسعه نظیر تجدد جز به جهانی عاری از همه مشکلات و معایب نقصان ها و رنج ها و آلام و کاستی ها و در یک کلام جز به بهشت نمی اندیشد و به همین دلیل است که فرایندی بی انتها و سرانجام است و در پس هر طرح و برنامه ای، طرح و برنامه ای دیگر پیش می آورد و با هر نوسازی به نوسازی تازه تری می اندیشد</a:t>
            </a:r>
            <a:r>
              <a:rPr lang="fa-IR"/>
              <a:t>. </a:t>
            </a:r>
          </a:p>
        </p:txBody>
      </p:sp>
    </p:spTree>
    <p:extLst>
      <p:ext uri="{BB962C8B-B14F-4D97-AF65-F5344CB8AC3E}">
        <p14:creationId xmlns:p14="http://schemas.microsoft.com/office/powerpoint/2010/main" val="350498569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smtClean="0"/>
              <a:t>5-1 عقل، علم و فن آوری</a:t>
            </a:r>
            <a:endParaRPr lang="fa-I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گفتمان توسعه نه تنها ایجاد بهشت زمینی را ممکن می داند بلکه همچون تجدد امکان آن را نیز در ساز و کارهای این-دنیایی می جوید. از این منظر جهان نظام بسته خودکفایی است که خویش را بر پایه تنظیماتی درونی اداره می کند. به این معنا هر آنچه انسان به دنبال آن باشد در این جهان ممکن است، مشروط به این که قوانین آن یافت شود، برای تحقق اهداف توسعه تنها نیرویی که بدان نیاز داریم نیروهای این-دنیایی اند که مطابق قوانین خودبینانه ای عمل می کنند. </a:t>
            </a:r>
            <a:endParaRPr lang="fa-IR">
              <a:cs typeface="B Nazanin" panose="00000400000000000000" pitchFamily="2" charset="-78"/>
            </a:endParaRPr>
          </a:p>
        </p:txBody>
      </p:sp>
      <p:sp>
        <p:nvSpPr>
          <p:cNvPr id="4" name="Flowchart: Alternate Process 3"/>
          <p:cNvSpPr/>
          <p:nvPr/>
        </p:nvSpPr>
        <p:spPr>
          <a:xfrm>
            <a:off x="1228299" y="4722125"/>
            <a:ext cx="2606722" cy="791571"/>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گفتمان توسعه</a:t>
            </a:r>
            <a:endParaRPr lang="fa-IR"/>
          </a:p>
        </p:txBody>
      </p:sp>
    </p:spTree>
    <p:extLst>
      <p:ext uri="{BB962C8B-B14F-4D97-AF65-F5344CB8AC3E}">
        <p14:creationId xmlns:p14="http://schemas.microsoft.com/office/powerpoint/2010/main" val="3209437212"/>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بنابراین کار تحقق بهشت زمینی کاری یکسره انسانی است که بدون نیاز به نیروهای غیر این دنیایی و تنها از طریق تفسیر و تصرف پدیده های طبیعی بر پایه قوانین آنها انجام می گیرد. برای انجام این مهم تنها چیزی </a:t>
            </a:r>
            <a:r>
              <a:rPr lang="fa-IR" smtClean="0">
                <a:cs typeface="B Nazanin" panose="00000400000000000000" pitchFamily="2" charset="-78"/>
              </a:rPr>
              <a:t>که بدان </a:t>
            </a:r>
            <a:r>
              <a:rPr lang="fa-IR">
                <a:cs typeface="B Nazanin" panose="00000400000000000000" pitchFamily="2" charset="-78"/>
              </a:rPr>
              <a:t>نیازمندیم عقل، علم و فن آوری است که همگی انسانی و در حوزه امکانات و قابلیت های </a:t>
            </a:r>
            <a:r>
              <a:rPr lang="fa-IR" smtClean="0">
                <a:cs typeface="B Nazanin" panose="00000400000000000000" pitchFamily="2" charset="-78"/>
              </a:rPr>
              <a:t>انسان </a:t>
            </a:r>
            <a:r>
              <a:rPr lang="fa-IR">
                <a:cs typeface="B Nazanin" panose="00000400000000000000" pitchFamily="2" charset="-78"/>
              </a:rPr>
              <a:t>می باشد. اندیشه ای غیر از این خواه از طریق تشکیک در توانایی انسان در انجام این کار، با طرح نیاز به طرق و وسایلی غیر از عقل و علم و فن آوری در تضاد با گفتمان توسعه بلکه مبین توسعه نیافتگی یا به بیان کانت عدم بلوغ و صباوت تلقی می شود. </a:t>
            </a:r>
          </a:p>
          <a:p>
            <a:endParaRPr lang="fa-IR"/>
          </a:p>
        </p:txBody>
      </p:sp>
      <p:sp>
        <p:nvSpPr>
          <p:cNvPr id="4" name="Flowchart: Alternate Process 3"/>
          <p:cNvSpPr/>
          <p:nvPr/>
        </p:nvSpPr>
        <p:spPr>
          <a:xfrm>
            <a:off x="1533378" y="4839286"/>
            <a:ext cx="3277773" cy="928468"/>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عقل، علم و فن آوری</a:t>
            </a:r>
            <a:endParaRPr lang="fa-IR"/>
          </a:p>
        </p:txBody>
      </p:sp>
    </p:spTree>
    <p:extLst>
      <p:ext uri="{BB962C8B-B14F-4D97-AF65-F5344CB8AC3E}">
        <p14:creationId xmlns:p14="http://schemas.microsoft.com/office/powerpoint/2010/main" val="2584869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3600" smtClean="0">
                <a:solidFill>
                  <a:srgbClr val="FF0000"/>
                </a:solidFill>
                <a:cs typeface="B Nazanin" panose="00000400000000000000" pitchFamily="2" charset="-78"/>
              </a:rPr>
              <a:t>1- شرایط پیدایی گفتمان توسعه: منشا تاریخی – اجتماعی مساله دار</a:t>
            </a:r>
            <a:endParaRPr lang="fa-IR" sz="3600">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اولین دلیل در مسئله دار بودن گفتمان توسعه منشا اجتماعی آن می باشد. این دلیل شاید ساده  و پیش پا افتاده یا تکراری و مسئله دار به نظر می آید. البته در نقد و ارزیابی نظریه های اجتماعی ارجاع به منشا اجتماعی آنها رو به معمول  و جا افتاده ای است اما سنت دانشگاهی به اعتبار پایداری تاریخی پنهان یا آشکار رویکرد اثبات گرایانه و مطلوبیت علم خنثی و بی طرف و ایدئولوژیک قلمداد کردن رویه انتقادی چپ، از وارد کردن بحث منشا اجتماعی نظریه ها در اعتبار سنجی و ارزیابی صحت و سقم با ارزش شناختی آنها چندان استقبال نمی کند. </a:t>
            </a:r>
            <a:endParaRPr lang="fa-IR">
              <a:cs typeface="B Nazanin" panose="00000400000000000000" pitchFamily="2" charset="-78"/>
            </a:endParaRPr>
          </a:p>
        </p:txBody>
      </p:sp>
      <p:sp>
        <p:nvSpPr>
          <p:cNvPr id="4" name="Flowchart: Alternate Process 3"/>
          <p:cNvSpPr/>
          <p:nvPr/>
        </p:nvSpPr>
        <p:spPr>
          <a:xfrm>
            <a:off x="838200" y="4515728"/>
            <a:ext cx="3727937" cy="1097281"/>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مطلوبیت علم خنثی و بی طرف</a:t>
            </a:r>
            <a:endParaRPr lang="fa-IR"/>
          </a:p>
        </p:txBody>
      </p:sp>
    </p:spTree>
    <p:extLst>
      <p:ext uri="{BB962C8B-B14F-4D97-AF65-F5344CB8AC3E}">
        <p14:creationId xmlns:p14="http://schemas.microsoft.com/office/powerpoint/2010/main" val="581801697"/>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توسعه اساسا محصول دخل و تصرف در نیروهای این دنیایی بوده امکان خود را از دانشی کسب می کند که ما را بر این کار توانا می سازد. از این رو هر دانش که چنین امکانی را فراهم نکند دانشی بی ربط به حساب می آید. این دانش خواه دانش دینی خواه دانش اخلاقی و یا حتی دانش فلسفی باشد در جهانی که توسعه را هدف قرار داده، فاقد ارزش و موضوعیت می گردد. بعضی از این دانش نظیر دانش دینی یا فلسفی حتی از منظر رویکرد توسعه ای یا متوجه دنیا، به عنوان مانع به حساب می آیند. </a:t>
            </a:r>
            <a:endParaRPr lang="fa-IR">
              <a:cs typeface="B Nazanin" panose="00000400000000000000" pitchFamily="2" charset="-78"/>
            </a:endParaRPr>
          </a:p>
        </p:txBody>
      </p:sp>
      <p:sp>
        <p:nvSpPr>
          <p:cNvPr id="4" name="Flowchart: Alternate Process 3"/>
          <p:cNvSpPr/>
          <p:nvPr/>
        </p:nvSpPr>
        <p:spPr>
          <a:xfrm>
            <a:off x="838200" y="4473526"/>
            <a:ext cx="5641145" cy="1175356"/>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دانش </a:t>
            </a:r>
            <a:r>
              <a:rPr lang="fa-IR" sz="2800" smtClean="0">
                <a:solidFill>
                  <a:prstClr val="black"/>
                </a:solidFill>
                <a:cs typeface="B Nazanin" panose="00000400000000000000" pitchFamily="2" charset="-78"/>
              </a:rPr>
              <a:t>دینی، </a:t>
            </a:r>
            <a:r>
              <a:rPr lang="fa-IR" sz="2800">
                <a:solidFill>
                  <a:prstClr val="black"/>
                </a:solidFill>
                <a:cs typeface="B Nazanin" panose="00000400000000000000" pitchFamily="2" charset="-78"/>
              </a:rPr>
              <a:t>دانش </a:t>
            </a:r>
            <a:r>
              <a:rPr lang="fa-IR" sz="2800" smtClean="0">
                <a:solidFill>
                  <a:prstClr val="black"/>
                </a:solidFill>
                <a:cs typeface="B Nazanin" panose="00000400000000000000" pitchFamily="2" charset="-78"/>
              </a:rPr>
              <a:t>اخلاقی، حتی </a:t>
            </a:r>
            <a:r>
              <a:rPr lang="fa-IR" sz="2800">
                <a:solidFill>
                  <a:prstClr val="black"/>
                </a:solidFill>
                <a:cs typeface="B Nazanin" panose="00000400000000000000" pitchFamily="2" charset="-78"/>
              </a:rPr>
              <a:t>دانش فلسفی</a:t>
            </a:r>
            <a:endParaRPr lang="fa-IR"/>
          </a:p>
        </p:txBody>
      </p:sp>
    </p:spTree>
    <p:extLst>
      <p:ext uri="{BB962C8B-B14F-4D97-AF65-F5344CB8AC3E}">
        <p14:creationId xmlns:p14="http://schemas.microsoft.com/office/powerpoint/2010/main" val="1809504594"/>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البته شاید به نظر برسد که توسعه دانش اخلاقی رابه نحو دیگری ارزیابی می کند زیرا برای دستیابی به یک جهان توسعه یافته ما نیازمند انسان تازه و متفاوتی هستیم. این سخن درست است اما توسعه به هیچ دانش اخلاقی از نوعی که می دانیم نیازمند نیست. </a:t>
            </a:r>
            <a:r>
              <a:rPr lang="fa-IR" b="1">
                <a:solidFill>
                  <a:srgbClr val="FF0000"/>
                </a:solidFill>
                <a:cs typeface="B Nazanin" panose="00000400000000000000" pitchFamily="2" charset="-78"/>
              </a:rPr>
              <a:t>همانگونه که تجدد فاقد اخلاق و دانش اخلاقی است، در مجموعه دانش هایی که توسعه مشروط و منوط بدان ها است اخلاق جایی </a:t>
            </a:r>
            <a:r>
              <a:rPr lang="fa-IR" b="1" smtClean="0">
                <a:solidFill>
                  <a:srgbClr val="FF0000"/>
                </a:solidFill>
                <a:cs typeface="B Nazanin" panose="00000400000000000000" pitchFamily="2" charset="-78"/>
              </a:rPr>
              <a:t>ندارد</a:t>
            </a:r>
            <a:r>
              <a:rPr lang="fa-IR">
                <a:cs typeface="B Nazanin" panose="00000400000000000000" pitchFamily="2" charset="-78"/>
              </a:rPr>
              <a:t>. توسعه برای ایجاد انسان های مورد نیاز خود اینکار را از طریق اخلاق و دعوت های اخلاقی انجام نمی دهد، بلکه از طریق روان شناسی و مجموعه دانش های فنی از این قسم اقدام می کند.</a:t>
            </a:r>
          </a:p>
          <a:p>
            <a:endParaRPr lang="fa-IR"/>
          </a:p>
        </p:txBody>
      </p:sp>
    </p:spTree>
    <p:extLst>
      <p:ext uri="{BB962C8B-B14F-4D97-AF65-F5344CB8AC3E}">
        <p14:creationId xmlns:p14="http://schemas.microsoft.com/office/powerpoint/2010/main" val="68147678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توسعه از طریق تبدیل هستی، چه </a:t>
            </a:r>
            <a:r>
              <a:rPr lang="fa-IR" smtClean="0">
                <a:cs typeface="B Nazanin" panose="00000400000000000000" pitchFamily="2" charset="-78"/>
              </a:rPr>
              <a:t>هستی </a:t>
            </a:r>
            <a:r>
              <a:rPr lang="fa-IR" smtClean="0">
                <a:cs typeface="B Nazanin" panose="00000400000000000000" pitchFamily="2" charset="-78"/>
              </a:rPr>
              <a:t>انسانی، به موضوعاتی قابل دخل و تصرف به پیش می رود. از این منظر جهان انسانی و غیر انسانی همچون اشیایی مستعد دگرگونی و تغییرات فنی به موضوع دانش های تجربی مبدل می شوند. کار توسعه یک مهندسی کلان اجتماعی است که دانش فنی مورد نیازش را از علوم اجتماعی سکولار می خواهد. علوم اجتماعی برای ایجاد دانشی که پیش شرط ضروری و نیاز اجتاب ناپذیر مهندسی توسعه است، عالم و آدم را در صورت موضوعاتی </a:t>
            </a:r>
            <a:r>
              <a:rPr lang="fa-IR" b="1" smtClean="0">
                <a:solidFill>
                  <a:srgbClr val="FF0000"/>
                </a:solidFill>
                <a:cs typeface="B Nazanin" panose="00000400000000000000" pitchFamily="2" charset="-78"/>
              </a:rPr>
              <a:t>قابل محاسبه</a:t>
            </a:r>
            <a:r>
              <a:rPr lang="fa-IR" smtClean="0">
                <a:cs typeface="B Nazanin" panose="00000400000000000000" pitchFamily="2" charset="-78"/>
              </a:rPr>
              <a:t>، </a:t>
            </a:r>
            <a:r>
              <a:rPr lang="fa-IR" b="1" smtClean="0">
                <a:solidFill>
                  <a:srgbClr val="00B0F0"/>
                </a:solidFill>
                <a:cs typeface="B Nazanin" panose="00000400000000000000" pitchFamily="2" charset="-78"/>
              </a:rPr>
              <a:t>قابل پیش بینی</a:t>
            </a:r>
            <a:r>
              <a:rPr lang="fa-IR" smtClean="0">
                <a:cs typeface="B Nazanin" panose="00000400000000000000" pitchFamily="2" charset="-78"/>
              </a:rPr>
              <a:t>، </a:t>
            </a:r>
            <a:r>
              <a:rPr lang="fa-IR" b="1" smtClean="0">
                <a:solidFill>
                  <a:schemeClr val="accent6">
                    <a:lumMod val="75000"/>
                  </a:schemeClr>
                </a:solidFill>
                <a:cs typeface="B Nazanin" panose="00000400000000000000" pitchFamily="2" charset="-78"/>
              </a:rPr>
              <a:t>قابل دست کاری </a:t>
            </a:r>
            <a:r>
              <a:rPr lang="fa-IR" smtClean="0">
                <a:cs typeface="B Nazanin" panose="00000400000000000000" pitchFamily="2" charset="-78"/>
              </a:rPr>
              <a:t>و </a:t>
            </a:r>
            <a:r>
              <a:rPr lang="fa-IR" b="1" smtClean="0">
                <a:solidFill>
                  <a:srgbClr val="00B0F0"/>
                </a:solidFill>
                <a:cs typeface="B Nazanin" panose="00000400000000000000" pitchFamily="2" charset="-78"/>
              </a:rPr>
              <a:t>کلا قابل اداره و مهار </a:t>
            </a:r>
            <a:r>
              <a:rPr lang="fa-IR" smtClean="0">
                <a:cs typeface="B Nazanin" panose="00000400000000000000" pitchFamily="2" charset="-78"/>
              </a:rPr>
              <a:t>صورتبندی می کند.. </a:t>
            </a:r>
          </a:p>
          <a:p>
            <a:endParaRPr lang="fa-IR"/>
          </a:p>
        </p:txBody>
      </p:sp>
    </p:spTree>
    <p:extLst>
      <p:ext uri="{BB962C8B-B14F-4D97-AF65-F5344CB8AC3E}">
        <p14:creationId xmlns:p14="http://schemas.microsoft.com/office/powerpoint/2010/main" val="1749828322"/>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این جهت که توسعه با ضرورت ارائه چنین تصویری از هستی همراه است، هر گفتمانی به غیر از گفتمان علوم اجتماعی در تعارض با آن قرار می گیرد. مانعیت گفتمان های علوم سنتی نظیر اخلاق و فلسفه یا گفتمان دینی و دین نیز از این باب است که تصویر انسان و هستی در آنها غیر از تصویر موجود در گفتمان توسعه است. در این گفتمان ها هستی موجودات به ویژه انسان به گونه ای تصور می شود که امکان دخل و تصرف فنی را منتفی ساخته و مانع اداره و مهار آنها از طریق </a:t>
            </a:r>
            <a:r>
              <a:rPr lang="fa-IR" b="1">
                <a:solidFill>
                  <a:srgbClr val="FF0000"/>
                </a:solidFill>
                <a:cs typeface="B Nazanin" panose="00000400000000000000" pitchFamily="2" charset="-78"/>
              </a:rPr>
              <a:t>مهندسی اجتماعی </a:t>
            </a:r>
            <a:r>
              <a:rPr lang="fa-IR">
                <a:cs typeface="B Nazanin" panose="00000400000000000000" pitchFamily="2" charset="-78"/>
              </a:rPr>
              <a:t>می گردد</a:t>
            </a:r>
          </a:p>
        </p:txBody>
      </p:sp>
    </p:spTree>
    <p:extLst>
      <p:ext uri="{BB962C8B-B14F-4D97-AF65-F5344CB8AC3E}">
        <p14:creationId xmlns:p14="http://schemas.microsoft.com/office/powerpoint/2010/main" val="243801405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جریان تطور گفتمان توسعه روشن گردید که این فرایند به دانش های تجربی متعددی نیازمند است. اما در هر حال با وجود این تحولات طی عصر تجدد </a:t>
            </a:r>
            <a:r>
              <a:rPr lang="fa-IR" smtClean="0">
                <a:cs typeface="B Nazanin" panose="00000400000000000000" pitchFamily="2" charset="-78"/>
              </a:rPr>
              <a:t>اقتصاد محوری </a:t>
            </a:r>
            <a:r>
              <a:rPr lang="fa-IR" smtClean="0">
                <a:cs typeface="B Nazanin" panose="00000400000000000000" pitchFamily="2" charset="-78"/>
              </a:rPr>
              <a:t>ترین دانش فنی مورد نیاز برای توسعه بوده و خواهد بود زیرا علی رغم لفاظی ها و شعارهای بسیار، توسعه اساسا از آغاز تا پایان چیزی جز توسعه اقتصادی نبوده است</a:t>
            </a:r>
            <a:r>
              <a:rPr lang="fa-IR" smtClean="0"/>
              <a:t>. </a:t>
            </a:r>
            <a:endParaRPr lang="fa-IR"/>
          </a:p>
        </p:txBody>
      </p:sp>
      <p:sp>
        <p:nvSpPr>
          <p:cNvPr id="4" name="Flowchart: Alternate Process 3"/>
          <p:cNvSpPr/>
          <p:nvPr/>
        </p:nvSpPr>
        <p:spPr>
          <a:xfrm>
            <a:off x="838200" y="3868615"/>
            <a:ext cx="4093698" cy="1203491"/>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لفاظی ها و شعارهای بسیار</a:t>
            </a:r>
            <a:endParaRPr lang="fa-IR"/>
          </a:p>
        </p:txBody>
      </p:sp>
    </p:spTree>
    <p:extLst>
      <p:ext uri="{BB962C8B-B14F-4D97-AF65-F5344CB8AC3E}">
        <p14:creationId xmlns:p14="http://schemas.microsoft.com/office/powerpoint/2010/main" val="413117402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علم که پیش از دوران تجدد به عنوان نمونه اعلای دانش های فنی درآمد. این دانش که به گونه ای موفقیت آمیز تر از علوم اجتماعی دیگر خود را به اصرار در رده علوم طبیعی قرار داده، اساسا بدون تبدیل موضوع خود یعنی انسان ها به اشیاء هیچ امکانی را برای شناخت آنها ندارد. انسان ها در چهارچوب ارجاعی این علم موجوداتی هستند که تحت تاثیر فشار نیازهای مادی خود تنها خواهان سود بیشترند. </a:t>
            </a:r>
          </a:p>
          <a:p>
            <a:endParaRPr lang="fa-IR"/>
          </a:p>
        </p:txBody>
      </p:sp>
      <p:sp>
        <p:nvSpPr>
          <p:cNvPr id="4" name="Flowchart: Off-page Connector 3"/>
          <p:cNvSpPr/>
          <p:nvPr/>
        </p:nvSpPr>
        <p:spPr>
          <a:xfrm>
            <a:off x="838200" y="4001294"/>
            <a:ext cx="1913206" cy="1167618"/>
          </a:xfrm>
          <a:prstGeom prst="flowChartOffpageConnecto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علوم طبیعی</a:t>
            </a:r>
            <a:endParaRPr lang="fa-IR"/>
          </a:p>
        </p:txBody>
      </p:sp>
    </p:spTree>
    <p:extLst>
      <p:ext uri="{BB962C8B-B14F-4D97-AF65-F5344CB8AC3E}">
        <p14:creationId xmlns:p14="http://schemas.microsoft.com/office/powerpoint/2010/main" val="172456809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آنچه انسان ها را متمایز از سایر حیوانات می سازد، توانایی آنها در کسب اطلاعات در مورد رفتارهای سودجویانه ایشان </a:t>
            </a:r>
            <a:r>
              <a:rPr lang="fa-IR">
                <a:cs typeface="B Nazanin" panose="00000400000000000000" pitchFamily="2" charset="-78"/>
              </a:rPr>
              <a:t>و </a:t>
            </a:r>
            <a:r>
              <a:rPr lang="fa-IR" smtClean="0">
                <a:cs typeface="B Nazanin" panose="00000400000000000000" pitchFamily="2" charset="-78"/>
              </a:rPr>
              <a:t>قابلیت محاسبه عقلانی </a:t>
            </a:r>
            <a:r>
              <a:rPr lang="fa-IR">
                <a:cs typeface="B Nazanin" panose="00000400000000000000" pitchFamily="2" charset="-78"/>
              </a:rPr>
              <a:t>بهترین گزینه اقتصادی است. با آنکه در نظریه های توسعه، </a:t>
            </a:r>
            <a:r>
              <a:rPr lang="fa-IR">
                <a:cs typeface="B Nazanin" panose="00000400000000000000" pitchFamily="2" charset="-78"/>
              </a:rPr>
              <a:t>قابلیت </a:t>
            </a:r>
            <a:r>
              <a:rPr lang="fa-IR" smtClean="0">
                <a:cs typeface="B Nazanin" panose="00000400000000000000" pitchFamily="2" charset="-78"/>
              </a:rPr>
              <a:t>کارآفرینی </a:t>
            </a:r>
            <a:r>
              <a:rPr lang="fa-IR">
                <a:cs typeface="B Nazanin" panose="00000400000000000000" pitchFamily="2" charset="-78"/>
              </a:rPr>
              <a:t>یا میل به پیشرفت به عنوان پیش نیازهای انسانی توسعه اقتصادی قلمداد گردیده، چه در اقتصاد توسعه و چه در اقتصادکلاسیک همانگونه که </a:t>
            </a:r>
            <a:r>
              <a:rPr lang="fa-IR">
                <a:cs typeface="B Nazanin" panose="00000400000000000000" pitchFamily="2" charset="-78"/>
              </a:rPr>
              <a:t>آدام </a:t>
            </a:r>
            <a:r>
              <a:rPr lang="fa-IR" smtClean="0">
                <a:cs typeface="B Nazanin" panose="00000400000000000000" pitchFamily="2" charset="-78"/>
              </a:rPr>
              <a:t>اسمیت</a:t>
            </a:r>
            <a:r>
              <a:rPr lang="fa-IR">
                <a:cs typeface="B Nazanin" panose="00000400000000000000" pitchFamily="2" charset="-78"/>
              </a:rPr>
              <a:t>، </a:t>
            </a:r>
            <a:r>
              <a:rPr lang="fa-IR" smtClean="0">
                <a:cs typeface="B Nazanin" panose="00000400000000000000" pitchFamily="2" charset="-78"/>
              </a:rPr>
              <a:t>مارکس </a:t>
            </a:r>
            <a:r>
              <a:rPr lang="fa-IR">
                <a:cs typeface="B Nazanin" panose="00000400000000000000" pitchFamily="2" charset="-78"/>
              </a:rPr>
              <a:t>یا وبر متذکر شده اند، در نهایت انسان اقتصادی انسانی است که تنها به افزایش متزاید سودشخصی از </a:t>
            </a:r>
            <a:r>
              <a:rPr lang="fa-IR">
                <a:cs typeface="B Nazanin" panose="00000400000000000000" pitchFamily="2" charset="-78"/>
              </a:rPr>
              <a:t>طریق </a:t>
            </a:r>
            <a:r>
              <a:rPr lang="fa-IR" smtClean="0">
                <a:cs typeface="B Nazanin" panose="00000400000000000000" pitchFamily="2" charset="-78"/>
              </a:rPr>
              <a:t>محاسبه </a:t>
            </a:r>
            <a:r>
              <a:rPr lang="fa-IR">
                <a:cs typeface="B Nazanin" panose="00000400000000000000" pitchFamily="2" charset="-78"/>
              </a:rPr>
              <a:t>عقلانی اندیشیده و این کار را با جستجوی خستگی ناپذیر ثروت و سرمایه گذاری بی وقفه مازاد حاصله در فعالیت های بعدی به انجام می رساند</a:t>
            </a:r>
            <a:r>
              <a:rPr lang="fa-IR">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401374466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آنجایی که اقتصاد توسعه بر اساس مفروض گرفتن چنین کنشگرهایی ممکن می گردد، پیگیری علایق یا اهدای غیر از </a:t>
            </a:r>
            <a:r>
              <a:rPr lang="fa-IR">
                <a:cs typeface="B Nazanin" panose="00000400000000000000" pitchFamily="2" charset="-78"/>
              </a:rPr>
              <a:t>این </a:t>
            </a:r>
            <a:r>
              <a:rPr lang="fa-IR" smtClean="0">
                <a:cs typeface="B Nazanin" panose="00000400000000000000" pitchFamily="2" charset="-78"/>
              </a:rPr>
              <a:t>مغایر </a:t>
            </a:r>
            <a:r>
              <a:rPr lang="fa-IR" smtClean="0">
                <a:cs typeface="B Nazanin" panose="00000400000000000000" pitchFamily="2" charset="-78"/>
              </a:rPr>
              <a:t>توسعه </a:t>
            </a:r>
            <a:r>
              <a:rPr lang="fa-IR" smtClean="0">
                <a:cs typeface="B Nazanin" panose="00000400000000000000" pitchFamily="2" charset="-78"/>
              </a:rPr>
              <a:t>تلقی می گردد و با تعبیر مختلفی نظیر کنش یا رفتار سنتی غیر توسعه خواهانه نقد و نفی می شود. </a:t>
            </a:r>
            <a:endParaRPr lang="fa-IR">
              <a:cs typeface="B Nazanin" panose="00000400000000000000" pitchFamily="2" charset="-78"/>
            </a:endParaRPr>
          </a:p>
        </p:txBody>
      </p:sp>
      <p:sp>
        <p:nvSpPr>
          <p:cNvPr id="4" name="Flowchart: Alternate Process 3"/>
          <p:cNvSpPr/>
          <p:nvPr/>
        </p:nvSpPr>
        <p:spPr>
          <a:xfrm>
            <a:off x="838200" y="3643532"/>
            <a:ext cx="3474720" cy="180840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کنش یا رفتار سنتی غیر توسعه خواهانه</a:t>
            </a:r>
            <a:endParaRPr lang="fa-IR"/>
          </a:p>
        </p:txBody>
      </p:sp>
    </p:spTree>
    <p:extLst>
      <p:ext uri="{BB962C8B-B14F-4D97-AF65-F5344CB8AC3E}">
        <p14:creationId xmlns:p14="http://schemas.microsoft.com/office/powerpoint/2010/main" val="378101887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گفتمان توسعه به دنبال آن است که از طرق مختلف انسان ها را از علایق و کنش هایی مغایر با علایق و کنش های مفروض در انسان اقتصادی جدا کرده تا آنها بتوانند جهان اجتماعی- اقتصادی توسعه یابنده را رفتارهای خود تولید و بازتولید کنند. این بدان معنا است که گفتمان توسعه خواهان انسانی نیست که غیر از نفع شخصی و تزاید مداوم ثروت به چیزی بیاندیشد زیرا انسان ایده آل این گفتمان کارآفرین یا پیشرفت جو است که تنها هدفش رتقا و بهبود رفاه این دنیایی است و بس. </a:t>
            </a:r>
          </a:p>
          <a:p>
            <a:endParaRPr lang="fa-IR"/>
          </a:p>
        </p:txBody>
      </p:sp>
      <p:sp>
        <p:nvSpPr>
          <p:cNvPr id="4" name="Flowchart: Connector 3"/>
          <p:cNvSpPr/>
          <p:nvPr/>
        </p:nvSpPr>
        <p:spPr>
          <a:xfrm>
            <a:off x="838200" y="4121835"/>
            <a:ext cx="1610751" cy="1202787"/>
          </a:xfrm>
          <a:prstGeom prst="flowChartConnecto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بازتولید</a:t>
            </a:r>
            <a:endParaRPr lang="fa-IR"/>
          </a:p>
        </p:txBody>
      </p:sp>
    </p:spTree>
    <p:extLst>
      <p:ext uri="{BB962C8B-B14F-4D97-AF65-F5344CB8AC3E}">
        <p14:creationId xmlns:p14="http://schemas.microsoft.com/office/powerpoint/2010/main" val="245473890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2-2- برنامه ریزی و توسعه</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توسعه به عنوان مهندسی کلان اجتماعی به علاوه علم تجربی یا فنی مشروط و منوط به برنامه ریزی است در واقع تا آنجاییکه به جهان سوم یا متغیرهای قبلی جهان پیشرفته مربوط می شود توسعه بیش ز آنکه با عمل شناخته شود با برنامه ریزی فهم و معنا گردیده است. </a:t>
            </a:r>
            <a:endParaRPr lang="fa-IR">
              <a:cs typeface="B Nazanin" panose="00000400000000000000" pitchFamily="2" charset="-78"/>
            </a:endParaRPr>
          </a:p>
        </p:txBody>
      </p:sp>
      <p:sp>
        <p:nvSpPr>
          <p:cNvPr id="4" name="Flowchart: Alternate Process 3"/>
          <p:cNvSpPr/>
          <p:nvPr/>
        </p:nvSpPr>
        <p:spPr>
          <a:xfrm>
            <a:off x="838200" y="3418449"/>
            <a:ext cx="3727938" cy="1448973"/>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مهندسی کلان اجتماعی</a:t>
            </a:r>
            <a:endParaRPr lang="fa-IR"/>
          </a:p>
        </p:txBody>
      </p:sp>
    </p:spTree>
    <p:extLst>
      <p:ext uri="{BB962C8B-B14F-4D97-AF65-F5344CB8AC3E}">
        <p14:creationId xmlns:p14="http://schemas.microsoft.com/office/powerpoint/2010/main" val="14780515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این منظر سنتی جغرافیای کلمات و تاریخ اندیشه ها، هر  ارزشی که داشته باشد نبایستی مانعی در پذیرش آنها به فرض شایستگی و صحتشان به وجود آورد، زیرا این ها وجوهی متمایزند و ربطی درونی به هم ندارند. اما اگر به مسئله در چارچوب نظری گفتمان نگاه شود قضیه کاملا متفاوت خواهد شد. چون وجوه درونی و بیرونی نظرات و گفته ها از منظر گفتمانی از هم جدا نیستند و در هم تنیده شده اند. به بیان روشنتر افراد؛ گروه ها موسسات و نهاد های اجتماعی ای که پایگاه بیان و طرح کردارهای گفتمانی یا اندیشه و کلمات هستند. شرایط امکانی آنها به حساب می آیند. </a:t>
            </a:r>
            <a:endParaRPr lang="fa-IR">
              <a:cs typeface="B Nazanin" panose="00000400000000000000" pitchFamily="2" charset="-78"/>
            </a:endParaRPr>
          </a:p>
        </p:txBody>
      </p:sp>
      <p:sp>
        <p:nvSpPr>
          <p:cNvPr id="4" name="Flowchart: Alternate Process 3"/>
          <p:cNvSpPr/>
          <p:nvPr/>
        </p:nvSpPr>
        <p:spPr>
          <a:xfrm>
            <a:off x="838200" y="4543864"/>
            <a:ext cx="3713870" cy="1055077"/>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وجوه درونی و بیرونی</a:t>
            </a:r>
            <a:endParaRPr lang="fa-IR"/>
          </a:p>
        </p:txBody>
      </p:sp>
    </p:spTree>
    <p:extLst>
      <p:ext uri="{BB962C8B-B14F-4D97-AF65-F5344CB8AC3E}">
        <p14:creationId xmlns:p14="http://schemas.microsoft.com/office/powerpoint/2010/main" val="2611491450"/>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بخش اعظم عصر توسعه برای این کشورها مسئله توسعه یافتگی اساسا ربطی به توسعه علمی نیز نمی یابد. تنها در این اواخر است که اهتمام به علم در این کشورها، جایی در فکر و اندیشه توسعه پیدا می کد. </a:t>
            </a:r>
            <a:r>
              <a:rPr lang="fa-IR" b="1">
                <a:solidFill>
                  <a:srgbClr val="FF0000"/>
                </a:solidFill>
                <a:cs typeface="B Nazanin" panose="00000400000000000000" pitchFamily="2" charset="-78"/>
              </a:rPr>
              <a:t>بر عکس برای آنها توسعه اساسا مفهومی قرین با برنامه، برنامه ریزی و برنامه های میان مدت و درازمدت توسعه است</a:t>
            </a:r>
            <a:r>
              <a:rPr lang="fa-IR">
                <a:cs typeface="B Nazanin" panose="00000400000000000000" pitchFamily="2" charset="-78"/>
              </a:rPr>
              <a:t>. به همین دلیل درست است که بگوییم «تاریخ توسعه در عصر بعد از جنگ بین المللی دوم به اشکال گوناگون، تاریخ نهادینه سازی و به کارگیری همه جانبه برنامه ریزی است» (اسکوبار، 89: 1995)</a:t>
            </a:r>
          </a:p>
          <a:p>
            <a:endParaRPr lang="fa-IR"/>
          </a:p>
        </p:txBody>
      </p:sp>
    </p:spTree>
    <p:extLst>
      <p:ext uri="{BB962C8B-B14F-4D97-AF65-F5344CB8AC3E}">
        <p14:creationId xmlns:p14="http://schemas.microsoft.com/office/powerpoint/2010/main" val="224475628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با این حال اهتمام به برنامه ریزی بیانگر چرخش یا بدعی در گفتمان توسعه به عنوان صورت جهان سومی گفتمان تجدد نیست. بیان اوجگیری و ارتقا منطق آن است. برنامه ریزی تمام اندیشه ها و اصول گفتمان تجدد در باب انسان، تاریخ و جهان را مفروض گرفته و به شکل بنیادیتر مبنای مواجه و رفتار قرار می دهد. </a:t>
            </a:r>
            <a:r>
              <a:rPr lang="fa-IR" b="1">
                <a:solidFill>
                  <a:srgbClr val="FF0000"/>
                </a:solidFill>
                <a:cs typeface="B Nazanin" panose="00000400000000000000" pitchFamily="2" charset="-78"/>
              </a:rPr>
              <a:t>برنامه ریزی اوج اعتقاد به مهارپذیری جهان و تسلط انسان بر تاریخ است</a:t>
            </a:r>
            <a:r>
              <a:rPr lang="fa-IR">
                <a:cs typeface="B Nazanin" panose="00000400000000000000" pitchFamily="2" charset="-78"/>
              </a:rPr>
              <a:t>. برنامه ریزی، </a:t>
            </a:r>
            <a:r>
              <a:rPr lang="fa-IR">
                <a:cs typeface="B Nazanin" panose="00000400000000000000" pitchFamily="2" charset="-78"/>
              </a:rPr>
              <a:t>پیش </a:t>
            </a:r>
            <a:r>
              <a:rPr lang="fa-IR" smtClean="0">
                <a:cs typeface="B Nazanin" panose="00000400000000000000" pitchFamily="2" charset="-78"/>
              </a:rPr>
              <a:t>بینی </a:t>
            </a:r>
            <a:r>
              <a:rPr lang="fa-IR">
                <a:cs typeface="B Nazanin" panose="00000400000000000000" pitchFamily="2" charset="-78"/>
              </a:rPr>
              <a:t>پذیری مطلق واقعیت و امکان دست کاری تفصیلی دقیق آنرا فرض می گیرد</a:t>
            </a:r>
            <a:r>
              <a:rPr lang="fa-IR">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228545727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این نظر گفتمان توسعه برای دخالت یا ظهور نیروها یا رخدادهایی که سلطه انسان بر خود به جامعه و تاریخ و کلا جهان و هستی را مورد تردید قرار دهد جایی باقی نمی گذارد. هر آنچه انسان می خواهد و می جوید تنها در فاصله یک دو یا چند برنامه کلان قرار  دارد بدون اینکه بتوان در نیل به آن تردیدی داشت زیرا هر تردیدی امکان برنامه ریزی را منتفی می سازد. </a:t>
            </a:r>
          </a:p>
          <a:p>
            <a:endParaRPr lang="fa-IR"/>
          </a:p>
        </p:txBody>
      </p:sp>
    </p:spTree>
    <p:extLst>
      <p:ext uri="{BB962C8B-B14F-4D97-AF65-F5344CB8AC3E}">
        <p14:creationId xmlns:p14="http://schemas.microsoft.com/office/powerpoint/2010/main" val="128257415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توسعه در کلی ترین یا عام ترین معنای آن تحولی اجتماعی از طریق مجموعه ای از تغییرات برنامه ریزی شده یا ناشی از مداخلات عامدانه انسانی است. به این معنا کانونیت برنامه و برنامه ریزی در توسعه ظاهرا تمایزی در گفتمان توسعه بالنسبه به اندیشه ترقی ایجاد می کند که نسخه اولیه این گفتمان یا گفتمان تجدد است، تا آنجایی که در گفتمان توسعه، برنامه و برنامه ریزی پای مداخله عامدانه و جهت دار انسانی را </a:t>
            </a:r>
            <a:r>
              <a:rPr lang="fa-IR" smtClean="0">
                <a:cs typeface="B Nazanin" panose="00000400000000000000" pitchFamily="2" charset="-78"/>
              </a:rPr>
              <a:t>به </a:t>
            </a:r>
            <a:r>
              <a:rPr lang="fa-IR" smtClean="0">
                <a:cs typeface="B Nazanin" panose="00000400000000000000" pitchFamily="2" charset="-78"/>
              </a:rPr>
              <a:t>تحول تاریخی انتقال در یک وضع کلان اجتماعی به وضع کلان دیگر باز کند، این تمایز وجود دارد. </a:t>
            </a:r>
            <a:endParaRPr lang="fa-IR">
              <a:cs typeface="B Nazanin" panose="00000400000000000000" pitchFamily="2" charset="-78"/>
            </a:endParaRPr>
          </a:p>
        </p:txBody>
      </p:sp>
      <p:sp>
        <p:nvSpPr>
          <p:cNvPr id="4" name="Flowchart: Alternate Process 3"/>
          <p:cNvSpPr/>
          <p:nvPr/>
        </p:nvSpPr>
        <p:spPr>
          <a:xfrm>
            <a:off x="1153552" y="4473526"/>
            <a:ext cx="2166424" cy="914400"/>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 انتقال </a:t>
            </a:r>
            <a:endParaRPr lang="fa-IR"/>
          </a:p>
        </p:txBody>
      </p:sp>
    </p:spTree>
    <p:extLst>
      <p:ext uri="{BB962C8B-B14F-4D97-AF65-F5344CB8AC3E}">
        <p14:creationId xmlns:p14="http://schemas.microsoft.com/office/powerpoint/2010/main" val="2211236066"/>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812345" y="1825625"/>
            <a:ext cx="7541455" cy="4351338"/>
          </a:xfrm>
        </p:spPr>
        <p:txBody>
          <a:bodyPr>
            <a:normAutofit fontScale="92500" lnSpcReduction="10000"/>
          </a:bodyPr>
          <a:lstStyle/>
          <a:p>
            <a:pPr algn="just"/>
            <a:r>
              <a:rPr lang="fa-IR">
                <a:cs typeface="B Nazanin" panose="00000400000000000000" pitchFamily="2" charset="-78"/>
              </a:rPr>
              <a:t>در نظریه ترقی حرکت تاریخ سیری طبیعی است که تحت تاثیر هدایت آگاهان انسانی قرار ندارد، بلکه  به طور خودبخودی مراحل مختلف را از سر می گذارند. با این حال اندیشه ترقی به عنوان اولین فلسفه تاریخ  متجدد که گفتمان توسعه بازتولید آن تحت شرایط جهان سومی است مایه اصلی این نوع مواجهه با تاریخ است. از منظر اندیشه ترقی در هر حال تاریخ حاصل عمل انسانی است و چرخش ضروری آن بر محور سلطه اعمال و رفتار تاریخ ساز انسانی صورت می گیرد. گرچه در اندیشه ترقی و کلا </a:t>
            </a:r>
            <a:r>
              <a:rPr lang="fa-IR">
                <a:cs typeface="B Nazanin" panose="00000400000000000000" pitchFamily="2" charset="-78"/>
              </a:rPr>
              <a:t>فلسفه </a:t>
            </a:r>
            <a:r>
              <a:rPr lang="fa-IR" smtClean="0">
                <a:cs typeface="B Nazanin" panose="00000400000000000000" pitchFamily="2" charset="-78"/>
              </a:rPr>
              <a:t>تاریخ تجدد </a:t>
            </a:r>
            <a:r>
              <a:rPr lang="fa-IR">
                <a:cs typeface="B Nazanin" panose="00000400000000000000" pitchFamily="2" charset="-78"/>
              </a:rPr>
              <a:t>که نظریات کلاسیک های جامعه شناسی از قبیل مارکس یا دورکیم شکل پخته آن است، تاریخ </a:t>
            </a:r>
            <a:r>
              <a:rPr lang="fa-IR">
                <a:cs typeface="B Nazanin" panose="00000400000000000000" pitchFamily="2" charset="-78"/>
              </a:rPr>
              <a:t>بر </a:t>
            </a:r>
            <a:r>
              <a:rPr lang="fa-IR">
                <a:cs typeface="B Nazanin" panose="00000400000000000000" pitchFamily="2" charset="-78"/>
              </a:rPr>
              <a:t>بستر و به واسطه عمل انسانی به پیش می رود. از این جهت گفتمان توسعه بازتولید اندیشه ای است که انسان را صاحب و سازنده تقدیر تاریخی خود می داند ونقشی برای هیچ نیروی دیگری در تعیین سرنوشت بشری قایل نیست. </a:t>
            </a:r>
          </a:p>
          <a:p>
            <a:endParaRPr lang="fa-IR"/>
          </a:p>
          <a:p>
            <a:endParaRPr lang="fa-IR"/>
          </a:p>
        </p:txBody>
      </p:sp>
      <p:pic>
        <p:nvPicPr>
          <p:cNvPr id="4" name="Picture 3"/>
          <p:cNvPicPr>
            <a:picLocks noChangeAspect="1"/>
          </p:cNvPicPr>
          <p:nvPr/>
        </p:nvPicPr>
        <p:blipFill>
          <a:blip r:embed="rId2"/>
          <a:stretch>
            <a:fillRect/>
          </a:stretch>
        </p:blipFill>
        <p:spPr>
          <a:xfrm>
            <a:off x="838200" y="1825624"/>
            <a:ext cx="2857500" cy="2268073"/>
          </a:xfrm>
          <a:prstGeom prst="rect">
            <a:avLst/>
          </a:prstGeom>
        </p:spPr>
      </p:pic>
      <p:sp>
        <p:nvSpPr>
          <p:cNvPr id="5" name="TextBox 4"/>
          <p:cNvSpPr txBox="1"/>
          <p:nvPr/>
        </p:nvSpPr>
        <p:spPr>
          <a:xfrm>
            <a:off x="1387719" y="4228633"/>
            <a:ext cx="1758462" cy="379828"/>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دورکیم</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331811113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گفتمان </a:t>
            </a:r>
            <a:r>
              <a:rPr lang="fa-IR" smtClean="0">
                <a:cs typeface="B Nazanin" panose="00000400000000000000" pitchFamily="2" charset="-78"/>
              </a:rPr>
              <a:t>توسعه بدون هیچ اما و اگری گفتمان حاکمیت مطلق انسان بر جهان و تاریخ است. این گفتمان از حیث خوش بینی ساده </a:t>
            </a:r>
            <a:r>
              <a:rPr lang="fa-IR" smtClean="0">
                <a:cs typeface="B Nazanin" panose="00000400000000000000" pitchFamily="2" charset="-78"/>
              </a:rPr>
              <a:t>انگارانه </a:t>
            </a:r>
            <a:r>
              <a:rPr lang="fa-IR" smtClean="0">
                <a:cs typeface="B Nazanin" panose="00000400000000000000" pitchFamily="2" charset="-78"/>
              </a:rPr>
              <a:t>و خام خود نسبت به قابلیت تاریخ ساز مستقل انسان و انجام نیک و خوش یمن پایان آن با نظریه ترقی همراه است. با این که اندیشه ترقی بعد از انقلاب فرانسه با مشاهده پیامدهای مصیبت بار مداخلات انسانی در تاریخ، خوش بینی خود را از این جهات تدریجا با وقوع دو جنگ ویرانگر به طور کامل از دست داد، عجیب این است که در جریان شکل گیری گفتمان توسعه در این زمان انعکاسی </a:t>
            </a:r>
            <a:r>
              <a:rPr lang="fa-IR" smtClean="0">
                <a:cs typeface="B Nazanin" panose="00000400000000000000" pitchFamily="2" charset="-78"/>
              </a:rPr>
              <a:t>یاس </a:t>
            </a:r>
            <a:r>
              <a:rPr lang="fa-IR" smtClean="0">
                <a:cs typeface="B Nazanin" panose="00000400000000000000" pitchFamily="2" charset="-78"/>
              </a:rPr>
              <a:t>فراگیر سرخوردگی عمومی حاکم بر فضای عمومی به ویژه روشنفکری غرب در آن دیده نمی شود. </a:t>
            </a:r>
            <a:endParaRPr lang="fa-IR">
              <a:cs typeface="B Nazanin" panose="00000400000000000000" pitchFamily="2" charset="-78"/>
            </a:endParaRPr>
          </a:p>
        </p:txBody>
      </p:sp>
      <p:sp>
        <p:nvSpPr>
          <p:cNvPr id="4" name="Flowchart: Alternate Process 3"/>
          <p:cNvSpPr/>
          <p:nvPr/>
        </p:nvSpPr>
        <p:spPr>
          <a:xfrm>
            <a:off x="1181686" y="4937760"/>
            <a:ext cx="4572000" cy="717452"/>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خوش بینی ساده انگارانه و خام خود</a:t>
            </a:r>
            <a:endParaRPr lang="fa-IR"/>
          </a:p>
        </p:txBody>
      </p:sp>
    </p:spTree>
    <p:extLst>
      <p:ext uri="{BB962C8B-B14F-4D97-AF65-F5344CB8AC3E}">
        <p14:creationId xmlns:p14="http://schemas.microsoft.com/office/powerpoint/2010/main" val="1239464012"/>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گفتمان توسعه از لحاظ تاریخی نه با </a:t>
            </a:r>
            <a:r>
              <a:rPr lang="fa-IR" b="1" smtClean="0">
                <a:solidFill>
                  <a:srgbClr val="FF0000"/>
                </a:solidFill>
                <a:cs typeface="B Nazanin" panose="00000400000000000000" pitchFamily="2" charset="-78"/>
              </a:rPr>
              <a:t>رشد(</a:t>
            </a:r>
            <a:r>
              <a:rPr lang="en-US" b="1" smtClean="0">
                <a:solidFill>
                  <a:srgbClr val="FF0000"/>
                </a:solidFill>
                <a:cs typeface="B Nazanin" panose="00000400000000000000" pitchFamily="2" charset="-78"/>
              </a:rPr>
              <a:t>Growth</a:t>
            </a:r>
            <a:r>
              <a:rPr lang="fa-IR" b="1" smtClean="0">
                <a:solidFill>
                  <a:srgbClr val="FF0000"/>
                </a:solidFill>
                <a:cs typeface="B Nazanin" panose="00000400000000000000" pitchFamily="2" charset="-78"/>
              </a:rPr>
              <a:t>) </a:t>
            </a:r>
            <a:r>
              <a:rPr lang="fa-IR" smtClean="0">
                <a:cs typeface="B Nazanin" panose="00000400000000000000" pitchFamily="2" charset="-78"/>
              </a:rPr>
              <a:t>بلکه با </a:t>
            </a:r>
            <a:r>
              <a:rPr lang="fa-IR" b="1" smtClean="0">
                <a:solidFill>
                  <a:srgbClr val="FF0000"/>
                </a:solidFill>
                <a:cs typeface="B Nazanin" panose="00000400000000000000" pitchFamily="2" charset="-78"/>
              </a:rPr>
              <a:t>ترقی و پیشرفت(</a:t>
            </a:r>
            <a:r>
              <a:rPr lang="en-US" b="1" smtClean="0">
                <a:solidFill>
                  <a:srgbClr val="FF0000"/>
                </a:solidFill>
                <a:cs typeface="B Nazanin" panose="00000400000000000000" pitchFamily="2" charset="-78"/>
              </a:rPr>
              <a:t>Progress</a:t>
            </a:r>
            <a:r>
              <a:rPr lang="fa-IR" b="1" smtClean="0">
                <a:solidFill>
                  <a:srgbClr val="FF0000"/>
                </a:solidFill>
                <a:cs typeface="B Nazanin" panose="00000400000000000000" pitchFamily="2" charset="-78"/>
              </a:rPr>
              <a:t>) </a:t>
            </a:r>
            <a:r>
              <a:rPr lang="fa-IR" smtClean="0">
                <a:cs typeface="B Nazanin" panose="00000400000000000000" pitchFamily="2" charset="-78"/>
              </a:rPr>
              <a:t>سر و کار دارد. این گفتمان انتقالی، میراث پرتحرکی است که با نظریه ترقی در جهان رخ داد. در حالی که تمامی سنت های گذشته تحول را به معنای رشدی می فهمیدند که مراحلی از جنینی تا نوجوانی و جوانی، میان سالی و پیری و نهایتا فساد یا مرگ را طی می کند، از اینجا تحول تاریخی از صورت چرخه های کون و فساد یا ظهور و افول تمدن ها و جوامع خارج شد. به جای این چرخه های صعود و انحطاط، تاریخ دگرگونی فسادناپذیری شد که به طور مداوم در خط سیر واقعی </a:t>
            </a:r>
            <a:r>
              <a:rPr lang="fa-IR" smtClean="0">
                <a:cs typeface="B Nazanin" panose="00000400000000000000" pitchFamily="2" charset="-78"/>
              </a:rPr>
              <a:t>به </a:t>
            </a:r>
            <a:r>
              <a:rPr lang="fa-IR" smtClean="0">
                <a:cs typeface="B Nazanin" panose="00000400000000000000" pitchFamily="2" charset="-78"/>
              </a:rPr>
              <a:t>سمت بهبود و پیشرفت متزاید در شرایط انسان حرکت می کند. </a:t>
            </a:r>
            <a:endParaRPr lang="fa-IR">
              <a:cs typeface="B Nazanin" panose="00000400000000000000" pitchFamily="2" charset="-78"/>
            </a:endParaRPr>
          </a:p>
        </p:txBody>
      </p:sp>
    </p:spTree>
    <p:extLst>
      <p:ext uri="{BB962C8B-B14F-4D97-AF65-F5344CB8AC3E}">
        <p14:creationId xmlns:p14="http://schemas.microsoft.com/office/powerpoint/2010/main" val="2938422790"/>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اگر امروز می بینیم که میل بی انتها به مدرن شدن و نوسازی به صورت جنون آمیزی همگان را درگیر تکاپوی بی وقف ای  ساخته است، از این روست که این گفتمان معنایی جز این برای زندگی و تاریخ انسانی باقی نگذاشته است. از  این رو عجیب نیست که هیچ جامعه ای ولو آنکه در مسیر زوال هم باشد. به مرگ و انحطاط </a:t>
            </a:r>
            <a:r>
              <a:rPr lang="fa-IR">
                <a:cs typeface="B Nazanin" panose="00000400000000000000" pitchFamily="2" charset="-78"/>
              </a:rPr>
              <a:t>نمی </a:t>
            </a:r>
            <a:r>
              <a:rPr lang="fa-IR" smtClean="0">
                <a:cs typeface="B Nazanin" panose="00000400000000000000" pitchFamily="2" charset="-78"/>
              </a:rPr>
              <a:t>اندیشند </a:t>
            </a:r>
            <a:r>
              <a:rPr lang="fa-IR">
                <a:cs typeface="B Nazanin" panose="00000400000000000000" pitchFamily="2" charset="-78"/>
              </a:rPr>
              <a:t>بلکه خود را همچنان در مسیر رویای ارتقا و بهبود تاریخی </a:t>
            </a:r>
            <a:r>
              <a:rPr lang="fa-IR">
                <a:cs typeface="B Nazanin" panose="00000400000000000000" pitchFamily="2" charset="-78"/>
              </a:rPr>
              <a:t>می </a:t>
            </a:r>
            <a:r>
              <a:rPr lang="fa-IR" smtClean="0">
                <a:cs typeface="B Nazanin" panose="00000400000000000000" pitchFamily="2" charset="-78"/>
              </a:rPr>
              <a:t>باشد</a:t>
            </a:r>
            <a:r>
              <a:rPr lang="fa-IR">
                <a:cs typeface="B Nazanin" panose="00000400000000000000" pitchFamily="2" charset="-78"/>
              </a:rPr>
              <a:t>. سن، آنی است که از طریق گذر از آن توسعه حاصل می شود. هر چه متعلق به سنت و سنتی است بعد منفی توسعه می سازد که بایستی تخریب شود. اما سنت صرفا ظرف یا عنوانی برای اتمام آنچه در گذشته وجود دارد، بلکه سنت بیان نوعی از زندگی است که تجدد آن را ناخوش می دارد و به آن ارزش منفی می دهد. </a:t>
            </a:r>
          </a:p>
          <a:p>
            <a:endParaRPr lang="fa-IR"/>
          </a:p>
        </p:txBody>
      </p:sp>
      <p:sp>
        <p:nvSpPr>
          <p:cNvPr id="4" name="Flowchart: Connector 3"/>
          <p:cNvSpPr/>
          <p:nvPr/>
        </p:nvSpPr>
        <p:spPr>
          <a:xfrm>
            <a:off x="1294228" y="4867422"/>
            <a:ext cx="1406769" cy="1069144"/>
          </a:xfrm>
          <a:prstGeom prst="flowChartConnector">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مرگ و انحطاط</a:t>
            </a:r>
            <a:endParaRPr lang="fa-IR"/>
          </a:p>
        </p:txBody>
      </p:sp>
    </p:spTree>
    <p:extLst>
      <p:ext uri="{BB962C8B-B14F-4D97-AF65-F5344CB8AC3E}">
        <p14:creationId xmlns:p14="http://schemas.microsoft.com/office/powerpoint/2010/main" val="106876981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هر آنچه در تاریخ پیشینه تجدد به حساب آمده و در مسیر آن قرار می گیرد جزئی از تاریخ تجدد و توسعه است، اما آنچه در تقابل با این نوع زندگی است خواه اخلاق، خواه دین و خواه هر امر انسانی دیگر برچسب سنت را می یابد. از این قبیل است نگاهی که </a:t>
            </a:r>
            <a:r>
              <a:rPr lang="fa-IR" smtClean="0">
                <a:cs typeface="B Nazanin" panose="00000400000000000000" pitchFamily="2" charset="-78"/>
              </a:rPr>
              <a:t>زندگی </a:t>
            </a:r>
            <a:r>
              <a:rPr lang="fa-IR" smtClean="0">
                <a:cs typeface="B Nazanin" panose="00000400000000000000" pitchFamily="2" charset="-78"/>
              </a:rPr>
              <a:t>را حیرت آور و راز آمیز می یابد، یا آنکه در حیات هدفی غیر از توسعه دنیایی، رفاه مادی و جمع آوری ثروت را ارج می نهد. </a:t>
            </a:r>
            <a:endParaRPr lang="fa-IR">
              <a:cs typeface="B Nazanin" panose="00000400000000000000" pitchFamily="2" charset="-78"/>
            </a:endParaRPr>
          </a:p>
        </p:txBody>
      </p:sp>
      <p:sp>
        <p:nvSpPr>
          <p:cNvPr id="4" name="Flowchart: Alternate Process 3"/>
          <p:cNvSpPr/>
          <p:nvPr/>
        </p:nvSpPr>
        <p:spPr>
          <a:xfrm>
            <a:off x="838200" y="4178104"/>
            <a:ext cx="2855741" cy="998807"/>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b="1">
                <a:solidFill>
                  <a:schemeClr val="tx1"/>
                </a:solidFill>
                <a:cs typeface="B Nazanin" panose="00000400000000000000" pitchFamily="2" charset="-78"/>
              </a:rPr>
              <a:t>برچسب سنت </a:t>
            </a:r>
          </a:p>
        </p:txBody>
      </p:sp>
    </p:spTree>
    <p:extLst>
      <p:ext uri="{BB962C8B-B14F-4D97-AF65-F5344CB8AC3E}">
        <p14:creationId xmlns:p14="http://schemas.microsoft.com/office/powerpoint/2010/main" val="1645781169"/>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اعتقاد به کفاف و عفاف یا  قناعت در زندگی از جمله سنتی ترین امور و در نتیجه مانع توسعه و تجدد قلمداد می شود. انسانی که به تصرف در طبیعت و جامعه نمی اندیشد با معنای زندگی را در همگونی با نظم هستی و کسب فضایل و </a:t>
            </a:r>
            <a:r>
              <a:rPr lang="fa-IR">
                <a:cs typeface="B Nazanin" panose="00000400000000000000" pitchFamily="2" charset="-78"/>
              </a:rPr>
              <a:t>اخلاقیاتی </a:t>
            </a:r>
            <a:r>
              <a:rPr lang="fa-IR" smtClean="0">
                <a:cs typeface="B Nazanin" panose="00000400000000000000" pitchFamily="2" charset="-78"/>
              </a:rPr>
              <a:t>غیر از </a:t>
            </a:r>
            <a:r>
              <a:rPr lang="fa-IR">
                <a:cs typeface="B Nazanin" panose="00000400000000000000" pitchFamily="2" charset="-78"/>
              </a:rPr>
              <a:t>اخلاقیات لازم برای توسعه دنیا هدف گرفته است، از قسم انسان های سنتی تلقی می شود </a:t>
            </a:r>
            <a:r>
              <a:rPr lang="fa-IR">
                <a:cs typeface="B Nazanin" panose="00000400000000000000" pitchFamily="2" charset="-78"/>
              </a:rPr>
              <a:t>که </a:t>
            </a:r>
            <a:r>
              <a:rPr lang="fa-IR" smtClean="0">
                <a:cs typeface="B Nazanin" panose="00000400000000000000" pitchFamily="2" charset="-78"/>
              </a:rPr>
              <a:t>باید ازطریق </a:t>
            </a:r>
            <a:r>
              <a:rPr lang="fa-IR">
                <a:cs typeface="B Nazanin" panose="00000400000000000000" pitchFamily="2" charset="-78"/>
              </a:rPr>
              <a:t>آموزش و رسانه ها اصلاح گردد یا اینکه از چرخه به کناری نهاده شود</a:t>
            </a:r>
            <a:r>
              <a:rPr lang="fa-IR"/>
              <a:t>. </a:t>
            </a:r>
          </a:p>
          <a:p>
            <a:endParaRPr lang="fa-IR"/>
          </a:p>
        </p:txBody>
      </p:sp>
      <p:sp>
        <p:nvSpPr>
          <p:cNvPr id="4" name="Flowchart: Alternate Process 3"/>
          <p:cNvSpPr/>
          <p:nvPr/>
        </p:nvSpPr>
        <p:spPr>
          <a:xfrm>
            <a:off x="838200" y="4318782"/>
            <a:ext cx="2363372" cy="1034679"/>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آموزش و رسانه ها</a:t>
            </a:r>
            <a:endParaRPr lang="fa-IR"/>
          </a:p>
        </p:txBody>
      </p:sp>
    </p:spTree>
    <p:extLst>
      <p:ext uri="{BB962C8B-B14F-4D97-AF65-F5344CB8AC3E}">
        <p14:creationId xmlns:p14="http://schemas.microsoft.com/office/powerpoint/2010/main" val="35060032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1304</TotalTime>
  <Words>11488</Words>
  <Application>Microsoft Office PowerPoint</Application>
  <PresentationFormat>Widescreen</PresentationFormat>
  <Paragraphs>178</Paragraphs>
  <Slides>112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112</vt:i4>
      </vt:variant>
    </vt:vector>
  </HeadingPairs>
  <TitlesOfParts>
    <vt:vector size="118" baseType="lpstr">
      <vt:lpstr>Arial</vt:lpstr>
      <vt:lpstr>B Nazanin</vt:lpstr>
      <vt:lpstr>Calibri</vt:lpstr>
      <vt:lpstr>Calibri Light</vt:lpstr>
      <vt:lpstr>Times New Roman</vt:lpstr>
      <vt:lpstr>Office Theme</vt:lpstr>
      <vt:lpstr>عنوان مقاله: گفتمان توسعه: سرابی ویرانگر</vt:lpstr>
      <vt:lpstr>گفتمان توسعه هم سرنوشت با گفتمان تجدد است</vt:lpstr>
      <vt:lpstr>مقدمه</vt:lpstr>
      <vt:lpstr>PowerPoint Presentation</vt:lpstr>
      <vt:lpstr>PowerPoint Presentation</vt:lpstr>
      <vt:lpstr>PowerPoint Presentation</vt:lpstr>
      <vt:lpstr>PowerPoint Presentation</vt:lpstr>
      <vt:lpstr>1- شرایط پیدایی گفتمان توسعه: منشا تاریخی – اجتماعی مساله دار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اقتصاد استعماری و اقتصاد توسعه</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گفتمانی در چرخش و دگرگونی مداوم: ناکامی نظری و عملی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4- گفتمان توسعه: گفتمان تجدد جهان سومی</vt:lpstr>
      <vt:lpstr>PowerPoint Presentation</vt:lpstr>
      <vt:lpstr>5- گفتمان توسعه و سکولاریسم</vt:lpstr>
      <vt:lpstr>PowerPoint Presentation</vt:lpstr>
      <vt:lpstr>PowerPoint Presentation</vt:lpstr>
      <vt:lpstr>PowerPoint Presentation</vt:lpstr>
      <vt:lpstr>PowerPoint Presentation</vt:lpstr>
      <vt:lpstr>PowerPoint Presentation</vt:lpstr>
      <vt:lpstr>5-1 عقل، علم و فن آوری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2-2- برنامه ریزی و توسعه</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سخن پایانی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گفتمان توسعه: سرابی ویرانگر</dc:title>
  <dc:creator>MaZz!i</dc:creator>
  <cp:lastModifiedBy>MaZz!i</cp:lastModifiedBy>
  <cp:revision>135</cp:revision>
  <cp:lastPrinted>2026-03-23T16:56:56Z</cp:lastPrinted>
  <dcterms:created xsi:type="dcterms:W3CDTF">2023-06-01T10:24:05Z</dcterms:created>
  <dcterms:modified xsi:type="dcterms:W3CDTF">2026-03-23T16:57:17Z</dcterms:modified>
</cp:coreProperties>
</file>