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5"/>
  </p:notesMasterIdLst>
  <p:sldIdLst>
    <p:sldId id="256" r:id="rId2"/>
    <p:sldId id="257" r:id="rId3"/>
    <p:sldId id="258" r:id="rId4"/>
    <p:sldId id="259" r:id="rId5"/>
    <p:sldId id="260" r:id="rId6"/>
    <p:sldId id="261" r:id="rId7"/>
    <p:sldId id="290" r:id="rId8"/>
    <p:sldId id="262" r:id="rId9"/>
    <p:sldId id="264" r:id="rId10"/>
    <p:sldId id="263" r:id="rId11"/>
    <p:sldId id="265" r:id="rId12"/>
    <p:sldId id="266" r:id="rId13"/>
    <p:sldId id="291" r:id="rId14"/>
    <p:sldId id="267" r:id="rId15"/>
    <p:sldId id="268" r:id="rId16"/>
    <p:sldId id="269" r:id="rId17"/>
    <p:sldId id="270" r:id="rId18"/>
    <p:sldId id="319" r:id="rId19"/>
    <p:sldId id="271" r:id="rId20"/>
    <p:sldId id="273" r:id="rId21"/>
    <p:sldId id="274" r:id="rId22"/>
    <p:sldId id="275" r:id="rId23"/>
    <p:sldId id="306" r:id="rId24"/>
    <p:sldId id="276" r:id="rId25"/>
    <p:sldId id="277" r:id="rId26"/>
    <p:sldId id="278" r:id="rId27"/>
    <p:sldId id="279" r:id="rId28"/>
    <p:sldId id="280" r:id="rId29"/>
    <p:sldId id="281" r:id="rId30"/>
    <p:sldId id="282" r:id="rId31"/>
    <p:sldId id="283" r:id="rId32"/>
    <p:sldId id="313" r:id="rId33"/>
    <p:sldId id="314" r:id="rId34"/>
    <p:sldId id="284" r:id="rId35"/>
    <p:sldId id="285" r:id="rId36"/>
    <p:sldId id="286" r:id="rId37"/>
    <p:sldId id="287" r:id="rId38"/>
    <p:sldId id="288" r:id="rId39"/>
    <p:sldId id="289" r:id="rId40"/>
    <p:sldId id="292" r:id="rId41"/>
    <p:sldId id="293" r:id="rId42"/>
    <p:sldId id="294" r:id="rId43"/>
    <p:sldId id="295" r:id="rId44"/>
    <p:sldId id="296" r:id="rId45"/>
    <p:sldId id="297" r:id="rId46"/>
    <p:sldId id="298" r:id="rId47"/>
    <p:sldId id="299" r:id="rId48"/>
    <p:sldId id="311" r:id="rId49"/>
    <p:sldId id="315" r:id="rId50"/>
    <p:sldId id="316" r:id="rId51"/>
    <p:sldId id="317" r:id="rId52"/>
    <p:sldId id="318" r:id="rId53"/>
    <p:sldId id="312" r:id="rId54"/>
    <p:sldId id="300" r:id="rId55"/>
    <p:sldId id="301" r:id="rId56"/>
    <p:sldId id="302" r:id="rId57"/>
    <p:sldId id="303" r:id="rId58"/>
    <p:sldId id="304" r:id="rId59"/>
    <p:sldId id="308" r:id="rId60"/>
    <p:sldId id="309" r:id="rId61"/>
    <p:sldId id="310" r:id="rId62"/>
    <p:sldId id="305" r:id="rId63"/>
    <p:sldId id="307" r:id="rId64"/>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11" autoAdjust="0"/>
    <p:restoredTop sz="94434" autoAdjust="0"/>
  </p:normalViewPr>
  <p:slideViewPr>
    <p:cSldViewPr snapToGrid="0">
      <p:cViewPr varScale="1">
        <p:scale>
          <a:sx n="70" d="100"/>
          <a:sy n="70" d="100"/>
        </p:scale>
        <p:origin x="516" y="72"/>
      </p:cViewPr>
      <p:guideLst/>
    </p:cSldViewPr>
  </p:slideViewPr>
  <p:outlineViewPr>
    <p:cViewPr>
      <p:scale>
        <a:sx n="33" d="100"/>
        <a:sy n="33" d="100"/>
      </p:scale>
      <p:origin x="0" y="-545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3508"/>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3508"/>
          </a:xfrm>
          <a:prstGeom prst="rect">
            <a:avLst/>
          </a:prstGeom>
        </p:spPr>
        <p:txBody>
          <a:bodyPr vert="horz" lIns="99048" tIns="49524" rIns="99048" bIns="49524" rtlCol="1"/>
          <a:lstStyle>
            <a:lvl1pPr algn="l">
              <a:defRPr sz="1300"/>
            </a:lvl1pPr>
          </a:lstStyle>
          <a:p>
            <a:fld id="{186B5695-886B-4397-ADB5-616EDF8C3B08}" type="datetimeFigureOut">
              <a:rPr lang="fa-IR" smtClean="0"/>
              <a:t>21/09/1447</a:t>
            </a:fld>
            <a:endParaRPr lang="fa-IR"/>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7"/>
            <a:ext cx="3076363" cy="513507"/>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7"/>
            <a:ext cx="3076363" cy="513507"/>
          </a:xfrm>
          <a:prstGeom prst="rect">
            <a:avLst/>
          </a:prstGeom>
        </p:spPr>
        <p:txBody>
          <a:bodyPr vert="horz" lIns="99048" tIns="49524" rIns="99048" bIns="49524" rtlCol="1" anchor="b"/>
          <a:lstStyle>
            <a:lvl1pPr algn="l">
              <a:defRPr sz="1300"/>
            </a:lvl1pPr>
          </a:lstStyle>
          <a:p>
            <a:fld id="{BF650026-9B7B-4FF2-B456-A8460D84B490}" type="slidenum">
              <a:rPr lang="fa-IR" smtClean="0"/>
              <a:t>‹#›</a:t>
            </a:fld>
            <a:endParaRPr lang="fa-IR"/>
          </a:p>
        </p:txBody>
      </p:sp>
    </p:spTree>
    <p:extLst>
      <p:ext uri="{BB962C8B-B14F-4D97-AF65-F5344CB8AC3E}">
        <p14:creationId xmlns:p14="http://schemas.microsoft.com/office/powerpoint/2010/main" val="528372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F650026-9B7B-4FF2-B456-A8460D84B490}" type="slidenum">
              <a:rPr lang="fa-IR" smtClean="0"/>
              <a:t>22</a:t>
            </a:fld>
            <a:endParaRPr lang="fa-IR"/>
          </a:p>
        </p:txBody>
      </p:sp>
    </p:spTree>
    <p:extLst>
      <p:ext uri="{BB962C8B-B14F-4D97-AF65-F5344CB8AC3E}">
        <p14:creationId xmlns:p14="http://schemas.microsoft.com/office/powerpoint/2010/main" val="317420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317D245-3354-4080-A5C1-23B17E355071}" type="datetimeFigureOut">
              <a:rPr lang="fa-IR" smtClean="0"/>
              <a:t>21/09/1447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391928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317D245-3354-4080-A5C1-23B17E355071}" type="datetimeFigureOut">
              <a:rPr lang="fa-IR" smtClean="0"/>
              <a:t>21/09/1447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27204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317D245-3354-4080-A5C1-23B17E355071}" type="datetimeFigureOut">
              <a:rPr lang="fa-IR" smtClean="0"/>
              <a:t>21/09/1447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35348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317D245-3354-4080-A5C1-23B17E355071}" type="datetimeFigureOut">
              <a:rPr lang="fa-IR" smtClean="0"/>
              <a:t>21/09/1447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152187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7D245-3354-4080-A5C1-23B17E355071}" type="datetimeFigureOut">
              <a:rPr lang="fa-IR" smtClean="0"/>
              <a:t>21/09/1447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240604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317D245-3354-4080-A5C1-23B17E355071}" type="datetimeFigureOut">
              <a:rPr lang="fa-IR" smtClean="0"/>
              <a:t>21/09/1447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223431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317D245-3354-4080-A5C1-23B17E355071}" type="datetimeFigureOut">
              <a:rPr lang="fa-IR" smtClean="0"/>
              <a:t>21/09/1447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14871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317D245-3354-4080-A5C1-23B17E355071}" type="datetimeFigureOut">
              <a:rPr lang="fa-IR" smtClean="0"/>
              <a:t>21/09/1447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293599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7D245-3354-4080-A5C1-23B17E355071}" type="datetimeFigureOut">
              <a:rPr lang="fa-IR" smtClean="0"/>
              <a:t>21/09/1447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19184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7D245-3354-4080-A5C1-23B17E355071}" type="datetimeFigureOut">
              <a:rPr lang="fa-IR" smtClean="0"/>
              <a:t>21/09/1447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122743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7D245-3354-4080-A5C1-23B17E355071}" type="datetimeFigureOut">
              <a:rPr lang="fa-IR" smtClean="0"/>
              <a:t>21/09/1447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32A5CD-B630-4FFF-840C-B8B09444E70E}" type="slidenum">
              <a:rPr lang="fa-IR" smtClean="0"/>
              <a:t>‹#›</a:t>
            </a:fld>
            <a:endParaRPr lang="fa-IR"/>
          </a:p>
        </p:txBody>
      </p:sp>
    </p:spTree>
    <p:extLst>
      <p:ext uri="{BB962C8B-B14F-4D97-AF65-F5344CB8AC3E}">
        <p14:creationId xmlns:p14="http://schemas.microsoft.com/office/powerpoint/2010/main" val="60939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17D245-3354-4080-A5C1-23B17E355071}" type="datetimeFigureOut">
              <a:rPr lang="fa-IR" smtClean="0"/>
              <a:t>21/09/1447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32A5CD-B630-4FFF-840C-B8B09444E70E}" type="slidenum">
              <a:rPr lang="fa-IR" smtClean="0"/>
              <a:t>‹#›</a:t>
            </a:fld>
            <a:endParaRPr lang="fa-IR"/>
          </a:p>
        </p:txBody>
      </p:sp>
    </p:spTree>
    <p:extLst>
      <p:ext uri="{BB962C8B-B14F-4D97-AF65-F5344CB8AC3E}">
        <p14:creationId xmlns:p14="http://schemas.microsoft.com/office/powerpoint/2010/main" val="7702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b="1" smtClean="0">
                <a:solidFill>
                  <a:srgbClr val="FF0000"/>
                </a:solidFill>
                <a:latin typeface="B Mazanin"/>
                <a:cs typeface="B Nazanin" panose="00000400000000000000" pitchFamily="2" charset="-78"/>
              </a:rPr>
              <a:t>عنوان مقاله: </a:t>
            </a:r>
            <a:r>
              <a:rPr lang="fa-IR" sz="4000" smtClean="0">
                <a:latin typeface="B Mazanin"/>
                <a:cs typeface="B Nazanin" panose="00000400000000000000" pitchFamily="2" charset="-78"/>
              </a:rPr>
              <a:t>بررسی نشانه های نوآوری در شعر برخی از شاعران نئوکلاسیک معاصر عرب</a:t>
            </a:r>
            <a:endParaRPr lang="fa-IR" sz="4000">
              <a:latin typeface="B Mazanin"/>
              <a:cs typeface="B Nazanin" panose="00000400000000000000" pitchFamily="2" charset="-78"/>
            </a:endParaRPr>
          </a:p>
        </p:txBody>
      </p:sp>
      <p:sp>
        <p:nvSpPr>
          <p:cNvPr id="3" name="Subtitle 2"/>
          <p:cNvSpPr>
            <a:spLocks noGrp="1"/>
          </p:cNvSpPr>
          <p:nvPr>
            <p:ph type="subTitle" idx="1"/>
          </p:nvPr>
        </p:nvSpPr>
        <p:spPr/>
        <p:txBody>
          <a:bodyPr>
            <a:normAutofit fontScale="77500" lnSpcReduction="20000"/>
          </a:bodyPr>
          <a:lstStyle/>
          <a:p>
            <a:r>
              <a:rPr lang="fa-IR" smtClean="0">
                <a:solidFill>
                  <a:srgbClr val="FF0000"/>
                </a:solidFill>
                <a:cs typeface="B Nazanin" panose="00000400000000000000" pitchFamily="2" charset="-78"/>
              </a:rPr>
              <a:t>اثر</a:t>
            </a:r>
            <a:r>
              <a:rPr lang="fa-IR" smtClean="0">
                <a:cs typeface="B Nazanin" panose="00000400000000000000" pitchFamily="2" charset="-78"/>
              </a:rPr>
              <a:t> ابراهیم اناری بزچلویی</a:t>
            </a:r>
          </a:p>
          <a:p>
            <a:r>
              <a:rPr lang="fa-IR" smtClean="0">
                <a:cs typeface="B Nazanin" panose="00000400000000000000" pitchFamily="2" charset="-78"/>
              </a:rPr>
              <a:t>برگرفته از پایان نامه دکتری به راهنمایی آقای دکتر عبدالحسین فقهی</a:t>
            </a:r>
          </a:p>
          <a:p>
            <a:r>
              <a:rPr lang="fa-IR" smtClean="0">
                <a:cs typeface="B Nazanin" panose="00000400000000000000" pitchFamily="2" charset="-78"/>
              </a:rPr>
              <a:t>استادیار دانشکده ادبیات و علوم انسانی دانشگاه تهران</a:t>
            </a:r>
          </a:p>
          <a:p>
            <a:r>
              <a:rPr lang="fa-IR" smtClean="0">
                <a:cs typeface="B Nazanin" panose="00000400000000000000" pitchFamily="2" charset="-78"/>
              </a:rPr>
              <a:t>(از ص 57 تا 76)</a:t>
            </a:r>
          </a:p>
          <a:p>
            <a:r>
              <a:rPr lang="fa-IR" smtClean="0">
                <a:solidFill>
                  <a:srgbClr val="FF0000"/>
                </a:solidFill>
                <a:cs typeface="B Nazanin" panose="00000400000000000000" pitchFamily="2" charset="-78"/>
              </a:rPr>
              <a:t>منبع</a:t>
            </a:r>
            <a:r>
              <a:rPr lang="fa-IR" smtClean="0">
                <a:cs typeface="B Nazanin" panose="00000400000000000000" pitchFamily="2" charset="-78"/>
              </a:rPr>
              <a:t>: مجله ادبیات دانشکده دانشگاه تهران زبان و ادبیات عربی سال 1383</a:t>
            </a:r>
            <a:endParaRPr lang="fa-IR">
              <a:cs typeface="B Nazanin" panose="00000400000000000000" pitchFamily="2" charset="-78"/>
            </a:endParaRPr>
          </a:p>
        </p:txBody>
      </p:sp>
    </p:spTree>
    <p:extLst>
      <p:ext uri="{BB962C8B-B14F-4D97-AF65-F5344CB8AC3E}">
        <p14:creationId xmlns:p14="http://schemas.microsoft.com/office/powerpoint/2010/main" val="186733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«بارودی» خود در یکی از قصائدش به تقلید خود از شاعرانی چون «ابونواس حسن بن هانی»، «مسلم بن ولید انصاری»، «ابوتمام حبیب بن اوس طائی»، «ابوعباده ولید بن عبید بحتری»، «ابوطیب احمد بن حسین متنبی» اشاره می کند و می گوید:</a:t>
            </a:r>
            <a:endParaRPr lang="fa-IR">
              <a:cs typeface="B Nazanin" panose="00000400000000000000" pitchFamily="2" charset="-78"/>
            </a:endParaRPr>
          </a:p>
        </p:txBody>
      </p:sp>
    </p:spTree>
    <p:extLst>
      <p:ext uri="{BB962C8B-B14F-4D97-AF65-F5344CB8AC3E}">
        <p14:creationId xmlns:p14="http://schemas.microsoft.com/office/powerpoint/2010/main" val="355454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مَضَی «حَسَن» فی حَلبَهِ الشِّعرِ سابِقاً		وَ ادرَکَ، لم یُسبَق وَ لَم یالُ «مُسلِمُ»</a:t>
            </a:r>
          </a:p>
          <a:p>
            <a:pPr marL="0" indent="0" algn="just">
              <a:buNone/>
            </a:pPr>
            <a:r>
              <a:rPr lang="fa-IR" smtClean="0">
                <a:cs typeface="B Nazanin" panose="00000400000000000000" pitchFamily="2" charset="-78"/>
              </a:rPr>
              <a:t>وَ بَارَاهُما «الطَّائیُّ» فاعتَرَفَت لُهُ			شُهُودُ المَعانی بالَّتی هِی اَحکَمُ</a:t>
            </a:r>
          </a:p>
          <a:p>
            <a:pPr marL="0" indent="0" algn="just">
              <a:buNone/>
            </a:pPr>
            <a:r>
              <a:rPr lang="fa-IR" smtClean="0">
                <a:cs typeface="B Nazanin" panose="00000400000000000000" pitchFamily="2" charset="-78"/>
              </a:rPr>
              <a:t>وَ اَبدَعَ فی القَول «الوَلِیدُ» فَشعرُهُ			عَلَی مَا تراهُ العَینُ وَشیٌ مُنَمنَمُ</a:t>
            </a:r>
          </a:p>
          <a:p>
            <a:pPr marL="0" indent="0" algn="just">
              <a:buNone/>
            </a:pPr>
            <a:r>
              <a:rPr lang="fa-IR" smtClean="0">
                <a:cs typeface="B Nazanin" panose="00000400000000000000" pitchFamily="2" charset="-78"/>
              </a:rPr>
              <a:t>وَ ادرَکَ فی الامثالِ «اَحمَدُ» غَایَهً	</a:t>
            </a:r>
            <a:r>
              <a:rPr lang="fa-IR" smtClean="0">
                <a:cs typeface="B Nazanin" panose="00000400000000000000" pitchFamily="2" charset="-78"/>
              </a:rPr>
              <a:t>	</a:t>
            </a:r>
            <a:r>
              <a:rPr lang="fa-IR" smtClean="0">
                <a:cs typeface="B Nazanin" panose="00000400000000000000" pitchFamily="2" charset="-78"/>
              </a:rPr>
              <a:t>	تَبُذُّ الخُطَی، مَا بَعدَها مُتَقَدِّمُ</a:t>
            </a:r>
          </a:p>
          <a:p>
            <a:pPr marL="0" indent="0" algn="just">
              <a:buNone/>
            </a:pPr>
            <a:r>
              <a:rPr lang="fa-IR" smtClean="0">
                <a:cs typeface="B Nazanin" panose="00000400000000000000" pitchFamily="2" charset="-78"/>
              </a:rPr>
              <a:t>وَ سِرتُ عَلَی آثارِهِم وَ لَرُبَّما			سَبَقتُ الی اشیَاءَ واللهُ اَعلَمُ</a:t>
            </a:r>
          </a:p>
          <a:p>
            <a:pPr algn="just" rtl="0"/>
            <a:r>
              <a:rPr lang="fa-IR" smtClean="0">
                <a:cs typeface="B Nazanin" panose="00000400000000000000" pitchFamily="2" charset="-78"/>
              </a:rPr>
              <a:t>(محمود سامی بارودی، 1988، ص 566)</a:t>
            </a:r>
          </a:p>
          <a:p>
            <a:pPr algn="just"/>
            <a:endParaRPr lang="fa-IR" smtClean="0">
              <a:cs typeface="B Nazanin" panose="00000400000000000000" pitchFamily="2" charset="-78"/>
            </a:endParaRPr>
          </a:p>
          <a:p>
            <a:pPr algn="just"/>
            <a:endParaRPr lang="fa-IR" smtClean="0">
              <a:cs typeface="B Nazanin" panose="00000400000000000000" pitchFamily="2" charset="-78"/>
            </a:endParaRPr>
          </a:p>
        </p:txBody>
      </p:sp>
    </p:spTree>
    <p:extLst>
      <p:ext uri="{BB962C8B-B14F-4D97-AF65-F5344CB8AC3E}">
        <p14:creationId xmlns:p14="http://schemas.microsoft.com/office/powerpoint/2010/main" val="334627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a:t>
            </a:r>
            <a:r>
              <a:rPr lang="fa-IR" smtClean="0">
                <a:solidFill>
                  <a:srgbClr val="FF0000"/>
                </a:solidFill>
                <a:cs typeface="B Nazanin" panose="00000400000000000000" pitchFamily="2" charset="-78"/>
              </a:rPr>
              <a:t>بارودی</a:t>
            </a:r>
            <a:r>
              <a:rPr lang="fa-IR" smtClean="0">
                <a:cs typeface="B Nazanin" panose="00000400000000000000" pitchFamily="2" charset="-78"/>
              </a:rPr>
              <a:t>» به کنار گذاشتن قالب های شعری عصر خود و عصر انحطاط همت گماشت و شیوه ی ادباء و شعرای عباسی و پیشینیان آنها را در پی گرفت(شوقی ضیف، الادب العربی المعاصر فی مصر، بی تا، ص 88) و در همه اغراض شعر ساختار قدیمی قصیده را حفظ کرد، ساختار قصیده در نزد «بارودی» همان ساختار جاهلی است او قصیده ی خود را با تغزل یا خمریه ای تقلیدی آغاز می کند و سپس به اغراض اصلی همچون فخر، وصف و یا سیاست و غیره می پردازد(نسیب نشاوی، 1980، ص 55)</a:t>
            </a:r>
          </a:p>
        </p:txBody>
      </p:sp>
      <p:sp>
        <p:nvSpPr>
          <p:cNvPr id="4" name="Flowchart: Off-page Connector 3"/>
          <p:cNvSpPr/>
          <p:nvPr/>
        </p:nvSpPr>
        <p:spPr>
          <a:xfrm>
            <a:off x="1169233" y="4332157"/>
            <a:ext cx="2413416" cy="1229194"/>
          </a:xfrm>
          <a:prstGeom prst="flowChartOffpage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ساختار جاهلی</a:t>
            </a:r>
            <a:endParaRPr lang="fa-IR"/>
          </a:p>
        </p:txBody>
      </p:sp>
    </p:spTree>
    <p:extLst>
      <p:ext uri="{BB962C8B-B14F-4D97-AF65-F5344CB8AC3E}">
        <p14:creationId xmlns:p14="http://schemas.microsoft.com/office/powerpoint/2010/main" val="213882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همین دلیل برخی از قصائد او خاطره قصائد شاعران جاهلی و پرس و جوی آنان از ویرانه ها و آثار و منازل را در ذهن تداعی می کند که از جمله ی آنها می توان به </a:t>
            </a:r>
            <a:r>
              <a:rPr lang="fa-IR" b="1">
                <a:solidFill>
                  <a:srgbClr val="FF0000"/>
                </a:solidFill>
                <a:cs typeface="B Nazanin" panose="00000400000000000000" pitchFamily="2" charset="-78"/>
              </a:rPr>
              <a:t>لامیه وی </a:t>
            </a:r>
            <a:r>
              <a:rPr lang="fa-IR">
                <a:cs typeface="B Nazanin" panose="00000400000000000000" pitchFamily="2" charset="-78"/>
              </a:rPr>
              <a:t>اشاره کرد که در آن می گوید: </a:t>
            </a:r>
          </a:p>
          <a:p>
            <a:pPr marL="0" indent="0" algn="ctr">
              <a:buNone/>
            </a:pPr>
            <a:r>
              <a:rPr lang="fa-IR">
                <a:cs typeface="B Nazanin" panose="00000400000000000000" pitchFamily="2" charset="-78"/>
              </a:rPr>
              <a:t>الا حَی مِن «اسمَاءَ» رَسمَ المَنَازِلٍ</a:t>
            </a:r>
          </a:p>
          <a:p>
            <a:pPr marL="0" indent="0" algn="ctr">
              <a:buNone/>
            </a:pPr>
            <a:r>
              <a:rPr lang="fa-IR">
                <a:cs typeface="B Nazanin" panose="00000400000000000000" pitchFamily="2" charset="-78"/>
              </a:rPr>
              <a:t>وَ اِن هِیَ لَم تَرجِع بَیَانَاً لِسائِل</a:t>
            </a:r>
          </a:p>
          <a:p>
            <a:pPr marL="0" indent="0" algn="ctr">
              <a:buNone/>
            </a:pPr>
            <a:r>
              <a:rPr lang="fa-IR">
                <a:cs typeface="B Nazanin" panose="00000400000000000000" pitchFamily="2" charset="-78"/>
              </a:rPr>
              <a:t>فَلاَیَاعَرَفت الدَّارَ بَعدَ تَرَسُّمٍ</a:t>
            </a:r>
          </a:p>
          <a:p>
            <a:pPr marL="0" indent="0" algn="ctr">
              <a:buNone/>
            </a:pPr>
            <a:r>
              <a:rPr lang="fa-IR">
                <a:cs typeface="B Nazanin" panose="00000400000000000000" pitchFamily="2" charset="-78"/>
              </a:rPr>
              <a:t>اَرَانی بِها مَا کَانَ بِالاَمسِ شَاغِلی</a:t>
            </a:r>
          </a:p>
          <a:p>
            <a:pPr algn="just"/>
            <a:endParaRPr lang="fa-IR">
              <a:cs typeface="B Nazanin" panose="00000400000000000000" pitchFamily="2" charset="-78"/>
            </a:endParaRPr>
          </a:p>
        </p:txBody>
      </p:sp>
    </p:spTree>
    <p:extLst>
      <p:ext uri="{BB962C8B-B14F-4D97-AF65-F5344CB8AC3E}">
        <p14:creationId xmlns:p14="http://schemas.microsoft.com/office/powerpoint/2010/main" val="250674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2- نشانه های نوآوری در شعر «بارودی»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1" smtClean="0">
                <a:solidFill>
                  <a:srgbClr val="FF0000"/>
                </a:solidFill>
                <a:cs typeface="B Nazanin" panose="00000400000000000000" pitchFamily="2" charset="-78"/>
              </a:rPr>
              <a:t>«بارودی» اولین کسی است که در قصائد کاملی به موضوع وصف پرداخت. </a:t>
            </a:r>
            <a:r>
              <a:rPr lang="fa-IR" smtClean="0">
                <a:cs typeface="B Nazanin" panose="00000400000000000000" pitchFamily="2" charset="-78"/>
              </a:rPr>
              <a:t>ویژگی وصف «بارودی» در این است که با شخصیت، احساسات و اندیشه هایش آمیخته است. از این رو وی در طلیعه ی شعرای وصف قراردارد، چرا که او بر خلاف شاعران گذشته به وصف در خلال مدایح نمی پردازد و مقصودش در آن تکسب نیز نیست(عمر الدسوفی، بی تا، ح1 ، ص 249، 251) شاید این امر به تحصیل وی در مدرسه نظام باز می گردد. علیرغم اینکه «بارودی» در این مدرسه از معلومات ادبی هیچ بهره ای نگرفت، اما تحصیلش در این مدرسه به وی آزادی پیروی از تمایلات خاص خود را بخشید. (سلمی الخضرا الجیوسی، 2001، ص 60) و از این رو «بارودی» می گوید: </a:t>
            </a:r>
          </a:p>
          <a:p>
            <a:pPr marL="0" indent="0" algn="ctr">
              <a:buNone/>
            </a:pPr>
            <a:r>
              <a:rPr lang="fa-IR" smtClean="0">
                <a:cs typeface="B Nazanin" panose="00000400000000000000" pitchFamily="2" charset="-78"/>
              </a:rPr>
              <a:t>الشِّعرُ زَینُ المَرءِ مَا لَم یَکُن </a:t>
            </a:r>
          </a:p>
          <a:p>
            <a:pPr marL="0" indent="0" algn="ctr">
              <a:buNone/>
            </a:pPr>
            <a:r>
              <a:rPr lang="fa-IR" smtClean="0">
                <a:cs typeface="B Nazanin" panose="00000400000000000000" pitchFamily="2" charset="-78"/>
              </a:rPr>
              <a:t>وَسِیلَهً لِلمَدحِ وَ الذَّامِ </a:t>
            </a:r>
          </a:p>
          <a:p>
            <a:pPr marL="0" indent="0" algn="l">
              <a:buNone/>
            </a:pPr>
            <a:r>
              <a:rPr lang="fa-IR" smtClean="0">
                <a:cs typeface="B Nazanin" panose="00000400000000000000" pitchFamily="2" charset="-78"/>
              </a:rPr>
              <a:t>(محمود سامی بارودی، 1988، ص 566)</a:t>
            </a:r>
            <a:endParaRPr lang="fa-IR">
              <a:cs typeface="B Nazanin" panose="00000400000000000000" pitchFamily="2" charset="-78"/>
            </a:endParaRPr>
          </a:p>
        </p:txBody>
      </p:sp>
    </p:spTree>
    <p:extLst>
      <p:ext uri="{BB962C8B-B14F-4D97-AF65-F5344CB8AC3E}">
        <p14:creationId xmlns:p14="http://schemas.microsoft.com/office/powerpoint/2010/main" val="355454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اگرچه «بارودی» به موضوعات موروثی شعر عربی پرداخت و تحولی در آن به وجود نیاورد با وجود این شخصیت وی در بسیاری از این موضوعات به وضوح نمایان است. بنابراین شما می بینید که او در قصائد مختلف خویش شخصیت، زمان، محیط پیرامون خود را به دور از هر گونه ابهام و پیچیدگی به تصویر می کشد. (عمر السوفی، بی تا، ج 1، ص 289-290) از این رو در شعر او به ویژه در اشعار سیاسی، میهنی و اجتماعی اش نوعی تجدد و نوآوری به چشم می خورد و از روح سرکش و طغیانگر، ظلم ستیز و تسلیم ناپذیر او حکایت دارد برای نمونه وی در ابیات زیر می گوید:</a:t>
            </a:r>
            <a:endParaRPr lang="fa-IR">
              <a:cs typeface="B Nazanin" panose="00000400000000000000" pitchFamily="2" charset="-78"/>
            </a:endParaRPr>
          </a:p>
        </p:txBody>
      </p:sp>
    </p:spTree>
    <p:extLst>
      <p:ext uri="{BB962C8B-B14F-4D97-AF65-F5344CB8AC3E}">
        <p14:creationId xmlns:p14="http://schemas.microsoft.com/office/powerpoint/2010/main" val="85617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smtClean="0">
                <a:cs typeface="B Nazanin" panose="00000400000000000000" pitchFamily="2" charset="-78"/>
              </a:rPr>
              <a:t>تَنَکَّرَت مِصرُ بَعدَ العُرفِ وَ اضطَرَبَت			قَوَاعِدُ المُلکِ حَتَّی رِبعَ طَائِرُهُ</a:t>
            </a:r>
          </a:p>
          <a:p>
            <a:pPr marL="0" indent="0" algn="ctr">
              <a:buNone/>
            </a:pPr>
            <a:r>
              <a:rPr lang="fa-IR" smtClean="0">
                <a:cs typeface="B Nazanin" panose="00000400000000000000" pitchFamily="2" charset="-78"/>
              </a:rPr>
              <a:t>	فَاَهمَلُ </a:t>
            </a:r>
            <a:r>
              <a:rPr lang="fa-IR" smtClean="0">
                <a:cs typeface="B Nazanin" panose="00000400000000000000" pitchFamily="2" charset="-78"/>
              </a:rPr>
              <a:t>الاَرضَ جَرَّا الظُّلمِ حَارِثُهَا		</a:t>
            </a:r>
            <a:r>
              <a:rPr lang="fa-IR" smtClean="0">
                <a:cs typeface="B Nazanin" panose="00000400000000000000" pitchFamily="2" charset="-78"/>
              </a:rPr>
              <a:t>وَاستَرجَعَ </a:t>
            </a:r>
            <a:r>
              <a:rPr lang="fa-IR" smtClean="0">
                <a:cs typeface="B Nazanin" panose="00000400000000000000" pitchFamily="2" charset="-78"/>
              </a:rPr>
              <a:t>المَالَ خَوفَ العُدمِ تَاجِرُهُ</a:t>
            </a:r>
          </a:p>
          <a:p>
            <a:pPr algn="just"/>
            <a:r>
              <a:rPr lang="fa-IR" smtClean="0">
                <a:cs typeface="B Nazanin" panose="00000400000000000000" pitchFamily="2" charset="-78"/>
              </a:rPr>
              <a:t>از دیگر نمونه هایی که شخصیت شاعر در آن به وضوح نمایان است قسمتی از قصیده ی وی در مقام تبرئه خود از طمع در حکومت مصر بعد از انقلاب «</a:t>
            </a:r>
            <a:r>
              <a:rPr lang="fa-IR" b="1" smtClean="0">
                <a:solidFill>
                  <a:srgbClr val="FF0000"/>
                </a:solidFill>
                <a:cs typeface="B Nazanin" panose="00000400000000000000" pitchFamily="2" charset="-78"/>
              </a:rPr>
              <a:t>عرابی پاشا</a:t>
            </a:r>
            <a:r>
              <a:rPr lang="fa-IR" smtClean="0">
                <a:cs typeface="B Nazanin" panose="00000400000000000000" pitchFamily="2" charset="-78"/>
              </a:rPr>
              <a:t>» است که در آن می گوید: </a:t>
            </a:r>
          </a:p>
          <a:p>
            <a:pPr marL="0" indent="0" algn="ctr">
              <a:buNone/>
            </a:pPr>
            <a:r>
              <a:rPr lang="fa-IR" smtClean="0">
                <a:cs typeface="B Nazanin" panose="00000400000000000000" pitchFamily="2" charset="-78"/>
              </a:rPr>
              <a:t>یَقوُلُ اُناسُ انَّنی ثُرتُ حَالِماً			وَ تِلکَ هُنَاتٌ لَم تَکُن مِن خَلائِقی</a:t>
            </a:r>
          </a:p>
          <a:p>
            <a:pPr marL="0" indent="0" algn="ctr">
              <a:buNone/>
            </a:pPr>
            <a:r>
              <a:rPr lang="fa-IR" smtClean="0">
                <a:cs typeface="B Nazanin" panose="00000400000000000000" pitchFamily="2" charset="-78"/>
              </a:rPr>
              <a:t>	وَ </a:t>
            </a:r>
            <a:r>
              <a:rPr lang="fa-IR" smtClean="0">
                <a:cs typeface="B Nazanin" panose="00000400000000000000" pitchFamily="2" charset="-78"/>
              </a:rPr>
              <a:t>لَکِنَّنی نَادیتُ بِالعَدلِ طَالِباً			رِضَا «اللهِ» وَ استَنهَضتُ اَهلَ </a:t>
            </a:r>
            <a:r>
              <a:rPr lang="fa-IR" smtClean="0">
                <a:cs typeface="B Nazanin" panose="00000400000000000000" pitchFamily="2" charset="-78"/>
              </a:rPr>
              <a:t>الحَقَایِقِ</a:t>
            </a:r>
            <a:endParaRPr lang="fa-IR" smtClean="0">
              <a:cs typeface="B Nazanin" panose="00000400000000000000" pitchFamily="2" charset="-78"/>
            </a:endParaRPr>
          </a:p>
          <a:p>
            <a:pPr marL="0" indent="0" algn="ctr">
              <a:buNone/>
            </a:pPr>
            <a:r>
              <a:rPr lang="fa-IR" smtClean="0">
                <a:cs typeface="B Nazanin" panose="00000400000000000000" pitchFamily="2" charset="-78"/>
              </a:rPr>
              <a:t>فَاِن کَانِ عِصیَاناً قِیَامی فَانَّنی 			اَرَدتُ بِعِصیَانی اطَاعَهَ خَالِقی</a:t>
            </a:r>
            <a:endParaRPr lang="fa-IR">
              <a:cs typeface="B Nazanin" panose="00000400000000000000" pitchFamily="2" charset="-78"/>
            </a:endParaRPr>
          </a:p>
        </p:txBody>
      </p:sp>
    </p:spTree>
    <p:extLst>
      <p:ext uri="{BB962C8B-B14F-4D97-AF65-F5344CB8AC3E}">
        <p14:creationId xmlns:p14="http://schemas.microsoft.com/office/powerpoint/2010/main" val="139682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جا جهت روشن شدن هرچه بیشتر این امر به قصیده ی زیبای بارودی در رثای همسرش اشاره می کنیم. </a:t>
            </a:r>
          </a:p>
          <a:p>
            <a:pPr marL="0" indent="0" algn="ctr">
              <a:buNone/>
            </a:pPr>
            <a:r>
              <a:rPr lang="fa-IR" smtClean="0">
                <a:cs typeface="B Nazanin" panose="00000400000000000000" pitchFamily="2" charset="-78"/>
              </a:rPr>
              <a:t>اَیَدَ المَنُونِ قَدَحتَ ایَّ زِنَادِ		وَ اَطَرتِ ایَّهَ شُعلَهٍ بَفُوادی</a:t>
            </a:r>
          </a:p>
          <a:p>
            <a:pPr marL="0" indent="0" algn="ctr">
              <a:buNone/>
            </a:pPr>
            <a:r>
              <a:rPr lang="fa-IR" smtClean="0">
                <a:cs typeface="B Nazanin" panose="00000400000000000000" pitchFamily="2" charset="-78"/>
              </a:rPr>
              <a:t>لاَ لَوعَتی نَدَعُ الفُوَادَ وَ لاَ یَدی		تَقوَی عَلَی رَدَّ الحَبیبِ الغَادی</a:t>
            </a:r>
          </a:p>
          <a:p>
            <a:pPr marL="0" indent="0" algn="ctr">
              <a:buNone/>
            </a:pPr>
            <a:r>
              <a:rPr lang="fa-IR" smtClean="0">
                <a:cs typeface="B Nazanin" panose="00000400000000000000" pitchFamily="2" charset="-78"/>
              </a:rPr>
              <a:t>یا دَهرُ فِیمَ فَجَعتَنی بِحَلِیلَهٍ		کَانَت خُلاصَهَ عُدَّتی وَ عَتادِی</a:t>
            </a:r>
          </a:p>
          <a:p>
            <a:pPr marL="0" indent="0" algn="ctr">
              <a:buNone/>
            </a:pPr>
            <a:r>
              <a:rPr lang="fa-IR" smtClean="0">
                <a:cs typeface="B Nazanin" panose="00000400000000000000" pitchFamily="2" charset="-78"/>
              </a:rPr>
              <a:t>ان کُنت لاَ تَرحَم ضَنَایَ لِبُعدِهَا		اَفَلاَ رَحِمتَ مِن الاَسی اَولادی</a:t>
            </a:r>
          </a:p>
          <a:p>
            <a:pPr marL="0" indent="0" algn="l">
              <a:buNone/>
            </a:pPr>
            <a:r>
              <a:rPr lang="fa-IR" smtClean="0">
                <a:cs typeface="B Nazanin" panose="00000400000000000000" pitchFamily="2" charset="-78"/>
              </a:rPr>
              <a:t>(همان، ص 153-160)</a:t>
            </a:r>
            <a:endParaRPr lang="fa-IR">
              <a:cs typeface="B Nazanin" panose="00000400000000000000" pitchFamily="2" charset="-78"/>
            </a:endParaRPr>
          </a:p>
        </p:txBody>
      </p:sp>
    </p:spTree>
    <p:extLst>
      <p:ext uri="{BB962C8B-B14F-4D97-AF65-F5344CB8AC3E}">
        <p14:creationId xmlns:p14="http://schemas.microsoft.com/office/powerpoint/2010/main" val="103005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افزون بر این او در میان شاعران معاصر اولین شاعری است که در مقدمه ی دیوان تعریفی اش شعر به دست می دهد. اگر چه تعریف وی از شعر حدود تعریف عمود الشعر (1) در نزد کسانی چون مرزوقی» خارج نمی شود ولی با وجود این وی در آن آغازگر راهی شد که بعدها شاعران نقاد به تاسی از  وی به ارائه تعریفی از شعر از نظرگاه خود در مقدمه ی دیوان  های خود پرداختند. </a:t>
            </a:r>
          </a:p>
          <a:p>
            <a:pPr algn="just"/>
            <a:r>
              <a:rPr lang="fa-IR" smtClean="0">
                <a:cs typeface="B Nazanin" panose="00000400000000000000" pitchFamily="2" charset="-78"/>
              </a:rPr>
              <a:t>(1) مرزوقی در تعریف «عمود الشعر» می گوید: «شَرَفُ المَعنَی و صحَّنُهُ و جَزَالَهٌ </a:t>
            </a:r>
            <a:r>
              <a:rPr lang="fa-IR" smtClean="0">
                <a:cs typeface="B Nazanin" panose="00000400000000000000" pitchFamily="2" charset="-78"/>
              </a:rPr>
              <a:t>اللَّفظِ </a:t>
            </a:r>
            <a:r>
              <a:rPr lang="fa-IR" smtClean="0">
                <a:cs typeface="B Nazanin" panose="00000400000000000000" pitchFamily="2" charset="-78"/>
              </a:rPr>
              <a:t>و  </a:t>
            </a:r>
            <a:r>
              <a:rPr lang="fa-IR" smtClean="0">
                <a:cs typeface="B Nazanin" panose="00000400000000000000" pitchFamily="2" charset="-78"/>
              </a:rPr>
              <a:t>استقامَنهُ </a:t>
            </a:r>
            <a:r>
              <a:rPr lang="fa-IR" smtClean="0">
                <a:cs typeface="B Nazanin" panose="00000400000000000000" pitchFamily="2" charset="-78"/>
              </a:rPr>
              <a:t>و </a:t>
            </a:r>
            <a:r>
              <a:rPr lang="fa-IR" smtClean="0">
                <a:cs typeface="B Nazanin" panose="00000400000000000000" pitchFamily="2" charset="-78"/>
              </a:rPr>
              <a:t>الاصَابَهُ </a:t>
            </a:r>
            <a:r>
              <a:rPr lang="fa-IR" smtClean="0">
                <a:cs typeface="B Nazanin" panose="00000400000000000000" pitchFamily="2" charset="-78"/>
              </a:rPr>
              <a:t>فی </a:t>
            </a:r>
            <a:r>
              <a:rPr lang="fa-IR" smtClean="0">
                <a:cs typeface="B Nazanin" panose="00000400000000000000" pitchFamily="2" charset="-78"/>
              </a:rPr>
              <a:t>الوَصفَ وَ المُقارَبهِ </a:t>
            </a:r>
            <a:r>
              <a:rPr lang="fa-IR" smtClean="0">
                <a:cs typeface="B Nazanin" panose="00000400000000000000" pitchFamily="2" charset="-78"/>
              </a:rPr>
              <a:t>فی </a:t>
            </a:r>
            <a:r>
              <a:rPr lang="fa-IR" smtClean="0">
                <a:cs typeface="B Nazanin" panose="00000400000000000000" pitchFamily="2" charset="-78"/>
              </a:rPr>
              <a:t>التَشبیهِ وَ التِحامُ النَّظمِ  النِئامُهَا عَلَی تَخَیُّرٍ مِن لَذیذِ الوَزنِ وِ مُنَاسَبَهُ المُستَعارِ مِنهُ لِلمُستعارِ لَهُ وَ مُشَاکَلَهُ اللَّفظِ لِلمَعنَی وَ شِدَّهُ اقتِضائها لِلقافیه</a:t>
            </a:r>
            <a:r>
              <a:rPr lang="fa-IR" smtClean="0">
                <a:cs typeface="B Nazanin" panose="00000400000000000000" pitchFamily="2" charset="-78"/>
              </a:rPr>
              <a:t>، </a:t>
            </a:r>
            <a:r>
              <a:rPr lang="fa-IR" smtClean="0">
                <a:cs typeface="B Nazanin" panose="00000400000000000000" pitchFamily="2" charset="-78"/>
              </a:rPr>
              <a:t>فَهَذِهِ سَبعَهُ اَبوابٍ </a:t>
            </a:r>
            <a:r>
              <a:rPr lang="fa-IR" smtClean="0">
                <a:cs typeface="B Nazanin" panose="00000400000000000000" pitchFamily="2" charset="-78"/>
              </a:rPr>
              <a:t>هی </a:t>
            </a:r>
            <a:r>
              <a:rPr lang="fa-IR" smtClean="0">
                <a:cs typeface="B Nazanin" panose="00000400000000000000" pitchFamily="2" charset="-78"/>
              </a:rPr>
              <a:t>عَمودُ الشِّعرِ» </a:t>
            </a:r>
            <a:r>
              <a:rPr lang="fa-IR" smtClean="0">
                <a:cs typeface="B Nazanin" panose="00000400000000000000" pitchFamily="2" charset="-78"/>
              </a:rPr>
              <a:t>(المزروقی، 1951 میلادی، ص. ج. 9/1)</a:t>
            </a:r>
            <a:endParaRPr lang="fa-IR">
              <a:cs typeface="B Nazanin" panose="00000400000000000000" pitchFamily="2" charset="-78"/>
            </a:endParaRPr>
          </a:p>
        </p:txBody>
      </p:sp>
    </p:spTree>
    <p:extLst>
      <p:ext uri="{BB962C8B-B14F-4D97-AF65-F5344CB8AC3E}">
        <p14:creationId xmlns:p14="http://schemas.microsoft.com/office/powerpoint/2010/main" val="38770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افزون بر این او در میان شاعران معاصر اولین شاعری است که در مقدمه ی دیوان های خود پرداختند «</a:t>
            </a:r>
            <a:r>
              <a:rPr lang="fa-IR" b="1" smtClean="0">
                <a:solidFill>
                  <a:srgbClr val="FF0000"/>
                </a:solidFill>
                <a:cs typeface="B Nazanin" panose="00000400000000000000" pitchFamily="2" charset="-78"/>
              </a:rPr>
              <a:t>بارودی</a:t>
            </a:r>
            <a:r>
              <a:rPr lang="fa-IR" smtClean="0">
                <a:cs typeface="B Nazanin" panose="00000400000000000000" pitchFamily="2" charset="-78"/>
              </a:rPr>
              <a:t>» در تعریف شعر می گوید: الشَّعرُ لَمعَهٌ خَیَالیَّهٌ یَتَاَلَّقُ وَ مِیضُهَا فی سَمَاوَهِ الفِکرِ ، فَتَنبَعِثُ الی صَحِیفَهِ القَلبِ فَیَفِیضُ بَلاَلَائِها نوُراً یَتَّصِلُ خَیطُهُ باَسلَهِ اللِّسَانِ...وَ خَیرُ الکَلامِ مَا ائتَلَفَت الفاظُهُ وَائتَلَفَت معانیِه وَ کَانَ قَریبَ المَاخَذِ، بَعِیدَ المَرمَی، سَلِیماً مِن وَصمَهِ التکَلُّفِ، بَریئاً مِن عَشوَهِ التَعَسُّفِ، غَنِیَّاً عَن مُراجَعَهِ الفِکرَهِ فَهَذَهِ صِفَهُ الشِّعرِ الجَیدِ (محمود سامی البارودی، 1988)</a:t>
            </a:r>
            <a:endParaRPr lang="fa-IR">
              <a:cs typeface="B Nazanin" panose="00000400000000000000" pitchFamily="2" charset="-78"/>
            </a:endParaRPr>
          </a:p>
        </p:txBody>
      </p:sp>
    </p:spTree>
    <p:extLst>
      <p:ext uri="{BB962C8B-B14F-4D97-AF65-F5344CB8AC3E}">
        <p14:creationId xmlns:p14="http://schemas.microsoft.com/office/powerpoint/2010/main" val="335055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صاحب نظران و منتقدان ادب عربی در بررسی زمینه های پیدایی جمعیت های ادبی در ادب معاصر عرب کمتر به نقش شاعران کلاسیک جدید در تجدد و نوآوری توجه نموده اند. اما به نظر می رسد اختلاف نظر منتقدان در مورد سبک های ادبی آنها تحولات و دستاوردهای عظیمی را به ارمغان آورده است به طوری که شاید یا جرات بتوان گفت که اگر این اختلاف نظر ها در عرصه ی ادبی عصر حاضر بروز نمی کرد برخی از جمعیت های ادبی اثرگذار معاصر هرگز پا به عرصه وجود نمی گذاشت. در این مقاله ما سعی نموده ایم تا ریشه ها، علایم و نشانه های نوآوری را در آثار و اندیشه های سه تن از شاعران کلاسیک جدید یعنی محمود سامی بارودی، حافظ ابراهیم و به ویژه احمد شوقی نقد و بررسی شده است. </a:t>
            </a:r>
            <a:endParaRPr lang="fa-IR">
              <a:cs typeface="B Nazanin" panose="00000400000000000000" pitchFamily="2" charset="-78"/>
            </a:endParaRPr>
          </a:p>
        </p:txBody>
      </p:sp>
      <p:sp>
        <p:nvSpPr>
          <p:cNvPr id="4" name="Flowchart: Alternate Process 3"/>
          <p:cNvSpPr/>
          <p:nvPr/>
        </p:nvSpPr>
        <p:spPr>
          <a:xfrm>
            <a:off x="838200" y="4898427"/>
            <a:ext cx="3480179" cy="88710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نقش شاعران کلاسیک جدید</a:t>
            </a:r>
            <a:endParaRPr lang="fa-IR"/>
          </a:p>
        </p:txBody>
      </p:sp>
    </p:spTree>
    <p:extLst>
      <p:ext uri="{BB962C8B-B14F-4D97-AF65-F5344CB8AC3E}">
        <p14:creationId xmlns:p14="http://schemas.microsoft.com/office/powerpoint/2010/main" val="134603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3- نوآوری بارودی در حیطه موسیقی بیرونی شعر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از موارد تجدد و نوآوری وی در حیطه موسیقی بیرونی شعر می توان به استفاده وی از بحر متدارک مجزوء اشاره کرد. زیرا پیش از وی این و زن فقط به صورت متدارک نام یا مشطور استعمال شده بود با این حال با توجه به اینکه در دیوان بارودی مواردی از نابسامانی و آشفتگی اوزان عروضی کلاسیک به چشم می خورد به نظر می رسد که این نوآوری وی آگاهانه صورت نگرفته است. بارودی در این قصیده می گوید: </a:t>
            </a:r>
          </a:p>
          <a:p>
            <a:pPr marL="0" indent="0" algn="just">
              <a:buNone/>
            </a:pPr>
            <a:r>
              <a:rPr lang="fa-IR" smtClean="0">
                <a:cs typeface="B Nazanin" panose="00000400000000000000" pitchFamily="2" charset="-78"/>
              </a:rPr>
              <a:t>				اِملاِ القَدَح	واعصِ مَن نَصَح</a:t>
            </a:r>
          </a:p>
          <a:p>
            <a:pPr marL="0" indent="0" algn="just">
              <a:buNone/>
            </a:pPr>
            <a:r>
              <a:rPr lang="fa-IR" smtClean="0">
                <a:cs typeface="B Nazanin" panose="00000400000000000000" pitchFamily="2" charset="-78"/>
              </a:rPr>
              <a:t>				و آروِ غُلَّتِی 	بِابنَهِ الفَرَح</a:t>
            </a:r>
          </a:p>
          <a:p>
            <a:pPr marL="0" indent="0" algn="just">
              <a:buNone/>
            </a:pPr>
            <a:r>
              <a:rPr lang="fa-IR" smtClean="0">
                <a:cs typeface="B Nazanin" panose="00000400000000000000" pitchFamily="2" charset="-78"/>
              </a:rPr>
              <a:t>(عمر الدسوفی، بی تا، ص. ج 299/1-301 و محمود سامی البارودی، 1995، ص 101)</a:t>
            </a:r>
          </a:p>
          <a:p>
            <a:pPr marL="0" indent="0" algn="just">
              <a:buNone/>
            </a:pPr>
            <a:r>
              <a:rPr lang="fa-IR" smtClean="0">
                <a:cs typeface="B Nazanin" panose="00000400000000000000" pitchFamily="2" charset="-78"/>
              </a:rPr>
              <a:t>که بعدها «احمد شوقی» به تقلید از وی قصیده ای را از همان بحر با مطلع زیر سروده است: </a:t>
            </a:r>
          </a:p>
          <a:p>
            <a:pPr marL="0" indent="0" algn="ctr">
              <a:buNone/>
            </a:pPr>
            <a:r>
              <a:rPr lang="fa-IR" smtClean="0">
                <a:cs typeface="B Nazanin" panose="00000400000000000000" pitchFamily="2" charset="-78"/>
              </a:rPr>
              <a:t>مَالَ واحتَجَب		وَادَّعَی الغَضَب</a:t>
            </a:r>
            <a:endParaRPr lang="fa-IR">
              <a:cs typeface="B Nazanin" panose="00000400000000000000" pitchFamily="2" charset="-78"/>
            </a:endParaRPr>
          </a:p>
        </p:txBody>
      </p:sp>
    </p:spTree>
    <p:extLst>
      <p:ext uri="{BB962C8B-B14F-4D97-AF65-F5344CB8AC3E}">
        <p14:creationId xmlns:p14="http://schemas.microsoft.com/office/powerpoint/2010/main" val="110756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اکنون که با گوشه ای از تلاش های «</a:t>
            </a:r>
            <a:r>
              <a:rPr lang="fa-IR" b="1" smtClean="0">
                <a:solidFill>
                  <a:srgbClr val="FF0000"/>
                </a:solidFill>
                <a:cs typeface="B Nazanin" panose="00000400000000000000" pitchFamily="2" charset="-78"/>
              </a:rPr>
              <a:t>محمود سامی بارودی</a:t>
            </a:r>
            <a:r>
              <a:rPr lang="fa-IR" smtClean="0">
                <a:cs typeface="B Nazanin" panose="00000400000000000000" pitchFamily="2" charset="-78"/>
              </a:rPr>
              <a:t>» در جهت احیای ادبی آشنا شدیم در بخش بعدی استمرار این حرکت را به دست یکی از شاگردان وی یعنی «حافظ ابراهیم» مورد بررسی قرار خواهیم داد.</a:t>
            </a:r>
            <a:endParaRPr lang="fa-IR">
              <a:cs typeface="B Nazanin" panose="00000400000000000000" pitchFamily="2" charset="-78"/>
            </a:endParaRPr>
          </a:p>
        </p:txBody>
      </p:sp>
    </p:spTree>
    <p:extLst>
      <p:ext uri="{BB962C8B-B14F-4D97-AF65-F5344CB8AC3E}">
        <p14:creationId xmlns:p14="http://schemas.microsoft.com/office/powerpoint/2010/main" val="309182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smtClean="0">
                <a:solidFill>
                  <a:srgbClr val="FF0000"/>
                </a:solidFill>
                <a:cs typeface="B Nazanin" panose="00000400000000000000" pitchFamily="2" charset="-78"/>
              </a:rPr>
              <a:t>ب- «حافظ ابراهیم» (1872-1932) و استمرار جنبش احیای دینی</a:t>
            </a:r>
            <a:endParaRPr lang="fa-IR" sz="4000">
              <a:solidFill>
                <a:srgbClr val="FF0000"/>
              </a:solidFill>
              <a:cs typeface="B Nazanin" panose="00000400000000000000" pitchFamily="2" charset="-78"/>
            </a:endParaRPr>
          </a:p>
        </p:txBody>
      </p:sp>
      <p:sp>
        <p:nvSpPr>
          <p:cNvPr id="3" name="Content Placeholder 2"/>
          <p:cNvSpPr>
            <a:spLocks noGrp="1"/>
          </p:cNvSpPr>
          <p:nvPr>
            <p:ph idx="1"/>
          </p:nvPr>
        </p:nvSpPr>
        <p:spPr>
          <a:xfrm>
            <a:off x="3915176" y="1825625"/>
            <a:ext cx="7438623" cy="4351338"/>
          </a:xfrm>
        </p:spPr>
        <p:txBody>
          <a:bodyPr>
            <a:normAutofit/>
          </a:bodyPr>
          <a:lstStyle/>
          <a:p>
            <a:pPr algn="just"/>
            <a:r>
              <a:rPr lang="fa-IR" smtClean="0">
                <a:cs typeface="B Nazanin" panose="00000400000000000000" pitchFamily="2" charset="-78"/>
              </a:rPr>
              <a:t>یکی</a:t>
            </a:r>
            <a:r>
              <a:rPr lang="fa-IR" b="1" smtClean="0">
                <a:solidFill>
                  <a:srgbClr val="FF0000"/>
                </a:solidFill>
                <a:cs typeface="B Nazanin" panose="00000400000000000000" pitchFamily="2" charset="-78"/>
              </a:rPr>
              <a:t> از بارزترین شاگردان بارودی </a:t>
            </a:r>
            <a:r>
              <a:rPr lang="fa-IR" smtClean="0">
                <a:cs typeface="B Nazanin" panose="00000400000000000000" pitchFamily="2" charset="-78"/>
              </a:rPr>
              <a:t>که اثری غیر قابل انکار در ظهور جمعیت های ادبی معاصر از خود به جای گذاشت «</a:t>
            </a:r>
            <a:r>
              <a:rPr lang="fa-IR" b="1" smtClean="0">
                <a:solidFill>
                  <a:srgbClr val="FF0000"/>
                </a:solidFill>
                <a:cs typeface="B Nazanin" panose="00000400000000000000" pitchFamily="2" charset="-78"/>
              </a:rPr>
              <a:t>حافظ ابراهیم</a:t>
            </a:r>
            <a:r>
              <a:rPr lang="fa-IR" smtClean="0">
                <a:cs typeface="B Nazanin" panose="00000400000000000000" pitchFamily="2" charset="-78"/>
              </a:rPr>
              <a:t>» بود وی گرچه دست به تجدد و نوآوری در خور توجه ای نزد اما اختلاف نظر نقادان در مورد سبک ادبی وی همچون سبک ادبی «شوقی» منشا تحولات عظیمی شد بارودی در مکتب شعری خود پیرو قدما بود</a:t>
            </a:r>
            <a:endParaRPr lang="fa-IR">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748047" y="1825625"/>
            <a:ext cx="3167129" cy="3425523"/>
          </a:xfrm>
          <a:prstGeom prst="rect">
            <a:avLst/>
          </a:prstGeom>
        </p:spPr>
      </p:pic>
      <p:sp>
        <p:nvSpPr>
          <p:cNvPr id="6" name="TextBox 5"/>
          <p:cNvSpPr txBox="1"/>
          <p:nvPr/>
        </p:nvSpPr>
        <p:spPr>
          <a:xfrm>
            <a:off x="1378039" y="5550794"/>
            <a:ext cx="1649974" cy="461665"/>
          </a:xfrm>
          <a:prstGeom prst="rect">
            <a:avLst/>
          </a:prstGeom>
          <a:noFill/>
        </p:spPr>
        <p:txBody>
          <a:bodyPr wrap="square" rtlCol="1">
            <a:spAutoFit/>
          </a:bodyPr>
          <a:lstStyle/>
          <a:p>
            <a:r>
              <a:rPr lang="fa-IR" sz="2400" b="1" smtClean="0">
                <a:solidFill>
                  <a:srgbClr val="FF0000"/>
                </a:solidFill>
                <a:cs typeface="B Nazanin" panose="00000400000000000000" pitchFamily="2" charset="-78"/>
              </a:rPr>
              <a:t>حافظ ابراهیم</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78870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 در این راستا نخستین کتابی که او را به اسرار ادبیات رهنمون شد و ذوق  او را حساس و طبع وی را استحکام بخشسد کتاب «الوسیله الادبیه» بود.(مصطفی صادق الرافعی، بی تا، ص.ج 320/3 و حلمی مرزوق، 1983میلادی، ص 80) که در آن افزون بر متون قدیم گلچینی از اشعار باوردی نیز به چاپ رسیده بود. </a:t>
            </a:r>
            <a:r>
              <a:rPr lang="fa-IR" b="1">
                <a:solidFill>
                  <a:srgbClr val="FF0000"/>
                </a:solidFill>
                <a:cs typeface="B Nazanin" panose="00000400000000000000" pitchFamily="2" charset="-78"/>
              </a:rPr>
              <a:t>«حافظ» با خواندن این کتاب به کلی دل در گرو «بارودی» بست و از آن زمان شاگردی او را پذیرفت و او را الگوی خود قرار دارد</a:t>
            </a:r>
            <a:r>
              <a:rPr lang="fa-IR">
                <a:cs typeface="B Nazanin" panose="00000400000000000000" pitchFamily="2" charset="-78"/>
              </a:rPr>
              <a:t>. وی در یکی از قصائد خود در مدح «بارودی» از این شیفتگی خود به وی سخن رانده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173225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smtClean="0">
                <a:cs typeface="B Nazanin" panose="00000400000000000000" pitchFamily="2" charset="-78"/>
              </a:rPr>
              <a:t>امِیرَالقَوَافِی انَّ لِی مُستَهَامَهً 		بِمَدح وَ مَن لِی فیکَ اَن اَبلَغُ </a:t>
            </a:r>
            <a:r>
              <a:rPr lang="fa-IR" smtClean="0">
                <a:cs typeface="B Nazanin" panose="00000400000000000000" pitchFamily="2" charset="-78"/>
              </a:rPr>
              <a:t>المَدَی</a:t>
            </a:r>
          </a:p>
          <a:p>
            <a:pPr marL="0" indent="0" algn="ctr">
              <a:buNone/>
            </a:pPr>
            <a:r>
              <a:rPr lang="fa-IR" smtClean="0">
                <a:cs typeface="B Nazanin" panose="00000400000000000000" pitchFamily="2" charset="-78"/>
              </a:rPr>
              <a:t>اعِرنی </a:t>
            </a:r>
            <a:r>
              <a:rPr lang="fa-IR" smtClean="0">
                <a:cs typeface="B Nazanin" panose="00000400000000000000" pitchFamily="2" charset="-78"/>
              </a:rPr>
              <a:t>لِمَدحَیکَ الیَرَاعَ الَّذِی به		تَخُطُّ وَ اقرِضنِی القَرِیضَ المُسَدَّدَا</a:t>
            </a:r>
          </a:p>
          <a:p>
            <a:pPr marL="0" indent="0" algn="l">
              <a:buNone/>
            </a:pPr>
            <a:r>
              <a:rPr lang="fa-IR" smtClean="0">
                <a:cs typeface="B Nazanin" panose="00000400000000000000" pitchFamily="2" charset="-78"/>
              </a:rPr>
              <a:t>(حافظ ابراهیم، بی تا، ص. ج 10/1)</a:t>
            </a:r>
          </a:p>
        </p:txBody>
      </p:sp>
    </p:spTree>
    <p:extLst>
      <p:ext uri="{BB962C8B-B14F-4D97-AF65-F5344CB8AC3E}">
        <p14:creationId xmlns:p14="http://schemas.microsoft.com/office/powerpoint/2010/main" val="2599948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2- توانایی «حافظ ابراهیم» در مرثیه سرایی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069724" y="1825625"/>
            <a:ext cx="7284076" cy="4351338"/>
          </a:xfrm>
        </p:spPr>
        <p:txBody>
          <a:bodyPr>
            <a:normAutofit/>
          </a:bodyPr>
          <a:lstStyle/>
          <a:p>
            <a:pPr algn="just"/>
            <a:r>
              <a:rPr lang="fa-IR" smtClean="0">
                <a:cs typeface="B Nazanin" panose="00000400000000000000" pitchFamily="2" charset="-78"/>
              </a:rPr>
              <a:t>حافظ از فرهنگ و معلومات فراوان و عمیق برخوردار نبود از این رو او موضوع شعر خود را از زندگی پیرامون خود و تصویر شعری اش را از حافظه ای قوی می گرفت. خمیر مایه عقلی حافظ محدود بود. از این رو عقل او راه به طبیعت اشیاء نمی برد و اسرار آنها را در نمی یافت به همین دلیل از خلق موضوع خوب عاجز بود. </a:t>
            </a:r>
            <a:r>
              <a:rPr lang="fa-IR" b="1" smtClean="0">
                <a:solidFill>
                  <a:srgbClr val="FF0000"/>
                </a:solidFill>
                <a:cs typeface="B Nazanin" panose="00000400000000000000" pitchFamily="2" charset="-78"/>
              </a:rPr>
              <a:t>اما حافظه ی وی بسیار قوی بود و بهره ی وی از حفظ شگفت می نمود </a:t>
            </a:r>
            <a:r>
              <a:rPr lang="fa-IR" smtClean="0">
                <a:cs typeface="B Nazanin" panose="00000400000000000000" pitchFamily="2" charset="-78"/>
              </a:rPr>
              <a:t>(احمد عبدی، از مقاله «حافظ و شوقی» اثر طه حسین، 1985 میلادی، ص 643)</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89856" cy="2800470"/>
          </a:xfrm>
          <a:prstGeom prst="rect">
            <a:avLst/>
          </a:prstGeom>
        </p:spPr>
      </p:pic>
      <p:sp>
        <p:nvSpPr>
          <p:cNvPr id="10" name="TextBox 9"/>
          <p:cNvSpPr txBox="1"/>
          <p:nvPr/>
        </p:nvSpPr>
        <p:spPr>
          <a:xfrm>
            <a:off x="1752063" y="5022760"/>
            <a:ext cx="1262129"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طه حسین</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3060149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116686" y="1825625"/>
            <a:ext cx="8237113" cy="4351338"/>
          </a:xfrm>
        </p:spPr>
        <p:txBody>
          <a:bodyPr/>
          <a:lstStyle/>
          <a:p>
            <a:pPr algn="just"/>
            <a:r>
              <a:rPr lang="fa-IR">
                <a:cs typeface="B Nazanin" panose="00000400000000000000" pitchFamily="2" charset="-78"/>
              </a:rPr>
              <a:t>گذشته از این حافظ علی رغم ظاهری شوخ طبع و خندان در اعماق جان خود بسیار اندوهگین بود و همچون شمعی بود که می سوخت و روشنایی می </a:t>
            </a:r>
            <a:r>
              <a:rPr lang="fa-IR" smtClean="0">
                <a:cs typeface="B Nazanin" panose="00000400000000000000" pitchFamily="2" charset="-78"/>
              </a:rPr>
              <a:t>داد </a:t>
            </a:r>
            <a:r>
              <a:rPr lang="fa-IR">
                <a:cs typeface="B Nazanin" panose="00000400000000000000" pitchFamily="2" charset="-78"/>
              </a:rPr>
              <a:t>و یا به هنرپیشه ای می ماند که نقش شخصیتی خندان را بر عهده داشت اما در عمق ان خود در حسرت می سوخت چنین طبع اندوهگینی  عواطف غمناک را بر می انگیزد و اسباب تعبیر خوب از آنها را فراهم می آورد(حافظ ابراهیم، مقدمه، ص 38-39)</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690688"/>
            <a:ext cx="2278486" cy="2533650"/>
          </a:xfrm>
          <a:prstGeom prst="rect">
            <a:avLst/>
          </a:prstGeom>
        </p:spPr>
      </p:pic>
      <p:sp>
        <p:nvSpPr>
          <p:cNvPr id="5" name="TextBox 4"/>
          <p:cNvSpPr txBox="1"/>
          <p:nvPr/>
        </p:nvSpPr>
        <p:spPr>
          <a:xfrm>
            <a:off x="1146756" y="4646652"/>
            <a:ext cx="1661374"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حافظ ابراهیم</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829319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گذشته از این حافظ علی رغم ظاهری شوخ طبع و خندان در اعماق جان خود بسیار اندوهگین بود و همچون شمعی بود که می سوخت و روشنایی می داد و یا به هنرپیشه ای می ماند که نقش شخصیتی خندان را بر عهده داشت اما در عمق جان خود در حسرت می سوخت چنین طبع اندوهگینی عواطف غمناک را بر می انگیزد و اسباب تعبیر خوب از آنها را فراهم می آورد(حافظ ابراهیم، مقدمه، ص 38-39)</a:t>
            </a:r>
            <a:endParaRPr lang="fa-IR">
              <a:cs typeface="B Nazanin" panose="00000400000000000000" pitchFamily="2" charset="-78"/>
            </a:endParaRPr>
          </a:p>
        </p:txBody>
      </p:sp>
    </p:spTree>
    <p:extLst>
      <p:ext uri="{BB962C8B-B14F-4D97-AF65-F5344CB8AC3E}">
        <p14:creationId xmlns:p14="http://schemas.microsoft.com/office/powerpoint/2010/main" val="2826429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این رو حافظ در رثاء بسیار توانا بود و این امر ناشی از دوعلت بود: نخست این که او از این توانایی برخوردار بود که رثاء را از مساله ای فردی به مساله ای اجتماعی سوق دهد(شوقی ضیف، الادب العربی المعاصر فی المصر، بی تا، ص 109) و دیگر این که رثاء با طبع غمگین و روح پریشان وی سازگاری داشت. شاید به همین دلیل است که – چنانکه خود نیز می گوید- مراثی بخش اعظم دیوان وی را تشکیل می دهند. </a:t>
            </a:r>
          </a:p>
          <a:p>
            <a:pPr marL="0" indent="0" algn="ctr">
              <a:buNone/>
            </a:pPr>
            <a:r>
              <a:rPr lang="fa-IR" smtClean="0">
                <a:cs typeface="B Nazanin" panose="00000400000000000000" pitchFamily="2" charset="-78"/>
              </a:rPr>
              <a:t>اذا تَصَفَّحتَ دیوانی لِتَقرانی		وَجدتَ شِعرَ المَرَائی نِصفَ دِیوانی</a:t>
            </a:r>
          </a:p>
          <a:p>
            <a:pPr marL="0" indent="0" algn="l">
              <a:buNone/>
            </a:pPr>
            <a:r>
              <a:rPr lang="fa-IR" smtClean="0">
                <a:cs typeface="B Nazanin" panose="00000400000000000000" pitchFamily="2" charset="-78"/>
              </a:rPr>
              <a:t>(حافظ ابراهیم، مقدمه، بی تا، 32)</a:t>
            </a:r>
          </a:p>
          <a:p>
            <a:pPr marL="0" indent="0" algn="just">
              <a:buNone/>
            </a:pPr>
            <a:endParaRPr lang="fa-IR">
              <a:cs typeface="B Nazanin" panose="00000400000000000000" pitchFamily="2" charset="-78"/>
            </a:endParaRPr>
          </a:p>
          <a:p>
            <a:pPr marL="0" indent="0" algn="just">
              <a:buNone/>
            </a:pPr>
            <a:endParaRPr lang="fa-IR" smtClean="0">
              <a:cs typeface="B Nazanin" panose="00000400000000000000" pitchFamily="2" charset="-78"/>
            </a:endParaRPr>
          </a:p>
          <a:p>
            <a:pPr algn="just"/>
            <a:endParaRPr lang="fa-IR" smtClean="0">
              <a:cs typeface="B Nazanin" panose="00000400000000000000" pitchFamily="2" charset="-78"/>
            </a:endParaRPr>
          </a:p>
        </p:txBody>
      </p:sp>
    </p:spTree>
    <p:extLst>
      <p:ext uri="{BB962C8B-B14F-4D97-AF65-F5344CB8AC3E}">
        <p14:creationId xmlns:p14="http://schemas.microsoft.com/office/powerpoint/2010/main" val="3466100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این رو نقادان شعر «حافظ» تقریبا متفق القولند که شعر «حافظ» از عنصر زیبایی  و الهام خیال دورپرداز به دور است. و تنها زیبایی آن در عاطفه ی قوی و موسیقی الفاظ آن است. (حنا الفاخوری، 1986 میلادی، و حافظ ابراهیم، مقدمه، بی تا، 37)</a:t>
            </a:r>
            <a:endParaRPr lang="fa-IR">
              <a:cs typeface="B Nazanin" panose="00000400000000000000" pitchFamily="2" charset="-78"/>
            </a:endParaRPr>
          </a:p>
        </p:txBody>
      </p:sp>
      <p:sp>
        <p:nvSpPr>
          <p:cNvPr id="4" name="Flowchart: Alternate Process 3"/>
          <p:cNvSpPr/>
          <p:nvPr/>
        </p:nvSpPr>
        <p:spPr>
          <a:xfrm>
            <a:off x="838200" y="3402426"/>
            <a:ext cx="2833352" cy="119773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عاطفه ی قوی و موسیقی الفاظ آن</a:t>
            </a:r>
            <a:endParaRPr lang="fa-IR"/>
          </a:p>
        </p:txBody>
      </p:sp>
    </p:spTree>
    <p:extLst>
      <p:ext uri="{BB962C8B-B14F-4D97-AF65-F5344CB8AC3E}">
        <p14:creationId xmlns:p14="http://schemas.microsoft.com/office/powerpoint/2010/main" val="126679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واژه های کلیدی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احیای ادبی، نوآوری، محمود سامی بارودی؛ حافظ ابراهیم، احمد شوقی، اثرپذیری از غرب</a:t>
            </a:r>
            <a:endParaRPr lang="fa-IR">
              <a:cs typeface="B Nazanin" panose="00000400000000000000" pitchFamily="2" charset="-78"/>
            </a:endParaRPr>
          </a:p>
        </p:txBody>
      </p:sp>
    </p:spTree>
    <p:extLst>
      <p:ext uri="{BB962C8B-B14F-4D97-AF65-F5344CB8AC3E}">
        <p14:creationId xmlns:p14="http://schemas.microsoft.com/office/powerpoint/2010/main" val="281780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آغاز ضعف در شعر حافظ ابراهیم و علل آن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کمی دقت به نظر می رسد زندگی ادبی «حافظ ابراهیم» را می توان به </a:t>
            </a:r>
            <a:r>
              <a:rPr lang="fa-IR" b="1" smtClean="0">
                <a:solidFill>
                  <a:srgbClr val="FF0000"/>
                </a:solidFill>
                <a:cs typeface="B Nazanin" panose="00000400000000000000" pitchFamily="2" charset="-78"/>
              </a:rPr>
              <a:t>سه مرحله </a:t>
            </a:r>
            <a:r>
              <a:rPr lang="fa-IR" smtClean="0">
                <a:cs typeface="B Nazanin" panose="00000400000000000000" pitchFamily="2" charset="-78"/>
              </a:rPr>
              <a:t>تقسیم نمود: </a:t>
            </a:r>
          </a:p>
          <a:p>
            <a:pPr algn="just"/>
            <a:r>
              <a:rPr lang="fa-IR" b="1" smtClean="0">
                <a:solidFill>
                  <a:srgbClr val="FF0000"/>
                </a:solidFill>
                <a:cs typeface="B Nazanin" panose="00000400000000000000" pitchFamily="2" charset="-78"/>
              </a:rPr>
              <a:t>نخست: </a:t>
            </a:r>
            <a:r>
              <a:rPr lang="fa-IR" smtClean="0">
                <a:cs typeface="B Nazanin" panose="00000400000000000000" pitchFamily="2" charset="-78"/>
              </a:rPr>
              <a:t>مرحله ی قبل از وفات «محمد عبده» که در این مرحله «حافظ ابراهیم» گرچه از سیاست نرم «محمد عبده» در برابر انگلیس متاثر است اما روح سرکشی و طغیان به خوبی در اشعار وی خودنمایی می کند. </a:t>
            </a:r>
          </a:p>
          <a:p>
            <a:pPr algn="just"/>
            <a:r>
              <a:rPr lang="fa-IR" b="1" smtClean="0">
                <a:solidFill>
                  <a:srgbClr val="FF0000"/>
                </a:solidFill>
                <a:cs typeface="B Nazanin" panose="00000400000000000000" pitchFamily="2" charset="-78"/>
              </a:rPr>
              <a:t>دوم:</a:t>
            </a:r>
            <a:r>
              <a:rPr lang="fa-IR" smtClean="0">
                <a:cs typeface="B Nazanin" panose="00000400000000000000" pitchFamily="2" charset="-78"/>
              </a:rPr>
              <a:t> مرحله بعد از وفات «محمد عبده» به سال(1905 میلادی) تا سال (1911 میلادی) که در این مرحله روح سرکشی و طغیان با تاثر از خط مشی «محمد عبده» در وجود «حافظ ابراهیم» به تدریج رو به خاموشی می گذارد اما با وجود این شاعر از شخصیت مستقلی برخوردار است. </a:t>
            </a:r>
            <a:endParaRPr lang="fa-IR">
              <a:cs typeface="B Nazanin" panose="00000400000000000000" pitchFamily="2" charset="-78"/>
            </a:endParaRPr>
          </a:p>
        </p:txBody>
      </p:sp>
    </p:spTree>
    <p:extLst>
      <p:ext uri="{BB962C8B-B14F-4D97-AF65-F5344CB8AC3E}">
        <p14:creationId xmlns:p14="http://schemas.microsoft.com/office/powerpoint/2010/main" val="12786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سوم: </a:t>
            </a:r>
            <a:r>
              <a:rPr lang="fa-IR" smtClean="0">
                <a:cs typeface="B Nazanin" panose="00000400000000000000" pitchFamily="2" charset="-78"/>
              </a:rPr>
              <a:t>مرحله ی ریاست وی در بخش ادبی «دار الکتاب المصریه» از سال (1911) تا سال (1932 میلادی) است که این مرحله در واقع مرحله مرگ روح سرکش و طغیان گر حافظ و در نتیجه آغاز بروز ضعف در شعر وی می باشد.</a:t>
            </a:r>
          </a:p>
        </p:txBody>
      </p:sp>
      <p:sp>
        <p:nvSpPr>
          <p:cNvPr id="4" name="Flowchart: Alternate Process 3"/>
          <p:cNvSpPr/>
          <p:nvPr/>
        </p:nvSpPr>
        <p:spPr>
          <a:xfrm>
            <a:off x="838200" y="3807501"/>
            <a:ext cx="5186598" cy="109428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مرحله مرگ روح سرکش و طغیان گر</a:t>
            </a:r>
            <a:endParaRPr lang="fa-IR"/>
          </a:p>
        </p:txBody>
      </p:sp>
    </p:spTree>
    <p:extLst>
      <p:ext uri="{BB962C8B-B14F-4D97-AF65-F5344CB8AC3E}">
        <p14:creationId xmlns:p14="http://schemas.microsoft.com/office/powerpoint/2010/main" val="1273339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شاید از این روست که اکثر نقادان حسرت و اندوه خود را از مرحله اخیر زندگی ادبی «حافظ» ابراز داشته اند و وی را متهم کرده اند که او بعد از سال (1911 میلادی) زبان در کام کشید و دیگر اشعار سیاسی و اجتماعی نسرود. . به نظر می رسد علت این امر در این بود که نبوغ «حافظ» در سرکشی و تمرد بود و همین نبوغ بود که او را به سوی اشعار سیاسی و اجتماعی سوق می داد. (حافظ ابراهیم، مقدمه، بی تا، 36</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838200" y="4182256"/>
            <a:ext cx="3492708" cy="91440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اشعار سیاسی و اجتماعی</a:t>
            </a:r>
            <a:endParaRPr lang="fa-IR"/>
          </a:p>
        </p:txBody>
      </p:sp>
    </p:spTree>
    <p:extLst>
      <p:ext uri="{BB962C8B-B14F-4D97-AF65-F5344CB8AC3E}">
        <p14:creationId xmlns:p14="http://schemas.microsoft.com/office/powerpoint/2010/main" val="727915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22294" y="1825625"/>
            <a:ext cx="7231505" cy="4351338"/>
          </a:xfrm>
        </p:spPr>
        <p:txBody>
          <a:bodyPr/>
          <a:lstStyle/>
          <a:p>
            <a:pPr algn="just"/>
            <a:r>
              <a:rPr lang="fa-IR">
                <a:cs typeface="B Nazanin" panose="00000400000000000000" pitchFamily="2" charset="-78"/>
              </a:rPr>
              <a:t> با این همه گر چه «حافظ ابراهیم» الهه ی شعر خود را در «دار الکتب المصریه» و ریاست بخش ادبی ان باخت(احمد عبید، از مقاله «حافظ و شوقی» اثر طه حسین، ص 653) ولی پددیه شعر اجتماعی را که به نوعی نوآوری در زمان خود بود به شعر عربی افزود. (محمد عبدالمنعم الخفاجی، بینا، ص.ج 112/1)  شعری که ناشی از دو علت بود: یکی از حوادث دوران «حافظ ابراهیم» و آمیختگی وی با توده های مردم و دیگری – انچنان که «مصطفی صادق الرافعی» قایل است- چاپ و ظهور کتاب «لزومیات» «ابوالعلاء المعری» که گرایش اجتماعی را در شعر او به وجود آورد(مصطفی ادق الرافعی، بی تا، ص.ج. 257/3)</a:t>
            </a:r>
          </a:p>
          <a:p>
            <a:endParaRPr lang="fa-IR"/>
          </a:p>
        </p:txBody>
      </p:sp>
      <p:pic>
        <p:nvPicPr>
          <p:cNvPr id="4" name="Picture 3"/>
          <p:cNvPicPr>
            <a:picLocks noChangeAspect="1"/>
          </p:cNvPicPr>
          <p:nvPr/>
        </p:nvPicPr>
        <p:blipFill>
          <a:blip r:embed="rId2"/>
          <a:stretch>
            <a:fillRect/>
          </a:stretch>
        </p:blipFill>
        <p:spPr>
          <a:xfrm>
            <a:off x="838200" y="1825625"/>
            <a:ext cx="3181115" cy="3181115"/>
          </a:xfrm>
          <a:prstGeom prst="rect">
            <a:avLst/>
          </a:prstGeom>
        </p:spPr>
      </p:pic>
      <p:sp>
        <p:nvSpPr>
          <p:cNvPr id="5" name="TextBox 4"/>
          <p:cNvSpPr txBox="1"/>
          <p:nvPr/>
        </p:nvSpPr>
        <p:spPr>
          <a:xfrm>
            <a:off x="1364105" y="5411449"/>
            <a:ext cx="1753849" cy="523220"/>
          </a:xfrm>
          <a:prstGeom prst="rect">
            <a:avLst/>
          </a:prstGeom>
          <a:noFill/>
        </p:spPr>
        <p:txBody>
          <a:bodyPr wrap="square" rtlCol="1">
            <a:spAutoFit/>
          </a:bodyPr>
          <a:lstStyle/>
          <a:p>
            <a:pPr algn="ctr"/>
            <a:r>
              <a:rPr lang="fa-IR" sz="2800" b="1" smtClean="0">
                <a:solidFill>
                  <a:srgbClr val="FF0000"/>
                </a:solidFill>
                <a:cs typeface="B Nazanin" panose="00000400000000000000" pitchFamily="2" charset="-78"/>
              </a:rPr>
              <a:t>احمد شوقی</a:t>
            </a:r>
            <a:endParaRPr lang="fa-IR" sz="2800" b="1">
              <a:solidFill>
                <a:srgbClr val="FF0000"/>
              </a:solidFill>
              <a:cs typeface="B Nazanin" panose="00000400000000000000" pitchFamily="2" charset="-78"/>
            </a:endParaRPr>
          </a:p>
        </p:txBody>
      </p:sp>
    </p:spTree>
    <p:extLst>
      <p:ext uri="{BB962C8B-B14F-4D97-AF65-F5344CB8AC3E}">
        <p14:creationId xmlns:p14="http://schemas.microsoft.com/office/powerpoint/2010/main" val="255224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 فهم سطحی حافظ ابراهیم از تجدد و نوآوری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smtClean="0">
                <a:cs typeface="B Nazanin" panose="00000400000000000000" pitchFamily="2" charset="-78"/>
              </a:rPr>
              <a:t>ضِعتَ بَینَ النُّهی و بَینَ الخَیَالِ				یا حَکِیمِ النُّفوسِ یا بنَ المَعَالی</a:t>
            </a:r>
          </a:p>
          <a:p>
            <a:pPr marL="0" indent="0" algn="ctr">
              <a:buNone/>
            </a:pPr>
            <a:r>
              <a:rPr lang="fa-IR" smtClean="0">
                <a:cs typeface="B Nazanin" panose="00000400000000000000" pitchFamily="2" charset="-78"/>
              </a:rPr>
              <a:t>قد اذا لوک بین انس و کاس				وَ غُرامِ بِظَبیَهٍ اَو غَزَالِ</a:t>
            </a:r>
          </a:p>
          <a:p>
            <a:pPr marL="0" indent="0" algn="ctr">
              <a:buNone/>
            </a:pPr>
            <a:r>
              <a:rPr lang="fa-IR" smtClean="0">
                <a:cs typeface="B Nazanin" panose="00000400000000000000" pitchFamily="2" charset="-78"/>
              </a:rPr>
              <a:t>وَ نَسیبٍ وَ مِدحَهٍ وَ هِجُاءٍ				وَ رَثَاءٍ وَ فِتنَهٍ وَ ضَلالِ</a:t>
            </a:r>
            <a:endParaRPr lang="fa-IR">
              <a:cs typeface="B Nazanin" panose="00000400000000000000" pitchFamily="2" charset="-78"/>
            </a:endParaRPr>
          </a:p>
        </p:txBody>
      </p:sp>
    </p:spTree>
    <p:extLst>
      <p:ext uri="{BB962C8B-B14F-4D97-AF65-F5344CB8AC3E}">
        <p14:creationId xmlns:p14="http://schemas.microsoft.com/office/powerpoint/2010/main" val="75539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وی در این قصیده افزون بر دعوت به نوآوری در اغراض و موضوعات شعری به تقلید از ادبیات غرب فراخوانده و می گوید: </a:t>
            </a:r>
          </a:p>
          <a:p>
            <a:pPr marL="0" indent="0" algn="ctr">
              <a:buNone/>
            </a:pPr>
            <a:r>
              <a:rPr lang="fa-IR" smtClean="0">
                <a:cs typeface="B Nazanin" panose="00000400000000000000" pitchFamily="2" charset="-78"/>
              </a:rPr>
              <a:t>آنَ یا شِعرُ اَن نَفُکَّ قُیُوداً				قَیَّدَتنَا بِها دُعاهُ المُحالِ</a:t>
            </a:r>
          </a:p>
          <a:p>
            <a:pPr marL="0" indent="0" algn="ctr">
              <a:buNone/>
            </a:pPr>
            <a:r>
              <a:rPr lang="fa-IR">
                <a:cs typeface="B Nazanin" panose="00000400000000000000" pitchFamily="2" charset="-78"/>
              </a:rPr>
              <a:t>فَارفَعو هَذِهی الکَمَائِمَ عَنَّا	</a:t>
            </a:r>
            <a:r>
              <a:rPr lang="fa-IR" smtClean="0">
                <a:cs typeface="B Nazanin" panose="00000400000000000000" pitchFamily="2" charset="-78"/>
              </a:rPr>
              <a:t>	</a:t>
            </a:r>
            <a:r>
              <a:rPr lang="fa-IR">
                <a:cs typeface="B Nazanin" panose="00000400000000000000" pitchFamily="2" charset="-78"/>
              </a:rPr>
              <a:t>		وَ دَعُونا نَشُمٌ رَیحَ الشَّمالِ (1)</a:t>
            </a:r>
          </a:p>
          <a:p>
            <a:pPr algn="just"/>
            <a:endParaRPr lang="fa-IR">
              <a:cs typeface="B Nazanin" panose="00000400000000000000" pitchFamily="2" charset="-78"/>
            </a:endParaRPr>
          </a:p>
        </p:txBody>
      </p:sp>
    </p:spTree>
    <p:extLst>
      <p:ext uri="{BB962C8B-B14F-4D97-AF65-F5344CB8AC3E}">
        <p14:creationId xmlns:p14="http://schemas.microsoft.com/office/powerpoint/2010/main" val="480121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endParaRPr lang="fa-IR" smtClean="0">
              <a:cs typeface="B Nazanin" panose="00000400000000000000" pitchFamily="2" charset="-78"/>
            </a:endParaRPr>
          </a:p>
          <a:p>
            <a:pPr algn="just"/>
            <a:r>
              <a:rPr lang="fa-IR" smtClean="0">
                <a:cs typeface="B Nazanin" panose="00000400000000000000" pitchFamily="2" charset="-78"/>
              </a:rPr>
              <a:t>این دعوت به تجدد و نوآوری و یا بهتر بگوییم هم آوایی با نقدان جدید را در قصیده ی دیگری از «حافظ ابراهیم» که آن را در سال (1927 میلادی) در بزرگداشت «امیر الشعراء احمد شوقی» سروده است می توان دید که در آن «حافظ ابراهیم» از لزوم توجه به موضوعات جدید مطابق با نیازهای روز سخن رانده است و می گوید: </a:t>
            </a:r>
          </a:p>
          <a:p>
            <a:pPr marL="0" indent="0" algn="ctr">
              <a:buNone/>
            </a:pPr>
            <a:r>
              <a:rPr lang="fa-IR" smtClean="0">
                <a:cs typeface="B Nazanin" panose="00000400000000000000" pitchFamily="2" charset="-78"/>
              </a:rPr>
              <a:t>وَ قِفنا عَلَی النَّهجِ القَدِیمِ  فَانَّنَا 		سَلَکنا طَریقَاً لِلهُدَی غَیرَ مَهیَعِ</a:t>
            </a:r>
          </a:p>
          <a:p>
            <a:pPr marL="0" indent="0" algn="ctr">
              <a:buNone/>
            </a:pPr>
            <a:r>
              <a:rPr lang="fa-IR" smtClean="0">
                <a:cs typeface="B Nazanin" panose="00000400000000000000" pitchFamily="2" charset="-78"/>
              </a:rPr>
              <a:t>وَ مَلاَنَا طِباقَ الارضِ وَجدَاً وَ لَوعَهً		بِهِندٍ و دَعدٍ وَ الرَّبابِ وَ بَوزَع</a:t>
            </a:r>
          </a:p>
          <a:p>
            <a:pPr marL="0" indent="0" algn="ctr">
              <a:buNone/>
            </a:pPr>
            <a:r>
              <a:rPr lang="fa-IR" smtClean="0">
                <a:cs typeface="B Nazanin" panose="00000400000000000000" pitchFamily="2" charset="-78"/>
              </a:rPr>
              <a:t>وَ نَحنُ کما غَنّی الاَوائِلُ لَم نَزَل		نُغَنِّی بِاَرماحٍ وَ بِیضٍ وَ اَدرَعُ </a:t>
            </a:r>
          </a:p>
          <a:p>
            <a:pPr algn="just" rtl="0"/>
            <a:r>
              <a:rPr lang="fa-IR" smtClean="0">
                <a:cs typeface="B Nazanin" panose="00000400000000000000" pitchFamily="2" charset="-78"/>
              </a:rPr>
              <a:t>(حافظ ابراهیم، بی تا، ص.ج 1/129-130)</a:t>
            </a:r>
            <a:endParaRPr lang="fa-IR">
              <a:cs typeface="B Nazanin" panose="00000400000000000000" pitchFamily="2" charset="-78"/>
            </a:endParaRPr>
          </a:p>
        </p:txBody>
      </p:sp>
    </p:spTree>
    <p:extLst>
      <p:ext uri="{BB962C8B-B14F-4D97-AF65-F5344CB8AC3E}">
        <p14:creationId xmlns:p14="http://schemas.microsoft.com/office/powerpoint/2010/main" val="1942075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گذشته از این «حافظ ابراهیم»  در راستای خلق ادبیات حماسی در شعر عربی اندکی قبل از انقلاب (1919 میلادی) قصیده «العمریه» (همان، ص.ج 77/1-99) را درباره عمر بن خطاب سرود(الطاهر احمد الملکی، الادب المقارن، 2002 میلادی، 452) از دیگر نوآوری های «حافظ ابراهیم» توصیف اختراعات جدید از جمله قطار و هواپیما و کشتی در شعر خود بود. همان قصیده ی زیر که آن را با وصف قطار آغاز کرده است</a:t>
            </a:r>
          </a:p>
          <a:p>
            <a:pPr marL="0" indent="0" algn="ctr">
              <a:buNone/>
            </a:pPr>
            <a:r>
              <a:rPr lang="fa-IR" smtClean="0">
                <a:cs typeface="B Nazanin" panose="00000400000000000000" pitchFamily="2" charset="-78"/>
              </a:rPr>
              <a:t>صَفحَهُ البرقِ اَومَضَت فی الغَمامِ		 ام شِهابٌ یَشُقُّ جَوفَ الظِّلامِ</a:t>
            </a:r>
          </a:p>
          <a:p>
            <a:pPr marL="0" indent="0" algn="ctr">
              <a:buNone/>
            </a:pPr>
            <a:r>
              <a:rPr lang="fa-IR" smtClean="0">
                <a:cs typeface="B Nazanin" panose="00000400000000000000" pitchFamily="2" charset="-78"/>
              </a:rPr>
              <a:t>ام سَلیَلُ البُحارِ طار الی القَص		دِ فَاعیَا سَوابِقَ الاَوهامِ</a:t>
            </a:r>
          </a:p>
          <a:p>
            <a:pPr marL="0" indent="0" algn="l">
              <a:buNone/>
            </a:pPr>
            <a:r>
              <a:rPr lang="fa-IR" smtClean="0">
                <a:cs typeface="B Nazanin" panose="00000400000000000000" pitchFamily="2" charset="-78"/>
              </a:rPr>
              <a:t>(حافظ ابراهیم، بی تا، ص.ج /283)</a:t>
            </a:r>
          </a:p>
          <a:p>
            <a:pPr algn="just"/>
            <a:endParaRPr lang="fa-IR">
              <a:cs typeface="B Nazanin" panose="00000400000000000000" pitchFamily="2" charset="-78"/>
            </a:endParaRPr>
          </a:p>
        </p:txBody>
      </p:sp>
    </p:spTree>
    <p:extLst>
      <p:ext uri="{BB962C8B-B14F-4D97-AF65-F5344CB8AC3E}">
        <p14:creationId xmlns:p14="http://schemas.microsoft.com/office/powerpoint/2010/main" val="3568338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ولی با این همه فهم «حافظ ابراهیم» از تجدد ادبی بسیار سطحی بود و در آنچه می گفت جز مقلدی بیش نبود که با نقادان زمان خویش هم آوایی می کرد. از این با ساده لوحی گمان می کرد که تنها با توصیف پدیده های علمی جدید در صف نوگرایان قرار می گیرد.(محمد محمد حسین، 1962 میلادی، ص. ج 268/2) با این حال «حافظ ابراهیم» به این وسیله به اندازه توانش به تجدد و نوآوری در شعر پرداخت و این نوآوری وی پاسخی به محیط و زمان وی بود(شوقی ضیف، الادب العربی المعاصر فی مصر، بی تا، ص 109)</a:t>
            </a:r>
          </a:p>
          <a:p>
            <a:pPr algn="just"/>
            <a:r>
              <a:rPr lang="fa-IR" smtClean="0">
                <a:cs typeface="B Nazanin" panose="00000400000000000000" pitchFamily="2" charset="-78"/>
              </a:rPr>
              <a:t>حال که با احیای ادبی و دعوت به تجدد و نوآوری «حافظ ابراهیم» آشنا شدیم در بخش بعدی ما بر آنیم تا تجدد و نوآوری ادبی یکی دیگر از شاگردان مکتب بارودی یعنی «احمد شوقی» را مورد بررسی قرار دهیم. </a:t>
            </a:r>
          </a:p>
          <a:p>
            <a:pPr algn="just"/>
            <a:endParaRPr lang="fa-IR">
              <a:cs typeface="B Nazanin" panose="00000400000000000000" pitchFamily="2" charset="-78"/>
            </a:endParaRPr>
          </a:p>
        </p:txBody>
      </p:sp>
    </p:spTree>
    <p:extLst>
      <p:ext uri="{BB962C8B-B14F-4D97-AF65-F5344CB8AC3E}">
        <p14:creationId xmlns:p14="http://schemas.microsoft.com/office/powerpoint/2010/main" val="3433663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ج- «احمد شوقی» و استمرار جنبش احیاء و تجدد ادبی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1- احمد شوقی و پیروی از شبک شاعران قدیم</a:t>
            </a:r>
          </a:p>
          <a:p>
            <a:pPr algn="just"/>
            <a:r>
              <a:rPr lang="fa-IR" smtClean="0">
                <a:cs typeface="B Nazanin" panose="00000400000000000000" pitchFamily="2" charset="-78"/>
              </a:rPr>
              <a:t>از جمله شاعرانی که دارای سهم بزرگی در استمرار نهضت احیاء و تجدد ادبی در عصر حاضر است «احمد شوقی» شاعر مصری است. شاید با جرات بتوان گفت که اگر «احمد شوقی» در عرصه ی ادبی عصر حاضر ظهور نمی کرد بعضی جمعیت های ادبی اثرگذار در عرصه ی ادبیات عرب هرگز متولد نمی شدند واقعیت این است که نقطه مظر های متفاوت ادباء و نقادان درباره شعر و سبک ادبی «احمد شوقی» منشاء  تحولات فراوانی شد وی که شاگرد استاد نابغه همچون «حسین مرصفی» صاحب کتاب «</a:t>
            </a:r>
            <a:r>
              <a:rPr lang="fa-IR" b="1" smtClean="0">
                <a:solidFill>
                  <a:srgbClr val="FF0000"/>
                </a:solidFill>
                <a:cs typeface="B Nazanin" panose="00000400000000000000" pitchFamily="2" charset="-78"/>
              </a:rPr>
              <a:t>الوسیله الادبیه</a:t>
            </a:r>
            <a:r>
              <a:rPr lang="fa-IR" smtClean="0">
                <a:cs typeface="B Nazanin" panose="00000400000000000000" pitchFamily="2" charset="-78"/>
              </a:rPr>
              <a:t>» (حلمی مرزوق، 1983 میلادی، ص 80) و شاعری چون «</a:t>
            </a:r>
            <a:r>
              <a:rPr lang="fa-IR" b="1" smtClean="0">
                <a:solidFill>
                  <a:srgbClr val="FF0000"/>
                </a:solidFill>
                <a:cs typeface="B Nazanin" panose="00000400000000000000" pitchFamily="2" charset="-78"/>
              </a:rPr>
              <a:t>شیخ محمد بسیونی</a:t>
            </a:r>
            <a:r>
              <a:rPr lang="fa-IR" smtClean="0">
                <a:cs typeface="B Nazanin" panose="00000400000000000000" pitchFamily="2" charset="-78"/>
              </a:rPr>
              <a:t>» بود کاری بزرگ و حیاتی را انجام داد که در واقع استمرار مکتب کلاسیک جدیدی بود که «</a:t>
            </a:r>
            <a:r>
              <a:rPr lang="fa-IR" b="1" smtClean="0">
                <a:solidFill>
                  <a:srgbClr val="FF0000"/>
                </a:solidFill>
                <a:cs typeface="B Nazanin" panose="00000400000000000000" pitchFamily="2" charset="-78"/>
              </a:rPr>
              <a:t>بارودی</a:t>
            </a:r>
            <a:r>
              <a:rPr lang="fa-IR" smtClean="0">
                <a:cs typeface="B Nazanin" panose="00000400000000000000" pitchFamily="2" charset="-78"/>
              </a:rPr>
              <a:t>» آغاز گر آن بود. (سلمی الخضراء الجیوسی، 2001 میلادی، ص 74-73)</a:t>
            </a:r>
            <a:endParaRPr lang="fa-IR">
              <a:cs typeface="B Nazanin" panose="00000400000000000000" pitchFamily="2" charset="-78"/>
            </a:endParaRPr>
          </a:p>
        </p:txBody>
      </p:sp>
    </p:spTree>
    <p:extLst>
      <p:ext uri="{BB962C8B-B14F-4D97-AF65-F5344CB8AC3E}">
        <p14:creationId xmlns:p14="http://schemas.microsoft.com/office/powerpoint/2010/main" val="311949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شعر و ادبیات پایان نیمه اول قرن نوزدهم به همان راهی می رفت که طی قرن های متمادی به ان مبتلا شده بود. ولی از نیمه دوم قرن نوزدهم یعنی زمان حکومت اسماعیل خدیو مصر(1889-1863) نهضتی در شعر پدید آمد که از اواخر عصر عباسی به بعد چنین نهضتی سابقه نداشت. در نتیجه این نهضت ادبی جلوه هایی از تغییر و تحول در شعر شاعرانی همچون محمود سامی بارودی؛ حافظ ابراهیم و احمد شوقی پدیدار گشت و کم کم راه برای ظهور جمعیت های ادبی در عرصه ادبیات عرب هموار کرد. </a:t>
            </a:r>
            <a:endParaRPr lang="fa-IR">
              <a:cs typeface="B Nazanin" panose="00000400000000000000" pitchFamily="2" charset="-78"/>
            </a:endParaRPr>
          </a:p>
        </p:txBody>
      </p:sp>
      <p:sp>
        <p:nvSpPr>
          <p:cNvPr id="4" name="Flowchart: Alternate Process 3"/>
          <p:cNvSpPr/>
          <p:nvPr/>
        </p:nvSpPr>
        <p:spPr>
          <a:xfrm>
            <a:off x="838200" y="4257207"/>
            <a:ext cx="3642610" cy="86942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از نیمه دوم قرن نوزدهم</a:t>
            </a:r>
            <a:endParaRPr lang="fa-IR"/>
          </a:p>
        </p:txBody>
      </p:sp>
    </p:spTree>
    <p:extLst>
      <p:ext uri="{BB962C8B-B14F-4D97-AF65-F5344CB8AC3E}">
        <p14:creationId xmlns:p14="http://schemas.microsoft.com/office/powerpoint/2010/main" val="329000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این همه اسلوب شرقی یادآور سخن «آندره شینیه </a:t>
            </a:r>
            <a:r>
              <a:rPr lang="en-US" smtClean="0">
                <a:cs typeface="B Nazanin" panose="00000400000000000000" pitchFamily="2" charset="-78"/>
              </a:rPr>
              <a:t>A.Chenier</a:t>
            </a:r>
            <a:r>
              <a:rPr lang="fa-IR" smtClean="0">
                <a:cs typeface="B Nazanin" panose="00000400000000000000" pitchFamily="2" charset="-78"/>
              </a:rPr>
              <a:t>» (1762-1794) شاعر فرانسوی است وی دلباخته گان شعر کلاسیک یونان قدیم را به کلاسیک جدید فرا می خواند و می گفت: «باید افکار و اندیشه های جدید را در لباسی قدیمی بپوشانیم» از این رو «شوقی» در بسیاری از سروده هایش به پیروی از شاعران نام آور عباسی همچون «</a:t>
            </a:r>
            <a:r>
              <a:rPr lang="fa-IR" smtClean="0">
                <a:solidFill>
                  <a:srgbClr val="FF0000"/>
                </a:solidFill>
                <a:cs typeface="B Nazanin" panose="00000400000000000000" pitchFamily="2" charset="-78"/>
              </a:rPr>
              <a:t>بختری</a:t>
            </a:r>
            <a:r>
              <a:rPr lang="fa-IR" smtClean="0">
                <a:cs typeface="B Nazanin" panose="00000400000000000000" pitchFamily="2" charset="-78"/>
              </a:rPr>
              <a:t>»، «</a:t>
            </a:r>
            <a:r>
              <a:rPr lang="fa-IR" smtClean="0">
                <a:solidFill>
                  <a:srgbClr val="FF0000"/>
                </a:solidFill>
                <a:cs typeface="B Nazanin" panose="00000400000000000000" pitchFamily="2" charset="-78"/>
              </a:rPr>
              <a:t>مبتنی</a:t>
            </a:r>
            <a:r>
              <a:rPr lang="fa-IR" smtClean="0">
                <a:cs typeface="B Nazanin" panose="00000400000000000000" pitchFamily="2" charset="-78"/>
              </a:rPr>
              <a:t>»، «</a:t>
            </a:r>
            <a:r>
              <a:rPr lang="fa-IR" smtClean="0">
                <a:solidFill>
                  <a:srgbClr val="FF0000"/>
                </a:solidFill>
                <a:cs typeface="B Nazanin" panose="00000400000000000000" pitchFamily="2" charset="-78"/>
              </a:rPr>
              <a:t>ابوالعلاء معری</a:t>
            </a:r>
            <a:r>
              <a:rPr lang="fa-IR" smtClean="0">
                <a:cs typeface="B Nazanin" panose="00000400000000000000" pitchFamily="2" charset="-78"/>
              </a:rPr>
              <a:t>» و «</a:t>
            </a:r>
            <a:r>
              <a:rPr lang="fa-IR" smtClean="0">
                <a:solidFill>
                  <a:srgbClr val="FF0000"/>
                </a:solidFill>
                <a:cs typeface="B Nazanin" panose="00000400000000000000" pitchFamily="2" charset="-78"/>
              </a:rPr>
              <a:t>شریف رضی</a:t>
            </a:r>
            <a:r>
              <a:rPr lang="fa-IR" smtClean="0">
                <a:cs typeface="B Nazanin" panose="00000400000000000000" pitchFamily="2" charset="-78"/>
              </a:rPr>
              <a:t>» پرداخته است و قصائد وی به اندازه ای رنگ تقلید به خود گرفته که در پاره ای از موارد حتی به تقلید او از شاعران جاهلی برمی خوریم (احمد شوقی، 1988 میلادی، ص.ج 1 /72-73)</a:t>
            </a:r>
          </a:p>
          <a:p>
            <a:pPr marL="0" indent="0" algn="ctr">
              <a:buNone/>
            </a:pPr>
            <a:r>
              <a:rPr lang="fa-IR" smtClean="0">
                <a:cs typeface="B Nazanin" panose="00000400000000000000" pitchFamily="2" charset="-78"/>
              </a:rPr>
              <a:t>اثنِ عِنانَ القَلبِ وَ اَسلَم بِهِ		مِن رَبرَبِ الرَّملِ وَ مِن سِربِهِ</a:t>
            </a:r>
          </a:p>
          <a:p>
            <a:pPr marL="0" indent="0" algn="ctr">
              <a:buNone/>
            </a:pPr>
            <a:r>
              <a:rPr lang="fa-IR" smtClean="0">
                <a:cs typeface="B Nazanin" panose="00000400000000000000" pitchFamily="2" charset="-78"/>
              </a:rPr>
              <a:t>وَ مِن تَثَنِّی الغِیدِ فی بَانِهِ		مُرتَجَّهُ اَلاَردَافِ عَن کُثبِهِ</a:t>
            </a:r>
            <a:endParaRPr lang="fa-IR">
              <a:cs typeface="B Nazanin" panose="00000400000000000000" pitchFamily="2" charset="-78"/>
            </a:endParaRPr>
          </a:p>
        </p:txBody>
      </p:sp>
    </p:spTree>
    <p:extLst>
      <p:ext uri="{BB962C8B-B14F-4D97-AF65-F5344CB8AC3E}">
        <p14:creationId xmlns:p14="http://schemas.microsoft.com/office/powerpoint/2010/main" val="796908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نمونه دیگر این تقلید را در قصیده «نهج البرده» می توان دید: </a:t>
            </a:r>
          </a:p>
          <a:p>
            <a:pPr marL="0" indent="0" algn="ctr">
              <a:buNone/>
            </a:pPr>
            <a:r>
              <a:rPr lang="fa-IR" smtClean="0">
                <a:cs typeface="B Nazanin" panose="00000400000000000000" pitchFamily="2" charset="-78"/>
              </a:rPr>
              <a:t>رِیمٌ علی القاعِ بَینَ البانِ و العَلَمِ		اَحَلَّ سَفکَ دَمِی فی الاَشهُرِ الحُرُمِ</a:t>
            </a:r>
          </a:p>
          <a:p>
            <a:pPr marL="0" indent="0" algn="l">
              <a:buNone/>
            </a:pPr>
            <a:r>
              <a:rPr lang="fa-IR" smtClean="0">
                <a:cs typeface="B Nazanin" panose="00000400000000000000" pitchFamily="2" charset="-78"/>
              </a:rPr>
              <a:t>(همان، ص.ج 190/1)</a:t>
            </a:r>
          </a:p>
          <a:p>
            <a:pPr marL="0" indent="0" algn="just">
              <a:buNone/>
            </a:pPr>
            <a:r>
              <a:rPr lang="fa-IR" smtClean="0">
                <a:cs typeface="B Nazanin" panose="00000400000000000000" pitchFamily="2" charset="-78"/>
              </a:rPr>
              <a:t>و نیز نمونه ی دیگر تقلید وی از شعر جاهلی قصیده ای است با مطلع</a:t>
            </a:r>
          </a:p>
          <a:p>
            <a:pPr marL="0" indent="0" algn="ctr">
              <a:buNone/>
            </a:pPr>
            <a:r>
              <a:rPr lang="fa-IR" smtClean="0">
                <a:cs typeface="B Nazanin" panose="00000400000000000000" pitchFamily="2" charset="-78"/>
              </a:rPr>
              <a:t>یَحدِجنَ بِالحَدَق الحَواسِدِ دُمیَهً		کَظِباءِ وَجرَهَ مُفلَتَینِ وَ جِیدا(1)</a:t>
            </a:r>
          </a:p>
          <a:p>
            <a:pPr marL="0" indent="0" algn="l">
              <a:buNone/>
            </a:pPr>
            <a:r>
              <a:rPr lang="fa-IR" smtClean="0">
                <a:cs typeface="B Nazanin" panose="00000400000000000000" pitchFamily="2" charset="-78"/>
              </a:rPr>
              <a:t>(همان، ص. ج110/1)</a:t>
            </a:r>
          </a:p>
          <a:p>
            <a:pPr algn="just"/>
            <a:r>
              <a:rPr lang="fa-IR" smtClean="0">
                <a:cs typeface="B Nazanin" panose="00000400000000000000" pitchFamily="2" charset="-78"/>
              </a:rPr>
              <a:t>(1) تقلید احمد شوقی در این بیت از «</a:t>
            </a:r>
            <a:r>
              <a:rPr lang="fa-IR" smtClean="0">
                <a:solidFill>
                  <a:srgbClr val="FF0000"/>
                </a:solidFill>
                <a:cs typeface="B Nazanin" panose="00000400000000000000" pitchFamily="2" charset="-78"/>
              </a:rPr>
              <a:t>امری القیس</a:t>
            </a:r>
            <a:r>
              <a:rPr lang="fa-IR" smtClean="0">
                <a:cs typeface="B Nazanin" panose="00000400000000000000" pitchFamily="2" charset="-78"/>
              </a:rPr>
              <a:t>» مشهود است آنجا که می گوید: </a:t>
            </a:r>
          </a:p>
          <a:p>
            <a:pPr marL="0" indent="0" algn="ctr">
              <a:buNone/>
            </a:pPr>
            <a:r>
              <a:rPr lang="fa-IR" smtClean="0">
                <a:cs typeface="B Nazanin" panose="00000400000000000000" pitchFamily="2" charset="-78"/>
              </a:rPr>
              <a:t>نَصُدُّ وَ نُبدِی عَن اَسِیلٍ وَ نَنَفی		بِناظِرَهٍ مِن وَحشِ وَجرَهَ مُطفِلٍ</a:t>
            </a:r>
          </a:p>
          <a:p>
            <a:pPr algn="just"/>
            <a:endParaRPr lang="fa-IR" smtClean="0">
              <a:cs typeface="B Nazanin" panose="00000400000000000000" pitchFamily="2" charset="-78"/>
            </a:endParaRPr>
          </a:p>
          <a:p>
            <a:pPr algn="just"/>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629328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2- حمله ی تند منتقدان به شعر «احمد شوقی»</a:t>
            </a:r>
            <a:endParaRPr lang="fa-IR">
              <a:cs typeface="B Nazanin" panose="00000400000000000000" pitchFamily="2" charset="-78"/>
            </a:endParaRPr>
          </a:p>
        </p:txBody>
      </p:sp>
      <p:sp>
        <p:nvSpPr>
          <p:cNvPr id="3" name="Content Placeholder 2"/>
          <p:cNvSpPr>
            <a:spLocks noGrp="1"/>
          </p:cNvSpPr>
          <p:nvPr>
            <p:ph idx="1"/>
          </p:nvPr>
        </p:nvSpPr>
        <p:spPr>
          <a:xfrm>
            <a:off x="4435522" y="1825625"/>
            <a:ext cx="6918278" cy="4351338"/>
          </a:xfrm>
        </p:spPr>
        <p:txBody>
          <a:bodyPr/>
          <a:lstStyle/>
          <a:p>
            <a:pPr algn="just"/>
            <a:r>
              <a:rPr lang="fa-IR" smtClean="0">
                <a:cs typeface="B Nazanin" panose="00000400000000000000" pitchFamily="2" charset="-78"/>
              </a:rPr>
              <a:t>ولی علی رغم همه توانایی هایی که «احمد شوقی» از خود نشان داد او مورد هجوم شدید نقادان جوانی قرار گرفت که به فرهنگ غرب آشنا بودند و از مهم ترین آنها «طه حسین»  و «عقاد» بودند. سرسخت ترین نقادان شعر وی «عقاد» بر ضد «احمد شوقی» این بود که او تقلید گراست و شعر او مناسباتی است و قصائدش معارضه ای است و «</a:t>
            </a:r>
            <a:r>
              <a:rPr lang="fa-IR" b="1" smtClean="0">
                <a:solidFill>
                  <a:srgbClr val="FF0000"/>
                </a:solidFill>
                <a:cs typeface="B Nazanin" panose="00000400000000000000" pitchFamily="2" charset="-78"/>
              </a:rPr>
              <a:t>خدیو</a:t>
            </a:r>
            <a:r>
              <a:rPr lang="fa-IR" smtClean="0">
                <a:cs typeface="B Nazanin" panose="00000400000000000000" pitchFamily="2" charset="-78"/>
              </a:rPr>
              <a:t>» را به سبک تقلیدی شعرای قدیم مدح می کند و اصرار داشت که «احمد شوقی» به وصف سطحی اشیا می پردازد که خالی از ارزش زیبا شناختی است و جوهر حقیقی اشیاء و ارتباطات آن با زندگی را توصیف نمی کند.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28100"/>
            <a:ext cx="3554652" cy="2630251"/>
          </a:xfrm>
          <a:prstGeom prst="rect">
            <a:avLst/>
          </a:prstGeom>
        </p:spPr>
      </p:pic>
      <p:sp>
        <p:nvSpPr>
          <p:cNvPr id="5" name="TextBox 4"/>
          <p:cNvSpPr txBox="1"/>
          <p:nvPr/>
        </p:nvSpPr>
        <p:spPr>
          <a:xfrm>
            <a:off x="1742069" y="4795763"/>
            <a:ext cx="1746913"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احمد شوقی</a:t>
            </a:r>
            <a:endParaRPr lang="fa-IR">
              <a:solidFill>
                <a:srgbClr val="FF0000"/>
              </a:solidFill>
            </a:endParaRPr>
          </a:p>
        </p:txBody>
      </p:sp>
    </p:spTree>
    <p:extLst>
      <p:ext uri="{BB962C8B-B14F-4D97-AF65-F5344CB8AC3E}">
        <p14:creationId xmlns:p14="http://schemas.microsoft.com/office/powerpoint/2010/main" val="2831211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بلکه با تشبیهاتی شکل خارجی آنها را توصیف می کند و اثر آنها را بر احساسات به تصویر نمی کشد(سلمی الخضراء الجیوسی، 2001 میلادی، ص 76)</a:t>
            </a:r>
          </a:p>
          <a:p>
            <a:pPr algn="just"/>
            <a:r>
              <a:rPr lang="fa-IR" smtClean="0">
                <a:cs typeface="B Nazanin" panose="00000400000000000000" pitchFamily="2" charset="-78"/>
              </a:rPr>
              <a:t>اما «طه حسین» او را به هراس از نقد متهم می کرد و مدعی بود که او جرات ایجاد تغییر در شعر را ندارد و از معلومات اندکی برخوردار است(سلمی الخضراء الجیرسی 2001 میلادی، ص 76) و پیرو قاعده ای است که آن را هم به نثر در مقدمه دیوان و هم به شعر در خود دیوان آورده است که: </a:t>
            </a:r>
          </a:p>
          <a:p>
            <a:pPr marL="0" indent="0" algn="ctr">
              <a:buNone/>
            </a:pPr>
            <a:r>
              <a:rPr lang="fa-IR" smtClean="0">
                <a:cs typeface="B Nazanin" panose="00000400000000000000" pitchFamily="2" charset="-78"/>
              </a:rPr>
              <a:t>انَّ الاَراقِمَ لا یُطاقُ لِقاوُها			وَ تُنَالُ مِن خَلفٍ بِاطرَافِ الیَدِ</a:t>
            </a:r>
          </a:p>
          <a:p>
            <a:pPr marL="0" indent="0" algn="l">
              <a:buNone/>
            </a:pPr>
            <a:r>
              <a:rPr lang="fa-IR" smtClean="0">
                <a:cs typeface="B Nazanin" panose="00000400000000000000" pitchFamily="2" charset="-78"/>
              </a:rPr>
              <a:t>(احمد عبید، از مقاله «حافظ و شوقی» اثر طه حسین، 1985، ص 640)</a:t>
            </a:r>
          </a:p>
          <a:p>
            <a:pPr algn="just"/>
            <a:endParaRPr lang="fa-IR">
              <a:cs typeface="B Nazanin" panose="00000400000000000000" pitchFamily="2" charset="-78"/>
            </a:endParaRPr>
          </a:p>
        </p:txBody>
      </p:sp>
    </p:spTree>
    <p:extLst>
      <p:ext uri="{BB962C8B-B14F-4D97-AF65-F5344CB8AC3E}">
        <p14:creationId xmlns:p14="http://schemas.microsoft.com/office/powerpoint/2010/main" val="3009369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04012" y="1825625"/>
            <a:ext cx="6549788" cy="4351338"/>
          </a:xfrm>
        </p:spPr>
        <p:txBody>
          <a:bodyPr/>
          <a:lstStyle/>
          <a:p>
            <a:pPr algn="just"/>
            <a:r>
              <a:rPr lang="fa-IR" smtClean="0">
                <a:cs typeface="B Nazanin" panose="00000400000000000000" pitchFamily="2" charset="-78"/>
              </a:rPr>
              <a:t>بر اساس قاعده مذکور – به زعم «طه حسین»- او جرات رویارویی با نقادان شعر خود را ندارد بله دیگران را بر ضد آنها بر می انگیزد. با این حال  به نظر می رسد که این نقد های غیر منصفانه متاثر از اوضاع دشوار سیاسی اجتماعی آغاز قرن بیستم بود که از جهت گیری های شخصی یا سیاسی به دور نبود از دلایل این ادعا می توان به اظهار پشیمانی بسیاری ازنقادان  این دوره از این نقدهای غیر منصفانه اشاره کرد.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4807"/>
            <a:ext cx="3917650" cy="2828262"/>
          </a:xfrm>
          <a:prstGeom prst="rect">
            <a:avLst/>
          </a:prstGeom>
        </p:spPr>
      </p:pic>
      <p:sp>
        <p:nvSpPr>
          <p:cNvPr id="5" name="TextBox 4"/>
          <p:cNvSpPr txBox="1"/>
          <p:nvPr/>
        </p:nvSpPr>
        <p:spPr>
          <a:xfrm>
            <a:off x="2128284" y="5032943"/>
            <a:ext cx="133748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طه حسین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604578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2800" b="1" smtClean="0">
                <a:solidFill>
                  <a:srgbClr val="FF0000"/>
                </a:solidFill>
                <a:cs typeface="B Nazanin" panose="00000400000000000000" pitchFamily="2" charset="-78"/>
              </a:rPr>
              <a:t>3- آگاهی شوقی از علل و اسباب تجدد و نوآوری ادبی و درک درست او از شرایط زمان </a:t>
            </a:r>
            <a:endParaRPr lang="fa-IR" sz="28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 همه این نقدهای غیر منصفانه فقط با کمی دقت در مقدمه دیوان ن</a:t>
            </a:r>
            <a:r>
              <a:rPr lang="fa-IR">
                <a:cs typeface="B Nazanin" panose="00000400000000000000" pitchFamily="2" charset="-78"/>
              </a:rPr>
              <a:t>خست </a:t>
            </a:r>
            <a:r>
              <a:rPr lang="fa-IR" smtClean="0">
                <a:cs typeface="B Nazanin" panose="00000400000000000000" pitchFamily="2" charset="-78"/>
              </a:rPr>
              <a:t>وی، به نظر می رسد «احمد شوقی» با پشتوانه ای از آشنایی به فرهنگ غرب اسباب تجدد ادبی را به خوبی می دانسته است. اما نخواسته و یا نتوانسته  پای خود را از مالوف زمان خود فراتر بگذارد. وی در مقدمه دیوان قدیمی خود می گوید: « والحاصِلُ انَّ انزالَ الشِعرِ مَنزِلَهَ حِرفَهٍ نَفُوُمُ بالمدح و لاتَقُوُمُ بِغَیرِهِ تَجزِئهٌ یَجِلٌّ عَنها و یَتَبَرَّاُ مِنهِا هُنا یَسالُنی سائِلٌ ما لَکَ تُنهِیِ عَن خُلُقٍ و تاتیِ مِثلَهُ فَاُجِیبُ انی فَرَعتُ اَبوابَ الشِّعرِ و اَنَا لاَ اَعلَمُ مِنه حَقیقَهَ ما اَعلَمُهُ الیَومَ و لا اَجِدُ امامی غَیرَ دَواوینَ لِلمَوتی لا مَظهَرَ لِلشِّعرِ فیها و قَصائِدَ لِلاَحیاءِ یخذون فیها حذو القُدَماءِ....فَمَازِلتُ اَتَمَنَّی هذه المَنزَلَهَ وَ اَسمُو الَیهَا عَلَی دَرجِ الاخلاصِ فی حبِّ صِناعَتَی و اتقانِها بِقَدرِ الاِمکانِ وَ صَونها عنِ الابتذالِ حَتَّی وُفِّقتُ بِفَضلِ الله الیها ثُمَّ طَلَبتُ العِلمَ فی اروبا... فَجَعَلتُ اَبعَثُ بِقَصائِدِ المَدِیح مِن اروبا مَملوئَهً مِن جَدِیدِ المَعانی وَ حَدیثِ الاَسالیبِ بِقَدرِ الامکانِ الی اَن رَفَعتُ الی الخَدِیوی السَابِقِ قَصیدَتی التی اَقولُ فی مَطلَعِهَا</a:t>
            </a:r>
          </a:p>
          <a:p>
            <a:pPr algn="just"/>
            <a:endParaRPr lang="fa-IR">
              <a:cs typeface="B Nazanin" panose="00000400000000000000" pitchFamily="2" charset="-78"/>
            </a:endParaRPr>
          </a:p>
        </p:txBody>
      </p:sp>
    </p:spTree>
    <p:extLst>
      <p:ext uri="{BB962C8B-B14F-4D97-AF65-F5344CB8AC3E}">
        <p14:creationId xmlns:p14="http://schemas.microsoft.com/office/powerpoint/2010/main" val="2154083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smtClean="0">
                <a:cs typeface="B Nazanin" panose="00000400000000000000" pitchFamily="2" charset="-78"/>
              </a:rPr>
              <a:t>خَدَعُوها بِقولِهم حَسنَاءُ 		وَالغَوانی یَغُرُهُنَّ الثَنَاءُ</a:t>
            </a:r>
          </a:p>
          <a:p>
            <a:pPr algn="just"/>
            <a:r>
              <a:rPr lang="fa-IR" smtClean="0">
                <a:cs typeface="B Nazanin" panose="00000400000000000000" pitchFamily="2" charset="-78"/>
              </a:rPr>
              <a:t>...وَ کانَت المدائحُ الخدیویَهُ تُنشَرُ یَومَئذٍ فی الجَریدَه الرَّسمیَّه وَ کانَ یُحَرِرُّها اُستاذِی الشَّیخُ «عَبدَالکَریمِ سَلمانِ» فَدَفَعتُ الَیه وَ طَلَبَ مِنه اَن یُسقِطَ الغَزَلَ وَ یَنشُرَ المَدحَ فَوَدَّ الشَّیخُ لَو سَقَطَ المَدیَحُ و نشر الغزل </a:t>
            </a:r>
            <a:r>
              <a:rPr lang="fa-IR" smtClean="0">
                <a:cs typeface="B Nazanin" panose="00000400000000000000" pitchFamily="2" charset="-78"/>
              </a:rPr>
              <a:t>ثُمَّ </a:t>
            </a:r>
            <a:r>
              <a:rPr lang="fa-IR" smtClean="0">
                <a:cs typeface="B Nazanin" panose="00000400000000000000" pitchFamily="2" charset="-78"/>
              </a:rPr>
              <a:t>کانت </a:t>
            </a:r>
            <a:r>
              <a:rPr lang="fa-IR" smtClean="0">
                <a:cs typeface="B Nazanin" panose="00000400000000000000" pitchFamily="2" charset="-78"/>
              </a:rPr>
              <a:t>النَّتِیجَهُ اَن القَصِیدَهَ بِرُمَّتِهَا لَم تُنشَر</a:t>
            </a:r>
            <a:r>
              <a:rPr lang="fa-IR" smtClean="0">
                <a:cs typeface="B Nazanin" panose="00000400000000000000" pitchFamily="2" charset="-78"/>
              </a:rPr>
              <a:t>...» (احمد شوقی، مقدمه ی چاپ اول ، 1898 میلادی، ص 6-7)</a:t>
            </a:r>
          </a:p>
          <a:p>
            <a:pPr algn="just"/>
            <a:endParaRPr lang="fa-IR">
              <a:cs typeface="B Nazanin" panose="00000400000000000000" pitchFamily="2" charset="-78"/>
            </a:endParaRPr>
          </a:p>
        </p:txBody>
      </p:sp>
    </p:spTree>
    <p:extLst>
      <p:ext uri="{BB962C8B-B14F-4D97-AF65-F5344CB8AC3E}">
        <p14:creationId xmlns:p14="http://schemas.microsoft.com/office/powerpoint/2010/main" val="3141626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آنچه از مطالعه این مقدمه بر می آید این است که تلاش های «</a:t>
            </a:r>
            <a:r>
              <a:rPr lang="fa-IR" b="1" smtClean="0">
                <a:solidFill>
                  <a:srgbClr val="FF0000"/>
                </a:solidFill>
                <a:cs typeface="B Nazanin" panose="00000400000000000000" pitchFamily="2" charset="-78"/>
              </a:rPr>
              <a:t>احمد شوقی</a:t>
            </a:r>
            <a:r>
              <a:rPr lang="fa-IR" smtClean="0">
                <a:cs typeface="B Nazanin" panose="00000400000000000000" pitchFamily="2" charset="-78"/>
              </a:rPr>
              <a:t>» در جهت تجدد و نوآوری با درک کامل از شرایط زمان همراه بوده است و او به خوبی می دانسته که استمرار تجدد و نوآوری با ظهور تدریجی و توام با احتیاط آن وابستگی کامل دارد از این رو وی در تفسیر عدم چاپ قصیده ی مذکور می گوید: «فَلَمَّا بَلَغَنی الخَبَرُ وَ انَّ الزّلَلَ مَعِی اذا انا استَعجَلتُ» (همان، ص 6-7)</a:t>
            </a:r>
            <a:endParaRPr lang="fa-IR">
              <a:cs typeface="B Nazanin" panose="00000400000000000000" pitchFamily="2" charset="-78"/>
            </a:endParaRPr>
          </a:p>
        </p:txBody>
      </p:sp>
      <p:sp>
        <p:nvSpPr>
          <p:cNvPr id="4" name="Flowchart: Alternate Process 3"/>
          <p:cNvSpPr/>
          <p:nvPr/>
        </p:nvSpPr>
        <p:spPr>
          <a:xfrm>
            <a:off x="838200" y="4302176"/>
            <a:ext cx="4362138" cy="97436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ظهور تدریجی و توام با احتیاط آن</a:t>
            </a:r>
            <a:endParaRPr lang="fa-IR"/>
          </a:p>
        </p:txBody>
      </p:sp>
    </p:spTree>
    <p:extLst>
      <p:ext uri="{BB962C8B-B14F-4D97-AF65-F5344CB8AC3E}">
        <p14:creationId xmlns:p14="http://schemas.microsoft.com/office/powerpoint/2010/main" val="4024046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با کمی تامل می بینیم که «احمد شوقی» زمانی در «فرانسه» می زیست که ناتورالیست هایی همچون «امیل زولا»، «موپاسان» و «هویسمان» و سمبولیست هایی همچون «رمبو»، «ورلن»، «</a:t>
            </a:r>
            <a:r>
              <a:rPr lang="fa-IR" smtClean="0">
                <a:cs typeface="B Nazanin" panose="00000400000000000000" pitchFamily="2" charset="-78"/>
              </a:rPr>
              <a:t>بودلر</a:t>
            </a:r>
            <a:r>
              <a:rPr lang="fa-IR">
                <a:cs typeface="B Nazanin" panose="00000400000000000000" pitchFamily="2" charset="-78"/>
              </a:rPr>
              <a:t>»، «بانویل» و «مالارمه» در صحنه ادبیات </a:t>
            </a:r>
            <a:r>
              <a:rPr lang="fa-IR" smtClean="0">
                <a:cs typeface="B Nazanin" panose="00000400000000000000" pitchFamily="2" charset="-78"/>
              </a:rPr>
              <a:t>فرانسه </a:t>
            </a:r>
            <a:r>
              <a:rPr lang="fa-IR">
                <a:cs typeface="B Nazanin" panose="00000400000000000000" pitchFamily="2" charset="-78"/>
              </a:rPr>
              <a:t>می درخشیدند. افزون بر این در همین زمان در انگلیس کسانی  چون «جان راسکین»، «والتر پاتر»، «اسکار وایلد» و «جورج مور» به واسطه مکتبی به نام «زیباپرستی» گرد هم آمده بودند و در آلمان بزرگانی چون «شوپنهاور»، «نیچه»، «واگنر»، «هاینه» و غیره می زیستند. </a:t>
            </a:r>
          </a:p>
        </p:txBody>
      </p:sp>
    </p:spTree>
    <p:extLst>
      <p:ext uri="{BB962C8B-B14F-4D97-AF65-F5344CB8AC3E}">
        <p14:creationId xmlns:p14="http://schemas.microsoft.com/office/powerpoint/2010/main" val="2955668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204928" y="2092858"/>
            <a:ext cx="2857500" cy="2857500"/>
          </a:xfrm>
          <a:prstGeom prst="rect">
            <a:avLst/>
          </a:prstGeom>
        </p:spPr>
      </p:pic>
      <p:pic>
        <p:nvPicPr>
          <p:cNvPr id="5" name="Picture 4"/>
          <p:cNvPicPr>
            <a:picLocks noChangeAspect="1"/>
          </p:cNvPicPr>
          <p:nvPr/>
        </p:nvPicPr>
        <p:blipFill>
          <a:blip r:embed="rId3"/>
          <a:stretch>
            <a:fillRect/>
          </a:stretch>
        </p:blipFill>
        <p:spPr>
          <a:xfrm>
            <a:off x="4496980" y="2092858"/>
            <a:ext cx="2833141" cy="2857500"/>
          </a:xfrm>
          <a:prstGeom prst="rect">
            <a:avLst/>
          </a:prstGeom>
        </p:spPr>
      </p:pic>
      <p:pic>
        <p:nvPicPr>
          <p:cNvPr id="6" name="Picture 5"/>
          <p:cNvPicPr>
            <a:picLocks noChangeAspect="1"/>
          </p:cNvPicPr>
          <p:nvPr/>
        </p:nvPicPr>
        <p:blipFill>
          <a:blip r:embed="rId4"/>
          <a:stretch>
            <a:fillRect/>
          </a:stretch>
        </p:blipFill>
        <p:spPr>
          <a:xfrm>
            <a:off x="838200" y="2092858"/>
            <a:ext cx="2783974" cy="2857500"/>
          </a:xfrm>
          <a:prstGeom prst="rect">
            <a:avLst/>
          </a:prstGeom>
        </p:spPr>
      </p:pic>
      <p:sp>
        <p:nvSpPr>
          <p:cNvPr id="7" name="TextBox 6"/>
          <p:cNvSpPr txBox="1"/>
          <p:nvPr/>
        </p:nvSpPr>
        <p:spPr>
          <a:xfrm>
            <a:off x="8634334" y="5306518"/>
            <a:ext cx="178383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امیل زولا</a:t>
            </a:r>
            <a:endParaRPr lang="fa-IR" b="1">
              <a:solidFill>
                <a:srgbClr val="FF0000"/>
              </a:solidFill>
              <a:cs typeface="B Nazanin" panose="00000400000000000000" pitchFamily="2" charset="-78"/>
            </a:endParaRPr>
          </a:p>
        </p:txBody>
      </p:sp>
      <p:sp>
        <p:nvSpPr>
          <p:cNvPr id="8" name="TextBox 7"/>
          <p:cNvSpPr txBox="1"/>
          <p:nvPr/>
        </p:nvSpPr>
        <p:spPr>
          <a:xfrm>
            <a:off x="5231497" y="5306518"/>
            <a:ext cx="136410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گی دو موپاسان</a:t>
            </a:r>
            <a:endParaRPr lang="fa-IR" b="1">
              <a:solidFill>
                <a:srgbClr val="FF0000"/>
              </a:solidFill>
              <a:cs typeface="B Nazanin" panose="00000400000000000000" pitchFamily="2" charset="-78"/>
            </a:endParaRPr>
          </a:p>
        </p:txBody>
      </p:sp>
      <p:sp>
        <p:nvSpPr>
          <p:cNvPr id="9" name="TextBox 8"/>
          <p:cNvSpPr txBox="1"/>
          <p:nvPr/>
        </p:nvSpPr>
        <p:spPr>
          <a:xfrm>
            <a:off x="1570619" y="5306518"/>
            <a:ext cx="131913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آرتور رمبو</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40265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ما در این مقاله در سه بخش به بررسی و نقد نشانه های تجدد و نوآوری در شعر نمایندگان بارز عصر انبعاث و نهضت می پردازیم. این سه بخش عبارتند از:</a:t>
            </a:r>
          </a:p>
          <a:p>
            <a:pPr algn="just"/>
            <a:r>
              <a:rPr lang="fa-IR" smtClean="0">
                <a:cs typeface="B Nazanin" panose="00000400000000000000" pitchFamily="2" charset="-78"/>
              </a:rPr>
              <a:t>الف- محمود سامی بارودی پیشگام جنبش احیای ادبی</a:t>
            </a:r>
          </a:p>
          <a:p>
            <a:pPr algn="just"/>
            <a:r>
              <a:rPr lang="fa-IR" smtClean="0">
                <a:cs typeface="B Nazanin" panose="00000400000000000000" pitchFamily="2" charset="-78"/>
              </a:rPr>
              <a:t>ب- حافظ ابراهیم و استمرار جنبش احیای ادبی</a:t>
            </a:r>
          </a:p>
          <a:p>
            <a:pPr algn="just"/>
            <a:r>
              <a:rPr lang="fa-IR" smtClean="0">
                <a:cs typeface="B Nazanin" panose="00000400000000000000" pitchFamily="2" charset="-78"/>
              </a:rPr>
              <a:t>ج- احمد شوقی و استمرار جنبش احیاء و تجدد ادبی</a:t>
            </a:r>
            <a:endParaRPr lang="fa-IR">
              <a:cs typeface="B Nazanin" panose="00000400000000000000" pitchFamily="2" charset="-78"/>
            </a:endParaRPr>
          </a:p>
        </p:txBody>
      </p:sp>
    </p:spTree>
    <p:extLst>
      <p:ext uri="{BB962C8B-B14F-4D97-AF65-F5344CB8AC3E}">
        <p14:creationId xmlns:p14="http://schemas.microsoft.com/office/powerpoint/2010/main" val="1715665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7415447" y="1971478"/>
            <a:ext cx="2857500" cy="3159243"/>
          </a:xfrm>
          <a:prstGeom prst="rect">
            <a:avLst/>
          </a:prstGeom>
        </p:spPr>
      </p:pic>
      <p:sp>
        <p:nvSpPr>
          <p:cNvPr id="7" name="TextBox 6"/>
          <p:cNvSpPr txBox="1"/>
          <p:nvPr/>
        </p:nvSpPr>
        <p:spPr>
          <a:xfrm>
            <a:off x="8057213" y="5426900"/>
            <a:ext cx="157396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شارل بودلر</a:t>
            </a:r>
            <a:endParaRPr lang="fa-IR" b="1">
              <a:solidFill>
                <a:srgbClr val="FF0000"/>
              </a:solidFill>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1684207" y="1971478"/>
            <a:ext cx="2857500" cy="3159243"/>
          </a:xfrm>
          <a:prstGeom prst="rect">
            <a:avLst/>
          </a:prstGeom>
        </p:spPr>
      </p:pic>
      <p:sp>
        <p:nvSpPr>
          <p:cNvPr id="9" name="TextBox 8"/>
          <p:cNvSpPr txBox="1"/>
          <p:nvPr/>
        </p:nvSpPr>
        <p:spPr>
          <a:xfrm>
            <a:off x="2363449" y="5411511"/>
            <a:ext cx="149901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استفان مالارمه</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176139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117205" y="2062878"/>
            <a:ext cx="2857500" cy="2857500"/>
          </a:xfrm>
          <a:prstGeom prst="rect">
            <a:avLst/>
          </a:prstGeom>
        </p:spPr>
      </p:pic>
      <p:sp>
        <p:nvSpPr>
          <p:cNvPr id="5" name="TextBox 4"/>
          <p:cNvSpPr txBox="1"/>
          <p:nvPr/>
        </p:nvSpPr>
        <p:spPr>
          <a:xfrm>
            <a:off x="7803941" y="5292568"/>
            <a:ext cx="1484027"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جان راسکین</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444365" y="2062878"/>
            <a:ext cx="2857500" cy="2857500"/>
          </a:xfrm>
          <a:prstGeom prst="rect">
            <a:avLst/>
          </a:prstGeom>
        </p:spPr>
      </p:pic>
      <p:sp>
        <p:nvSpPr>
          <p:cNvPr id="7" name="TextBox 6"/>
          <p:cNvSpPr txBox="1"/>
          <p:nvPr/>
        </p:nvSpPr>
        <p:spPr>
          <a:xfrm>
            <a:off x="2108616" y="5292568"/>
            <a:ext cx="1528997"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اسکار وایلد</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4220993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9024078" y="2167809"/>
            <a:ext cx="2329721" cy="2857500"/>
          </a:xfrm>
          <a:prstGeom prst="rect">
            <a:avLst/>
          </a:prstGeom>
        </p:spPr>
      </p:pic>
      <p:pic>
        <p:nvPicPr>
          <p:cNvPr id="5" name="Picture 4"/>
          <p:cNvPicPr>
            <a:picLocks noChangeAspect="1"/>
          </p:cNvPicPr>
          <p:nvPr/>
        </p:nvPicPr>
        <p:blipFill>
          <a:blip r:embed="rId3"/>
          <a:stretch>
            <a:fillRect/>
          </a:stretch>
        </p:blipFill>
        <p:spPr>
          <a:xfrm>
            <a:off x="6235908" y="2167809"/>
            <a:ext cx="2218544" cy="2857500"/>
          </a:xfrm>
          <a:prstGeom prst="rect">
            <a:avLst/>
          </a:prstGeom>
        </p:spPr>
      </p:pic>
      <p:pic>
        <p:nvPicPr>
          <p:cNvPr id="6" name="Picture 5"/>
          <p:cNvPicPr>
            <a:picLocks noChangeAspect="1"/>
          </p:cNvPicPr>
          <p:nvPr/>
        </p:nvPicPr>
        <p:blipFill>
          <a:blip r:embed="rId4"/>
          <a:stretch>
            <a:fillRect/>
          </a:stretch>
        </p:blipFill>
        <p:spPr>
          <a:xfrm>
            <a:off x="3417758" y="2167809"/>
            <a:ext cx="2413416" cy="2857500"/>
          </a:xfrm>
          <a:prstGeom prst="rect">
            <a:avLst/>
          </a:prstGeom>
        </p:spPr>
      </p:pic>
      <p:pic>
        <p:nvPicPr>
          <p:cNvPr id="7" name="Picture 6"/>
          <p:cNvPicPr>
            <a:picLocks noChangeAspect="1"/>
          </p:cNvPicPr>
          <p:nvPr/>
        </p:nvPicPr>
        <p:blipFill>
          <a:blip r:embed="rId5"/>
          <a:stretch>
            <a:fillRect/>
          </a:stretch>
        </p:blipFill>
        <p:spPr>
          <a:xfrm>
            <a:off x="790732" y="2167809"/>
            <a:ext cx="2057400" cy="2791206"/>
          </a:xfrm>
          <a:prstGeom prst="rect">
            <a:avLst/>
          </a:prstGeom>
        </p:spPr>
      </p:pic>
      <p:sp>
        <p:nvSpPr>
          <p:cNvPr id="8" name="TextBox 7"/>
          <p:cNvSpPr txBox="1"/>
          <p:nvPr/>
        </p:nvSpPr>
        <p:spPr>
          <a:xfrm>
            <a:off x="9454420" y="5286744"/>
            <a:ext cx="146903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آرتور شوپنهاور</a:t>
            </a:r>
            <a:endParaRPr lang="fa-IR" b="1">
              <a:solidFill>
                <a:srgbClr val="FF0000"/>
              </a:solidFill>
              <a:cs typeface="B Nazanin" panose="00000400000000000000" pitchFamily="2" charset="-78"/>
            </a:endParaRPr>
          </a:p>
        </p:txBody>
      </p:sp>
      <p:sp>
        <p:nvSpPr>
          <p:cNvPr id="9" name="TextBox 8"/>
          <p:cNvSpPr txBox="1"/>
          <p:nvPr/>
        </p:nvSpPr>
        <p:spPr>
          <a:xfrm>
            <a:off x="6835514" y="5347502"/>
            <a:ext cx="101933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واگنر</a:t>
            </a:r>
            <a:endParaRPr lang="fa-IR" b="1">
              <a:solidFill>
                <a:srgbClr val="FF0000"/>
              </a:solidFill>
              <a:cs typeface="B Nazanin" panose="00000400000000000000" pitchFamily="2" charset="-78"/>
            </a:endParaRPr>
          </a:p>
        </p:txBody>
      </p:sp>
      <p:sp>
        <p:nvSpPr>
          <p:cNvPr id="10" name="TextBox 9"/>
          <p:cNvSpPr txBox="1"/>
          <p:nvPr/>
        </p:nvSpPr>
        <p:spPr>
          <a:xfrm>
            <a:off x="4017364" y="5286744"/>
            <a:ext cx="959370"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نیچه</a:t>
            </a:r>
            <a:endParaRPr lang="fa-IR" sz="2000" b="1">
              <a:solidFill>
                <a:srgbClr val="FF0000"/>
              </a:solidFill>
              <a:cs typeface="B Nazanin" panose="00000400000000000000" pitchFamily="2" charset="-78"/>
            </a:endParaRPr>
          </a:p>
        </p:txBody>
      </p:sp>
      <p:sp>
        <p:nvSpPr>
          <p:cNvPr id="11" name="TextBox 10"/>
          <p:cNvSpPr txBox="1"/>
          <p:nvPr/>
        </p:nvSpPr>
        <p:spPr>
          <a:xfrm>
            <a:off x="1174717" y="5317522"/>
            <a:ext cx="1289429" cy="338554"/>
          </a:xfrm>
          <a:prstGeom prst="rect">
            <a:avLst/>
          </a:prstGeom>
          <a:noFill/>
        </p:spPr>
        <p:txBody>
          <a:bodyPr wrap="square" rtlCol="1">
            <a:spAutoFit/>
          </a:bodyPr>
          <a:lstStyle/>
          <a:p>
            <a:pPr algn="ctr"/>
            <a:r>
              <a:rPr lang="fa-IR" sz="1600" b="1" smtClean="0">
                <a:solidFill>
                  <a:srgbClr val="FF0000"/>
                </a:solidFill>
                <a:cs typeface="B Nazanin" panose="00000400000000000000" pitchFamily="2" charset="-78"/>
              </a:rPr>
              <a:t>هاینریش هاینه</a:t>
            </a:r>
            <a:endParaRPr lang="fa-IR" sz="1600" b="1">
              <a:solidFill>
                <a:srgbClr val="FF0000"/>
              </a:solidFill>
              <a:cs typeface="B Nazanin" panose="00000400000000000000" pitchFamily="2" charset="-78"/>
            </a:endParaRPr>
          </a:p>
        </p:txBody>
      </p:sp>
    </p:spTree>
    <p:extLst>
      <p:ext uri="{BB962C8B-B14F-4D97-AF65-F5344CB8AC3E}">
        <p14:creationId xmlns:p14="http://schemas.microsoft.com/office/powerpoint/2010/main" val="1168538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12038" y="1825625"/>
            <a:ext cx="6841761" cy="4351338"/>
          </a:xfrm>
        </p:spPr>
        <p:txBody>
          <a:bodyPr>
            <a:normAutofit lnSpcReduction="10000"/>
          </a:bodyPr>
          <a:lstStyle/>
          <a:p>
            <a:pPr algn="just"/>
            <a:r>
              <a:rPr lang="fa-IR">
                <a:cs typeface="B Nazanin" panose="00000400000000000000" pitchFamily="2" charset="-78"/>
              </a:rPr>
              <a:t>حال سوالی که مطرح می شود این است که چگونه ممکن است جوانی همچون «احمد شوقی» در چنین فضایی زندگی کند و با چنین نوابغی هم عصر باشد و با بعضی از آنها در ارتباط باشد و از شعر، زندگی، اندیشه ها و آرزوهای آنان متاثر نگردد. در حالی که محبوبترین چیزها در روح و جان شوقی این بود که شعر یا نثر «</a:t>
            </a:r>
            <a:r>
              <a:rPr lang="fa-IR">
                <a:solidFill>
                  <a:srgbClr val="FF0000"/>
                </a:solidFill>
                <a:cs typeface="B Nazanin" panose="00000400000000000000" pitchFamily="2" charset="-78"/>
              </a:rPr>
              <a:t>موسه</a:t>
            </a:r>
            <a:r>
              <a:rPr lang="fa-IR">
                <a:cs typeface="B Nazanin" panose="00000400000000000000" pitchFamily="2" charset="-78"/>
              </a:rPr>
              <a:t>» را به عربی ترجمه کند. وی در همین راستا کتاب «</a:t>
            </a:r>
            <a:r>
              <a:rPr lang="fa-IR" b="1">
                <a:solidFill>
                  <a:srgbClr val="FF0000"/>
                </a:solidFill>
                <a:cs typeface="B Nazanin" panose="00000400000000000000" pitchFamily="2" charset="-78"/>
              </a:rPr>
              <a:t>اعترافات یکی از کودکان قرن</a:t>
            </a:r>
            <a:r>
              <a:rPr lang="fa-IR">
                <a:cs typeface="B Nazanin" panose="00000400000000000000" pitchFamily="2" charset="-78"/>
              </a:rPr>
              <a:t>» (</a:t>
            </a:r>
            <a:r>
              <a:rPr lang="en-US">
                <a:cs typeface="B Nazanin" panose="00000400000000000000" pitchFamily="2" charset="-78"/>
              </a:rPr>
              <a:t>Confessiond an enfant dusiele</a:t>
            </a:r>
            <a:r>
              <a:rPr lang="fa-IR">
                <a:cs typeface="B Nazanin" panose="00000400000000000000" pitchFamily="2" charset="-78"/>
              </a:rPr>
              <a:t>) اثر «موسه» را به عربی ترجمه کرد. گذشته از این هم او بود که «دریاچه» اثر «لامارتین» را ترجمه کرد و به تقلید از «لافونتن» به داستان های منظوم از زبان حیوانات پرداخت. (الظاهر احمد، مکی، الشعر العربی، 1980 میلادی، ص 114)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508948" cy="3133725"/>
          </a:xfrm>
          <a:prstGeom prst="rect">
            <a:avLst/>
          </a:prstGeom>
        </p:spPr>
      </p:pic>
      <p:sp>
        <p:nvSpPr>
          <p:cNvPr id="5" name="TextBox 4"/>
          <p:cNvSpPr txBox="1"/>
          <p:nvPr/>
        </p:nvSpPr>
        <p:spPr>
          <a:xfrm>
            <a:off x="1813810" y="5231567"/>
            <a:ext cx="1514006" cy="369332"/>
          </a:xfrm>
          <a:prstGeom prst="rect">
            <a:avLst/>
          </a:prstGeom>
          <a:noFill/>
        </p:spPr>
        <p:txBody>
          <a:bodyPr wrap="square" rtlCol="1">
            <a:spAutoFit/>
          </a:bodyPr>
          <a:lstStyle/>
          <a:p>
            <a:pPr algn="just"/>
            <a:r>
              <a:rPr lang="fa-IR" b="1" smtClean="0">
                <a:solidFill>
                  <a:srgbClr val="FF0000"/>
                </a:solidFill>
                <a:cs typeface="B Nazanin" panose="00000400000000000000" pitchFamily="2" charset="-78"/>
              </a:rPr>
              <a:t>آلفونسو لامارتین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466073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«احمد شوقی» از شعر «هوگو» و به ویژه از دیوان موسوم به «اسطوره های قرن ها» «</a:t>
            </a:r>
            <a:r>
              <a:rPr lang="en-US" smtClean="0">
                <a:cs typeface="B Nazanin" panose="00000400000000000000" pitchFamily="2" charset="-78"/>
              </a:rPr>
              <a:t>Legendes de siedes</a:t>
            </a:r>
            <a:r>
              <a:rPr lang="fa-IR" smtClean="0">
                <a:cs typeface="B Nazanin" panose="00000400000000000000" pitchFamily="2" charset="-78"/>
              </a:rPr>
              <a:t>»  متاثر بود و نبوغ شعری شوقی با پیروی از «هوگو» بود که در قصیده هایی همچون «تاریخ مصر القدیم»، «انس الوجود» و «توت عنخ آمون» و غیره بروز کرد. افزون بر این شوقی از «هوگو» بهره را برد که شاعری با نگاهی جهان شمول گشت و نگاه خود را به وطن خویش محدود نکرد بلکه شرق و غرب را نیز به آن افزود و درباره «ترکیه»، «دمشق»، «ژاپن»، توصیف زیبایی های «بسفر»، «سوئیس» و «اندلس»  زبان به سخن گشود (احمد عبید، از مقاله ی، اثر الشعر الاوروبی فی نظم شوقی، اثر محمد لطفی جمعه، 1985، ص 404-408) و شاید از همین روست که او می گوید: </a:t>
            </a:r>
          </a:p>
          <a:p>
            <a:pPr algn="just"/>
            <a:r>
              <a:rPr lang="fa-IR" smtClean="0">
                <a:cs typeface="B Nazanin" panose="00000400000000000000" pitchFamily="2" charset="-78"/>
              </a:rPr>
              <a:t>کانَ شِعری الغِناءَ فی فَرَحِ الشَّرقِ			وَ کَانَ العَزاءُ فی اَحزانِهِ</a:t>
            </a:r>
          </a:p>
          <a:p>
            <a:pPr algn="just"/>
            <a:r>
              <a:rPr lang="fa-IR" smtClean="0">
                <a:cs typeface="B Nazanin" panose="00000400000000000000" pitchFamily="2" charset="-78"/>
              </a:rPr>
              <a:t>(احمد شوقی، 1988 میلادی، ص.ج 189/1)</a:t>
            </a:r>
            <a:endParaRPr lang="fa-IR">
              <a:cs typeface="B Nazanin" panose="00000400000000000000" pitchFamily="2" charset="-78"/>
            </a:endParaRPr>
          </a:p>
        </p:txBody>
      </p:sp>
    </p:spTree>
    <p:extLst>
      <p:ext uri="{BB962C8B-B14F-4D97-AF65-F5344CB8AC3E}">
        <p14:creationId xmlns:p14="http://schemas.microsoft.com/office/powerpoint/2010/main" val="3697346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اما «محمد مندور» علی رغم آگاهی از زندگی شوقی و آگاهی از مقدمه دیوان وی می گوید: شوقی علی رغم اقامتش در فرانسه در پایان قرن نوزدهم یعنی زمانی که در «فرانسه» جبهه گیری های ادبی و مکتبهای گوناگون همچون رومانتیسم، سمبولیسم، پارناسین و واقع گرایی سرشار از جوش و خروج بود نتوانست با هیچ کدام از این مفاهیم ارتباط برقرار کند تا اینکه فلسفه شعری جدیدی را ارائه دهد که جامع این مفاهیم و معلومات عربی گسترده ی او باشد. «مندور» تاکید می کند که اگر «احمد شوقی» این کار را می کرد سزاوار آن بود که شعری جهانی بسراید که دارای محتوای جدید و بنیان شعر {عربی} باشد. (محمد مندور، 1958 میلادی، ص.ج. 1/1، 3)</a:t>
            </a:r>
            <a:endParaRPr lang="fa-IR">
              <a:cs typeface="B Nazanin" panose="00000400000000000000" pitchFamily="2" charset="-78"/>
            </a:endParaRPr>
          </a:p>
        </p:txBody>
      </p:sp>
    </p:spTree>
    <p:extLst>
      <p:ext uri="{BB962C8B-B14F-4D97-AF65-F5344CB8AC3E}">
        <p14:creationId xmlns:p14="http://schemas.microsoft.com/office/powerpoint/2010/main" val="3843066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حال سوالی که مطرح می شود این است که آیا این اندیشه  از ناقد بزرگی چون «محمد مندور» شگفت نمی نماید؟! به نظر می رسد که پاسخ این سوال را نقادانی چون «سلمی الخضرا الجیوسی» و «محمد الکتانی» داده اند. </a:t>
            </a:r>
          </a:p>
          <a:p>
            <a:pPr algn="just"/>
            <a:r>
              <a:rPr lang="fa-IR" smtClean="0">
                <a:cs typeface="B Nazanin" panose="00000400000000000000" pitchFamily="2" charset="-78"/>
              </a:rPr>
              <a:t>«جیوسی» (سلمی الخضراء الجیوسی، 2001 میلادی، ص 76) معتقد است که در آن زمان نه «شوقی» و نه اسباب شعر عربی قادر به درک مفاهیم  پیچیده ی شعر «فرانسه» در پایان قرن نوزدهم نبودند. از این رو به نظر «محمد الکتانی» (محمد الکتانی، 1982 میلادی، ص 76) او مجبور به پیروی از رویکردی بود که با تحولات اجتماعی و آگاهی های ایدئولوژیک زمان خود سازگار باشد.  </a:t>
            </a:r>
            <a:endParaRPr lang="fa-IR">
              <a:cs typeface="B Nazanin" panose="00000400000000000000" pitchFamily="2" charset="-78"/>
            </a:endParaRPr>
          </a:p>
        </p:txBody>
      </p:sp>
    </p:spTree>
    <p:extLst>
      <p:ext uri="{BB962C8B-B14F-4D97-AF65-F5344CB8AC3E}">
        <p14:creationId xmlns:p14="http://schemas.microsoft.com/office/powerpoint/2010/main" val="868308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باید گفت که سخن «مندور» و تمام کسانی که «شوقی» را متهم به عدم تاثر از فضای ادبی آن روز فرانسه می نمایند همان قدر شوخی به نظر می رسد که </a:t>
            </a:r>
            <a:r>
              <a:rPr lang="fa-IR" b="1" smtClean="0">
                <a:solidFill>
                  <a:srgbClr val="FF0000"/>
                </a:solidFill>
                <a:cs typeface="B Nazanin" panose="00000400000000000000" pitchFamily="2" charset="-78"/>
              </a:rPr>
              <a:t>صحبت از پست مدرنیسم در جوامع عربی در حال حاضر شوخی جلوه می نماید</a:t>
            </a:r>
            <a:r>
              <a:rPr lang="fa-IR" smtClean="0">
                <a:cs typeface="B Nazanin" panose="00000400000000000000" pitchFamily="2" charset="-78"/>
              </a:rPr>
              <a:t>. از این رو «شوقی» به خوبی می دانست که راهی را که غربی ها در طی سیصد سال طی نموده اند نمی شود خام طمعانه در مدت پنجاه سال طی نمود افزون بر این او به فراست دریافته بود که مکتب های ادبی غرب زاییئه پشتوانه ای فلسفی هستند که بدون فهم پشتوانه های فلسفی آنها جامعه ی عربی آن روز در درک مفاهیم آنها ره به جایی نمی برد. </a:t>
            </a:r>
            <a:endParaRPr lang="fa-IR">
              <a:cs typeface="B Nazanin" panose="00000400000000000000" pitchFamily="2" charset="-78"/>
            </a:endParaRPr>
          </a:p>
        </p:txBody>
      </p:sp>
    </p:spTree>
    <p:extLst>
      <p:ext uri="{BB962C8B-B14F-4D97-AF65-F5344CB8AC3E}">
        <p14:creationId xmlns:p14="http://schemas.microsoft.com/office/powerpoint/2010/main" val="2587200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 تلاش های شوقی در جهت تجدد و نوآوری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شوقی در راستای تجدد ادبی دست به تالیف نمایشنامه های تمثیلی زد، شعری که جای آن در ادبیات عرب بسیار خالی بود و افزون بر آن پاسخی به ادعای شرق شناسان نیز بود کسانی که بر اساس آثار «ویکتور هوگو» شعر را به سه مرحله تقسیم می کردند. </a:t>
            </a:r>
          </a:p>
          <a:p>
            <a:pPr algn="just"/>
            <a:r>
              <a:rPr lang="fa-IR" smtClean="0">
                <a:cs typeface="B Nazanin" panose="00000400000000000000" pitchFamily="2" charset="-78"/>
              </a:rPr>
              <a:t>1- مرحله ی شر غنایی که در واقع نمادی از دوران طفولیت ملت ها است. </a:t>
            </a:r>
          </a:p>
          <a:p>
            <a:pPr algn="just"/>
            <a:r>
              <a:rPr lang="fa-IR" smtClean="0">
                <a:cs typeface="B Nazanin" panose="00000400000000000000" pitchFamily="2" charset="-78"/>
              </a:rPr>
              <a:t>2- مرحله ی شعر حماسی که در دوره ی جوانی ملت ها به منصه ظهور می رسد. </a:t>
            </a:r>
          </a:p>
          <a:p>
            <a:pPr algn="just"/>
            <a:r>
              <a:rPr lang="fa-IR" smtClean="0">
                <a:cs typeface="B Nazanin" panose="00000400000000000000" pitchFamily="2" charset="-78"/>
              </a:rPr>
              <a:t>3- مرحله شعر تمثیلی که بیانگر دوره پختگی و کهولت ملت هاست (عبدالحسین زرین کوب، 1369، ه ش، ص. ج 71/1)</a:t>
            </a:r>
            <a:endParaRPr lang="fa-IR">
              <a:cs typeface="B Nazanin" panose="00000400000000000000" pitchFamily="2" charset="-78"/>
            </a:endParaRPr>
          </a:p>
        </p:txBody>
      </p:sp>
    </p:spTree>
    <p:extLst>
      <p:ext uri="{BB962C8B-B14F-4D97-AF65-F5344CB8AC3E}">
        <p14:creationId xmlns:p14="http://schemas.microsoft.com/office/powerpoint/2010/main" val="3218296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solidFill>
                  <a:srgbClr val="FF0000"/>
                </a:solidFill>
                <a:cs typeface="B Nazanin" panose="00000400000000000000" pitchFamily="2" charset="-78"/>
              </a:rPr>
              <a:t>شرق شناسان بر آن بودند که شعر عربی در مرحله ی نخست متوقف مانده است </a:t>
            </a:r>
            <a:r>
              <a:rPr lang="fa-IR">
                <a:cs typeface="B Nazanin" panose="00000400000000000000" pitchFamily="2" charset="-78"/>
              </a:rPr>
              <a:t>و علی رغم تاریخ طولانی آن به مراحل بعدی نرسیده است. «احمد شوقی» با اندیشه رد موضع شرق شناسان به سال (1894 میلادی) در کنفرانس دهم شرق شناسان با قصیده بلند خود با عنوان «کبار الحوادث فی وادی و نمایشنامه تمثیلی «علی بک الکبیر او فیم هی دوله الممالیک» شرکت کرد(حلمی مرزوق، 1983 میلادی، ص 133-134)</a:t>
            </a:r>
          </a:p>
          <a:p>
            <a:pPr algn="just"/>
            <a:endParaRPr lang="fa-IR">
              <a:cs typeface="B Nazanin" panose="00000400000000000000" pitchFamily="2" charset="-78"/>
            </a:endParaRPr>
          </a:p>
        </p:txBody>
      </p:sp>
    </p:spTree>
    <p:extLst>
      <p:ext uri="{BB962C8B-B14F-4D97-AF65-F5344CB8AC3E}">
        <p14:creationId xmlns:p14="http://schemas.microsoft.com/office/powerpoint/2010/main" val="349169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الف- محمود سامی بارودی پیشگام جنبش احیای ادبی</a:t>
            </a:r>
          </a:p>
          <a:p>
            <a:pPr algn="just"/>
            <a:r>
              <a:rPr lang="fa-IR" b="1" smtClean="0">
                <a:solidFill>
                  <a:srgbClr val="FF0000"/>
                </a:solidFill>
                <a:cs typeface="B Nazanin" panose="00000400000000000000" pitchFamily="2" charset="-78"/>
              </a:rPr>
              <a:t>1- ویژگی شعر «بارودی» </a:t>
            </a:r>
          </a:p>
          <a:p>
            <a:pPr algn="just"/>
            <a:r>
              <a:rPr lang="fa-IR" smtClean="0">
                <a:cs typeface="B Nazanin" panose="00000400000000000000" pitchFamily="2" charset="-78"/>
              </a:rPr>
              <a:t>چنانکه پیش از این گفتیم جنبش احیای ادبی در نیمه دوم قرن نوزدهم در شعر شاعری چون محمود سامی بارودی به بار نشست، بارودی با یک بازگشت آگاهانه به قدیم نسل های بعدی را به منابع اصیل شعر عربی وصل نمود. با این همه اگرچه بارودی نقش ملموسی در ظهور و تکامل جمعیت های ادبی معاصر که بعدها ظاهر شدند ندارد اما از آن جایی که وی به عنوان حلقه ی مهمی در تاریخ شعر معاصر عربی باقی خواهد ماند به نظر می رسد صحبت از تجدد و نوآوری بدون اشاره به تلاش های «</a:t>
            </a:r>
            <a:r>
              <a:rPr lang="fa-IR" smtClean="0">
                <a:solidFill>
                  <a:srgbClr val="FF0000"/>
                </a:solidFill>
                <a:cs typeface="B Nazanin" panose="00000400000000000000" pitchFamily="2" charset="-78"/>
              </a:rPr>
              <a:t>بارودی</a:t>
            </a:r>
            <a:r>
              <a:rPr lang="fa-IR" smtClean="0">
                <a:cs typeface="B Nazanin" panose="00000400000000000000" pitchFamily="2" charset="-78"/>
              </a:rPr>
              <a:t>» دور از انصاف علمی باشد. </a:t>
            </a:r>
            <a:endParaRPr lang="fa-IR">
              <a:cs typeface="B Nazanin" panose="00000400000000000000" pitchFamily="2" charset="-78"/>
            </a:endParaRPr>
          </a:p>
        </p:txBody>
      </p:sp>
    </p:spTree>
    <p:extLst>
      <p:ext uri="{BB962C8B-B14F-4D97-AF65-F5344CB8AC3E}">
        <p14:creationId xmlns:p14="http://schemas.microsoft.com/office/powerpoint/2010/main" val="1818146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«شوقی» در اواخر زندگی خود می خواست که شبیه «آشیل»، «سوفوکل»، «اوریپید»، «آریستوفان» باشد. زیرا او در دو سال آخر بهترین آنها از نظر وصف «مصرع کلیوبترا» بود گذشته از این او به این نیز او به این نیز اکتفا نکرد بلکه دست به نظم مواعظ و مثلها به شیوه «لافونتن» زد. (احمد عبید از مقاله ی «اثر الشعر </a:t>
            </a:r>
            <a:r>
              <a:rPr lang="fa-IR" smtClean="0">
                <a:cs typeface="B Nazanin" panose="00000400000000000000" pitchFamily="2" charset="-78"/>
              </a:rPr>
              <a:t>الاروبی </a:t>
            </a:r>
            <a:r>
              <a:rPr lang="fa-IR">
                <a:cs typeface="B Nazanin" panose="00000400000000000000" pitchFamily="2" charset="-78"/>
              </a:rPr>
              <a:t>فی نظم شوقی» (اثر محمد لطفی جمعه، 1985 میلادی، ص 401) </a:t>
            </a:r>
          </a:p>
          <a:p>
            <a:pPr algn="just"/>
            <a:endParaRPr lang="fa-IR">
              <a:cs typeface="B Nazanin" panose="00000400000000000000" pitchFamily="2" charset="-78"/>
            </a:endParaRPr>
          </a:p>
        </p:txBody>
      </p:sp>
    </p:spTree>
    <p:extLst>
      <p:ext uri="{BB962C8B-B14F-4D97-AF65-F5344CB8AC3E}">
        <p14:creationId xmlns:p14="http://schemas.microsoft.com/office/powerpoint/2010/main" val="1980243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a:t>
            </a:r>
            <a:r>
              <a:rPr lang="fa-IR" b="1">
                <a:solidFill>
                  <a:srgbClr val="FF0000"/>
                </a:solidFill>
                <a:cs typeface="B Nazanin" panose="00000400000000000000" pitchFamily="2" charset="-78"/>
              </a:rPr>
              <a:t>احمد شوقی </a:t>
            </a:r>
            <a:r>
              <a:rPr lang="fa-IR">
                <a:cs typeface="B Nazanin" panose="00000400000000000000" pitchFamily="2" charset="-78"/>
              </a:rPr>
              <a:t>با این کار خود بنا به گفته «احمد حسن زیات» خلائی از ادبیات را بر کرد و یکه و تنها کاری را انجام داد که همه عرب ها انجام ندادند(حلمی مرزوق، 1983، ص 134) اگر چه نمایشنامه های «احمد شوقی» نیز ادامه اشعار غنایی او بود و او نتوانست در انها طرحی نو دراندازد و نمایشنامه نویس به معنای دقیق کلمه گردد. (عز الدین اسماعیل، بی تا، ص 243، طه حسین، 1984 میلادی، ص 94 و الطاهر احمد مکی، الادب المقارن، 2002 میلادی، ص 453) ولی بی شک تلاشی در جهت تجدد و نوآوری ادبی بود. </a:t>
            </a:r>
          </a:p>
          <a:p>
            <a:pPr algn="just"/>
            <a:endParaRPr lang="fa-IR">
              <a:cs typeface="B Nazanin" panose="00000400000000000000" pitchFamily="2" charset="-78"/>
            </a:endParaRPr>
          </a:p>
        </p:txBody>
      </p:sp>
    </p:spTree>
    <p:extLst>
      <p:ext uri="{BB962C8B-B14F-4D97-AF65-F5344CB8AC3E}">
        <p14:creationId xmlns:p14="http://schemas.microsoft.com/office/powerpoint/2010/main" val="1084676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246556" y="734518"/>
            <a:ext cx="6107243" cy="5442445"/>
          </a:xfrm>
        </p:spPr>
        <p:txBody>
          <a:bodyPr>
            <a:normAutofit/>
          </a:bodyPr>
          <a:lstStyle/>
          <a:p>
            <a:pPr algn="just"/>
            <a:r>
              <a:rPr lang="fa-IR" smtClean="0">
                <a:cs typeface="B Nazanin" panose="00000400000000000000" pitchFamily="2" charset="-78"/>
              </a:rPr>
              <a:t>به نظر می رسد شعر «شوقی»  به دلایلی چون ارتباط با میراث قدیم، موسیقی و آهنگ شعری قوی، عاطفه ای آرام و استوار و مطیع عقل و هنر و بری از هر گونه انفعال شدید و بالاخره چهارچوب انسانی عام آن(محمد زکی العشماوی، بی تا، 26-39) مرحله ای مهم از تکامل شعر عربی در عصر حاضر است. شعری که راه را برای ظهور شاعرانی با سبک های جدید هموار ساخت. حتی بعد موسیقایی شعر «</a:t>
            </a:r>
            <a:r>
              <a:rPr lang="fa-IR" smtClean="0">
                <a:solidFill>
                  <a:srgbClr val="FF0000"/>
                </a:solidFill>
                <a:cs typeface="B Nazanin" panose="00000400000000000000" pitchFamily="2" charset="-78"/>
              </a:rPr>
              <a:t>شوقی</a:t>
            </a:r>
            <a:r>
              <a:rPr lang="fa-IR" smtClean="0">
                <a:cs typeface="B Nazanin" panose="00000400000000000000" pitchFamily="2" charset="-78"/>
              </a:rPr>
              <a:t>» راهگشای شاعران رومانتیکی چون «</a:t>
            </a:r>
            <a:r>
              <a:rPr lang="fa-IR" b="1" smtClean="0">
                <a:solidFill>
                  <a:srgbClr val="FF0000"/>
                </a:solidFill>
                <a:cs typeface="B Nazanin" panose="00000400000000000000" pitchFamily="2" charset="-78"/>
              </a:rPr>
              <a:t>ابراهیم ناجی</a:t>
            </a:r>
            <a:r>
              <a:rPr lang="fa-IR" smtClean="0">
                <a:cs typeface="B Nazanin" panose="00000400000000000000" pitchFamily="2" charset="-78"/>
              </a:rPr>
              <a:t>»، «</a:t>
            </a:r>
            <a:r>
              <a:rPr lang="fa-IR" b="1" smtClean="0">
                <a:solidFill>
                  <a:srgbClr val="FF0000"/>
                </a:solidFill>
                <a:cs typeface="B Nazanin" panose="00000400000000000000" pitchFamily="2" charset="-78"/>
              </a:rPr>
              <a:t>علی محمود طه</a:t>
            </a:r>
            <a:r>
              <a:rPr lang="fa-IR" smtClean="0">
                <a:cs typeface="B Nazanin" panose="00000400000000000000" pitchFamily="2" charset="-78"/>
              </a:rPr>
              <a:t>» و «</a:t>
            </a:r>
            <a:r>
              <a:rPr lang="fa-IR" b="1" smtClean="0">
                <a:solidFill>
                  <a:srgbClr val="FF0000"/>
                </a:solidFill>
                <a:cs typeface="B Nazanin" panose="00000400000000000000" pitchFamily="2" charset="-78"/>
              </a:rPr>
              <a:t>صالح جودت</a:t>
            </a:r>
            <a:r>
              <a:rPr lang="fa-IR" smtClean="0">
                <a:cs typeface="B Nazanin" panose="00000400000000000000" pitchFamily="2" charset="-78"/>
              </a:rPr>
              <a:t>» و دیگران گردید(محمد عبدالمنعم الخفاجی ، بی تا، ص 70/1-70)</a:t>
            </a:r>
            <a:endParaRPr lang="fa-IR">
              <a:cs typeface="B Nazanin" panose="00000400000000000000" pitchFamily="2" charset="-78"/>
            </a:endParaRPr>
          </a:p>
        </p:txBody>
      </p:sp>
      <p:sp>
        <p:nvSpPr>
          <p:cNvPr id="4" name="Flowchart: Alternate Process 3"/>
          <p:cNvSpPr/>
          <p:nvPr/>
        </p:nvSpPr>
        <p:spPr>
          <a:xfrm>
            <a:off x="838200" y="4901783"/>
            <a:ext cx="3642610" cy="86943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شاعران </a:t>
            </a:r>
            <a:r>
              <a:rPr lang="fa-IR" sz="2800" smtClean="0">
                <a:solidFill>
                  <a:prstClr val="black"/>
                </a:solidFill>
                <a:cs typeface="B Nazanin" panose="00000400000000000000" pitchFamily="2" charset="-78"/>
              </a:rPr>
              <a:t>رومانتیک</a:t>
            </a:r>
            <a:endParaRPr lang="fa-IR"/>
          </a:p>
        </p:txBody>
      </p:sp>
      <p:pic>
        <p:nvPicPr>
          <p:cNvPr id="5" name="Picture 4"/>
          <p:cNvPicPr>
            <a:picLocks noChangeAspect="1"/>
          </p:cNvPicPr>
          <p:nvPr/>
        </p:nvPicPr>
        <p:blipFill>
          <a:blip r:embed="rId2"/>
          <a:stretch>
            <a:fillRect/>
          </a:stretch>
        </p:blipFill>
        <p:spPr>
          <a:xfrm>
            <a:off x="1677496" y="536446"/>
            <a:ext cx="2383743" cy="2962913"/>
          </a:xfrm>
          <a:prstGeom prst="rect">
            <a:avLst/>
          </a:prstGeom>
        </p:spPr>
      </p:pic>
      <p:sp>
        <p:nvSpPr>
          <p:cNvPr id="6" name="TextBox 5"/>
          <p:cNvSpPr txBox="1"/>
          <p:nvPr/>
        </p:nvSpPr>
        <p:spPr>
          <a:xfrm>
            <a:off x="1969956" y="4000516"/>
            <a:ext cx="1379095"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ابراهیم ناجی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490551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نتیجه</a:t>
            </a:r>
            <a:r>
              <a:rPr lang="fa-IR">
                <a:cs typeface="B Nazanin" panose="00000400000000000000" pitchFamily="2" charset="-78"/>
              </a:rPr>
              <a:t>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آنچه از مطالعه این مقاله به دست می آید این که جدل میان کهنه  نو در ادبیات معاصر عرب اسباب شکوفایی شعر و نقد معاصر را فراهم آورد. از این رو اگر چه شاعران نئوکلاسیکی همچون بارودی، حافظ ابراهیم و احمد شوقی به طور مستقیم نقشی در ظهور جریان های ادبی معاصر نداشتند و با اینکه نقش آنها بسیار کم رنگ بود اما با این همه آثار و اندیشه های آنها در تعامل با اندیشه های کسانی که به ادبیات غرب و مبانی نقد جدید آشنایی داشتند، جدالی را در عرصه ادبیات معاصر عرب به وجود آورد که در نهایت موجب رشد و بالندگی شعر و نقد معاصر شد به طوری که اگر آن نزاع های ادبی و نشر کتاب های انتقادی نقد نبود، ظهور رومانتیسم آن گونه  که در شعر جدید دیده می شود بسیار دشوار می گشت و در نتیجه رسیدن به مدرنیته بسیار مشکل می شد. </a:t>
            </a:r>
            <a:endParaRPr lang="fa-IR">
              <a:cs typeface="B Nazanin" panose="00000400000000000000" pitchFamily="2" charset="-78"/>
            </a:endParaRPr>
          </a:p>
        </p:txBody>
      </p:sp>
    </p:spTree>
    <p:extLst>
      <p:ext uri="{BB962C8B-B14F-4D97-AF65-F5344CB8AC3E}">
        <p14:creationId xmlns:p14="http://schemas.microsoft.com/office/powerpoint/2010/main" val="380595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واقعیت این است که عرب ها هنگامی که با تمدن جدید اروپا آشنا شدند دچار احساس بی میراثی در حوزه ادبیات نبودند بلکه به عکس احساس می کردند که دارای میراث فرهنگی و ادبی بسیار ثروتمندی هم هستند. از این رو عرب های مغرور به میراث خود لازم ندانستند که اندیشه ها و احساسات خود را در اسلوب هایی غیر از اسالیب ادب کلاسیک بریزند.(محمد رضا شفیعی کدکنی، 1380،  ص 65)</a:t>
            </a:r>
          </a:p>
          <a:p>
            <a:pPr algn="just"/>
            <a:endParaRPr lang="fa-IR">
              <a:cs typeface="B Nazanin" panose="00000400000000000000" pitchFamily="2" charset="-78"/>
            </a:endParaRPr>
          </a:p>
        </p:txBody>
      </p:sp>
    </p:spTree>
    <p:extLst>
      <p:ext uri="{BB962C8B-B14F-4D97-AF65-F5344CB8AC3E}">
        <p14:creationId xmlns:p14="http://schemas.microsoft.com/office/powerpoint/2010/main" val="255034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میان «محمود سامی بارودی» نیز از این قاعده مستنثی نبود. وی همانند گروه کلاسیک «</a:t>
            </a:r>
            <a:r>
              <a:rPr lang="fa-IR" smtClean="0">
                <a:solidFill>
                  <a:srgbClr val="FF0000"/>
                </a:solidFill>
                <a:cs typeface="B Nazanin" panose="00000400000000000000" pitchFamily="2" charset="-78"/>
              </a:rPr>
              <a:t>رونسار</a:t>
            </a:r>
            <a:r>
              <a:rPr lang="fa-IR" smtClean="0">
                <a:cs typeface="B Nazanin" panose="00000400000000000000" pitchFamily="2" charset="-78"/>
              </a:rPr>
              <a:t>» که به ادبیات یونان روی آوردند و به تقدیس و تقلید از آن پرداختند به شعر قدیم روی آورد. (نسیب نشاوی 1980، ص 48) و به مطالعه ی دیوان های  شاعران بزرگ عصر عباسی پرداخت و از «</a:t>
            </a:r>
            <a:r>
              <a:rPr lang="fa-IR" b="1" smtClean="0">
                <a:solidFill>
                  <a:srgbClr val="FF0000"/>
                </a:solidFill>
                <a:cs typeface="B Nazanin" panose="00000400000000000000" pitchFamily="2" charset="-78"/>
              </a:rPr>
              <a:t>دیوان حماسه</a:t>
            </a:r>
            <a:r>
              <a:rPr lang="fa-IR" smtClean="0">
                <a:cs typeface="B Nazanin" panose="00000400000000000000" pitchFamily="2" charset="-78"/>
              </a:rPr>
              <a:t>» بهره ها برد(واصف ابوالشاب، 1988، ص 20) و به صراحت اعلام کرد که پیرو شعرای قدیم است و در اشعار خود به  معارضه ی آنها می پردازد: </a:t>
            </a:r>
          </a:p>
          <a:p>
            <a:pPr marL="0" indent="0" algn="ctr">
              <a:buNone/>
            </a:pPr>
            <a:r>
              <a:rPr lang="fa-IR">
                <a:cs typeface="B Nazanin" panose="00000400000000000000" pitchFamily="2" charset="-78"/>
              </a:rPr>
              <a:t> </a:t>
            </a:r>
            <a:r>
              <a:rPr lang="fa-IR" smtClean="0">
                <a:cs typeface="B Nazanin" panose="00000400000000000000" pitchFamily="2" charset="-78"/>
              </a:rPr>
              <a:t>تَکَلَّمتُ کالمَاضِینَ قَبلی بِما جَرَت</a:t>
            </a:r>
          </a:p>
          <a:p>
            <a:pPr marL="0" indent="0" algn="ctr">
              <a:buNone/>
            </a:pPr>
            <a:r>
              <a:rPr lang="fa-IR" smtClean="0">
                <a:cs typeface="B Nazanin" panose="00000400000000000000" pitchFamily="2" charset="-78"/>
              </a:rPr>
              <a:t>بِهِ عادَتُ الانسانِ اَن یَتَکَلَّمَا</a:t>
            </a:r>
            <a:endParaRPr lang="fa-IR">
              <a:cs typeface="B Nazanin" panose="00000400000000000000" pitchFamily="2" charset="-78"/>
            </a:endParaRPr>
          </a:p>
        </p:txBody>
      </p:sp>
    </p:spTree>
    <p:extLst>
      <p:ext uri="{BB962C8B-B14F-4D97-AF65-F5344CB8AC3E}">
        <p14:creationId xmlns:p14="http://schemas.microsoft.com/office/powerpoint/2010/main" val="224786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پیرد رونسار «</a:t>
            </a:r>
            <a:r>
              <a:rPr lang="en-US" smtClean="0">
                <a:cs typeface="B Nazanin" panose="00000400000000000000" pitchFamily="2" charset="-78"/>
              </a:rPr>
              <a:t>Pierre Ronsard</a:t>
            </a:r>
            <a:r>
              <a:rPr lang="fa-IR" smtClean="0">
                <a:cs typeface="B Nazanin" panose="00000400000000000000" pitchFamily="2" charset="-78"/>
              </a:rPr>
              <a:t>» (1585-1524 میلادی) بانی مکتب هفت نفری پلیاد «</a:t>
            </a:r>
            <a:r>
              <a:rPr lang="en-US" smtClean="0">
                <a:cs typeface="B Nazanin" panose="00000400000000000000" pitchFamily="2" charset="-78"/>
              </a:rPr>
              <a:t>Ecole de Pleiade</a:t>
            </a:r>
            <a:r>
              <a:rPr lang="fa-IR" smtClean="0">
                <a:cs typeface="B Nazanin" panose="00000400000000000000" pitchFamily="2" charset="-78"/>
              </a:rPr>
              <a:t>» شاعر نامی غزلسرا و ملک الشعرا «فرانسوای اول» که برای اعتلای مقام شعر و شاعری کوشش بسزایی مبذول داشته است(رضا سید حسینی، 1375، مقدمه چاپ دوم)</a:t>
            </a:r>
            <a:endParaRPr lang="fa-IR">
              <a:cs typeface="B Nazanin" panose="00000400000000000000" pitchFamily="2" charset="-78"/>
            </a:endParaRPr>
          </a:p>
        </p:txBody>
      </p:sp>
      <p:sp>
        <p:nvSpPr>
          <p:cNvPr id="4" name="Flowchart: Alternate Process 3"/>
          <p:cNvSpPr/>
          <p:nvPr/>
        </p:nvSpPr>
        <p:spPr>
          <a:xfrm>
            <a:off x="838200" y="4210670"/>
            <a:ext cx="2920621" cy="80521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مکتب هفت نفری پلیاد</a:t>
            </a:r>
            <a:endParaRPr lang="fa-IR"/>
          </a:p>
        </p:txBody>
      </p:sp>
    </p:spTree>
    <p:extLst>
      <p:ext uri="{BB962C8B-B14F-4D97-AF65-F5344CB8AC3E}">
        <p14:creationId xmlns:p14="http://schemas.microsoft.com/office/powerpoint/2010/main" val="3571380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5643</Words>
  <Application>Microsoft Office PowerPoint</Application>
  <PresentationFormat>Widescreen</PresentationFormat>
  <Paragraphs>183</Paragraphs>
  <Slides>63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B Mazanin</vt:lpstr>
      <vt:lpstr>B Nazanin</vt:lpstr>
      <vt:lpstr>Calibri</vt:lpstr>
      <vt:lpstr>Calibri Light</vt:lpstr>
      <vt:lpstr>Times New Roman</vt:lpstr>
      <vt:lpstr>Office Theme</vt:lpstr>
      <vt:lpstr>عنوان مقاله: بررسی نشانه های نوآوری در شعر برخی از شاعران نئوکلاسیک معاصر عرب</vt:lpstr>
      <vt:lpstr>چکیده:</vt:lpstr>
      <vt:lpstr>واژه های کلیدی</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نشانه های نوآوری در شعر «بارودی»</vt:lpstr>
      <vt:lpstr>PowerPoint Presentation</vt:lpstr>
      <vt:lpstr>PowerPoint Presentation</vt:lpstr>
      <vt:lpstr>PowerPoint Presentation</vt:lpstr>
      <vt:lpstr>PowerPoint Presentation</vt:lpstr>
      <vt:lpstr>PowerPoint Presentation</vt:lpstr>
      <vt:lpstr>3- نوآوری بارودی در حیطه موسیقی بیرونی شعر</vt:lpstr>
      <vt:lpstr>PowerPoint Presentation</vt:lpstr>
      <vt:lpstr>ب- «حافظ ابراهیم» (1872-1932) و استمرار جنبش احیای دینی</vt:lpstr>
      <vt:lpstr>PowerPoint Presentation</vt:lpstr>
      <vt:lpstr>PowerPoint Presentation</vt:lpstr>
      <vt:lpstr>2- توانایی «حافظ ابراهیم» در مرثیه سرایی</vt:lpstr>
      <vt:lpstr>PowerPoint Presentation</vt:lpstr>
      <vt:lpstr>PowerPoint Presentation</vt:lpstr>
      <vt:lpstr>PowerPoint Presentation</vt:lpstr>
      <vt:lpstr>PowerPoint Presentation</vt:lpstr>
      <vt:lpstr>3- آغاز ضعف در شعر حافظ ابراهیم و علل آن</vt:lpstr>
      <vt:lpstr>PowerPoint Presentation</vt:lpstr>
      <vt:lpstr>PowerPoint Presentation</vt:lpstr>
      <vt:lpstr>PowerPoint Presentation</vt:lpstr>
      <vt:lpstr>4- فهم سطحی حافظ ابراهیم از تجدد و نوآوری</vt:lpstr>
      <vt:lpstr>PowerPoint Presentation</vt:lpstr>
      <vt:lpstr>PowerPoint Presentation</vt:lpstr>
      <vt:lpstr>PowerPoint Presentation</vt:lpstr>
      <vt:lpstr>PowerPoint Presentation</vt:lpstr>
      <vt:lpstr>ج- «احمد شوقی» و استمرار جنبش احیاء و تجدد ادبی</vt:lpstr>
      <vt:lpstr>PowerPoint Presentation</vt:lpstr>
      <vt:lpstr>PowerPoint Presentation</vt:lpstr>
      <vt:lpstr>2- حمله ی تند منتقدان به شعر «احمد شوقی»</vt:lpstr>
      <vt:lpstr>PowerPoint Presentation</vt:lpstr>
      <vt:lpstr>PowerPoint Presentation</vt:lpstr>
      <vt:lpstr>3- آگاهی شوقی از علل و اسباب تجدد و نوآوری ادبی و درک درست او از شرایط زمان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تلاش های شوقی در جهت تجدد و نوآوری</vt:lpstr>
      <vt:lpstr>PowerPoint Presentation</vt:lpstr>
      <vt:lpstr>PowerPoint Presentation</vt:lpstr>
      <vt:lpstr>PowerPoint Presentation</vt:lpstr>
      <vt:lpstr>PowerPoint Presentation</vt:lpstr>
      <vt:lpstr>نتیجه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نشانه های نوآوری در شعر برخی از شاعران نئوکلاسیک معاصر عرب</dc:title>
  <dc:creator>MaZz!i</dc:creator>
  <cp:lastModifiedBy>MaZz!i</cp:lastModifiedBy>
  <cp:revision>135</cp:revision>
  <cp:lastPrinted>2026-03-09T07:05:26Z</cp:lastPrinted>
  <dcterms:created xsi:type="dcterms:W3CDTF">2026-02-21T20:10:18Z</dcterms:created>
  <dcterms:modified xsi:type="dcterms:W3CDTF">2026-03-09T07:05:43Z</dcterms:modified>
</cp:coreProperties>
</file>