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68" r:id="rId5"/>
    <p:sldId id="259" r:id="rId6"/>
    <p:sldId id="260" r:id="rId7"/>
    <p:sldId id="261" r:id="rId8"/>
    <p:sldId id="266" r:id="rId9"/>
    <p:sldId id="267" r:id="rId10"/>
    <p:sldId id="262" r:id="rId11"/>
    <p:sldId id="263" r:id="rId12"/>
    <p:sldId id="269" r:id="rId13"/>
    <p:sldId id="270" r:id="rId14"/>
    <p:sldId id="264" r:id="rId15"/>
    <p:sldId id="265" r:id="rId16"/>
    <p:sldId id="271" r:id="rId17"/>
    <p:sldId id="280" r:id="rId18"/>
    <p:sldId id="272" r:id="rId19"/>
    <p:sldId id="282" r:id="rId20"/>
    <p:sldId id="281" r:id="rId21"/>
    <p:sldId id="273" r:id="rId22"/>
    <p:sldId id="283" r:id="rId23"/>
    <p:sldId id="274" r:id="rId24"/>
    <p:sldId id="284" r:id="rId25"/>
    <p:sldId id="275" r:id="rId26"/>
    <p:sldId id="285" r:id="rId27"/>
    <p:sldId id="276" r:id="rId28"/>
    <p:sldId id="277" r:id="rId29"/>
    <p:sldId id="279" r:id="rId30"/>
    <p:sldId id="278" r:id="rId31"/>
    <p:sldId id="286" r:id="rId32"/>
    <p:sldId id="293" r:id="rId33"/>
    <p:sldId id="292" r:id="rId34"/>
    <p:sldId id="287" r:id="rId35"/>
    <p:sldId id="288" r:id="rId36"/>
    <p:sldId id="294" r:id="rId37"/>
    <p:sldId id="289" r:id="rId38"/>
    <p:sldId id="290" r:id="rId39"/>
    <p:sldId id="295" r:id="rId40"/>
    <p:sldId id="291" r:id="rId41"/>
    <p:sldId id="296" r:id="rId42"/>
    <p:sldId id="297" r:id="rId43"/>
    <p:sldId id="298" r:id="rId44"/>
    <p:sldId id="299" r:id="rId45"/>
    <p:sldId id="300" r:id="rId46"/>
    <p:sldId id="301" r:id="rId47"/>
    <p:sldId id="303" r:id="rId48"/>
    <p:sldId id="302" r:id="rId49"/>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2053" autoAdjust="0"/>
    <p:restoredTop sz="94434" autoAdjust="0"/>
  </p:normalViewPr>
  <p:slideViewPr>
    <p:cSldViewPr snapToGrid="0">
      <p:cViewPr varScale="1">
        <p:scale>
          <a:sx n="65" d="100"/>
          <a:sy n="65" d="100"/>
        </p:scale>
        <p:origin x="96" y="186"/>
      </p:cViewPr>
      <p:guideLst/>
    </p:cSldViewPr>
  </p:slideViewPr>
  <p:outlineViewPr>
    <p:cViewPr>
      <p:scale>
        <a:sx n="33" d="100"/>
        <a:sy n="33" d="100"/>
      </p:scale>
      <p:origin x="0" y="-3636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09F16307-5C46-42A8-B432-F29A463E61F0}" type="datetimeFigureOut">
              <a:rPr lang="fa-IR" smtClean="0"/>
              <a:t>17/09/1447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EBFE4A2-6A0C-421B-A17E-7F7927946C3A}" type="slidenum">
              <a:rPr lang="fa-IR" smtClean="0"/>
              <a:t>‹#›</a:t>
            </a:fld>
            <a:endParaRPr lang="fa-IR"/>
          </a:p>
        </p:txBody>
      </p:sp>
    </p:spTree>
    <p:extLst>
      <p:ext uri="{BB962C8B-B14F-4D97-AF65-F5344CB8AC3E}">
        <p14:creationId xmlns:p14="http://schemas.microsoft.com/office/powerpoint/2010/main" val="462755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09F16307-5C46-42A8-B432-F29A463E61F0}" type="datetimeFigureOut">
              <a:rPr lang="fa-IR" smtClean="0"/>
              <a:t>17/09/1447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EBFE4A2-6A0C-421B-A17E-7F7927946C3A}" type="slidenum">
              <a:rPr lang="fa-IR" smtClean="0"/>
              <a:t>‹#›</a:t>
            </a:fld>
            <a:endParaRPr lang="fa-IR"/>
          </a:p>
        </p:txBody>
      </p:sp>
    </p:spTree>
    <p:extLst>
      <p:ext uri="{BB962C8B-B14F-4D97-AF65-F5344CB8AC3E}">
        <p14:creationId xmlns:p14="http://schemas.microsoft.com/office/powerpoint/2010/main" val="3235814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09F16307-5C46-42A8-B432-F29A463E61F0}" type="datetimeFigureOut">
              <a:rPr lang="fa-IR" smtClean="0"/>
              <a:t>17/09/1447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EBFE4A2-6A0C-421B-A17E-7F7927946C3A}" type="slidenum">
              <a:rPr lang="fa-IR" smtClean="0"/>
              <a:t>‹#›</a:t>
            </a:fld>
            <a:endParaRPr lang="fa-IR"/>
          </a:p>
        </p:txBody>
      </p:sp>
    </p:spTree>
    <p:extLst>
      <p:ext uri="{BB962C8B-B14F-4D97-AF65-F5344CB8AC3E}">
        <p14:creationId xmlns:p14="http://schemas.microsoft.com/office/powerpoint/2010/main" val="2802645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09F16307-5C46-42A8-B432-F29A463E61F0}" type="datetimeFigureOut">
              <a:rPr lang="fa-IR" smtClean="0"/>
              <a:t>17/09/1447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EBFE4A2-6A0C-421B-A17E-7F7927946C3A}" type="slidenum">
              <a:rPr lang="fa-IR" smtClean="0"/>
              <a:t>‹#›</a:t>
            </a:fld>
            <a:endParaRPr lang="fa-IR"/>
          </a:p>
        </p:txBody>
      </p:sp>
    </p:spTree>
    <p:extLst>
      <p:ext uri="{BB962C8B-B14F-4D97-AF65-F5344CB8AC3E}">
        <p14:creationId xmlns:p14="http://schemas.microsoft.com/office/powerpoint/2010/main" val="2650972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F16307-5C46-42A8-B432-F29A463E61F0}" type="datetimeFigureOut">
              <a:rPr lang="fa-IR" smtClean="0"/>
              <a:t>17/09/1447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EBFE4A2-6A0C-421B-A17E-7F7927946C3A}" type="slidenum">
              <a:rPr lang="fa-IR" smtClean="0"/>
              <a:t>‹#›</a:t>
            </a:fld>
            <a:endParaRPr lang="fa-IR"/>
          </a:p>
        </p:txBody>
      </p:sp>
    </p:spTree>
    <p:extLst>
      <p:ext uri="{BB962C8B-B14F-4D97-AF65-F5344CB8AC3E}">
        <p14:creationId xmlns:p14="http://schemas.microsoft.com/office/powerpoint/2010/main" val="3068719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09F16307-5C46-42A8-B432-F29A463E61F0}" type="datetimeFigureOut">
              <a:rPr lang="fa-IR" smtClean="0"/>
              <a:t>17/09/1447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EBFE4A2-6A0C-421B-A17E-7F7927946C3A}" type="slidenum">
              <a:rPr lang="fa-IR" smtClean="0"/>
              <a:t>‹#›</a:t>
            </a:fld>
            <a:endParaRPr lang="fa-IR"/>
          </a:p>
        </p:txBody>
      </p:sp>
    </p:spTree>
    <p:extLst>
      <p:ext uri="{BB962C8B-B14F-4D97-AF65-F5344CB8AC3E}">
        <p14:creationId xmlns:p14="http://schemas.microsoft.com/office/powerpoint/2010/main" val="2354019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09F16307-5C46-42A8-B432-F29A463E61F0}" type="datetimeFigureOut">
              <a:rPr lang="fa-IR" smtClean="0"/>
              <a:t>17/09/1447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6EBFE4A2-6A0C-421B-A17E-7F7927946C3A}" type="slidenum">
              <a:rPr lang="fa-IR" smtClean="0"/>
              <a:t>‹#›</a:t>
            </a:fld>
            <a:endParaRPr lang="fa-IR"/>
          </a:p>
        </p:txBody>
      </p:sp>
    </p:spTree>
    <p:extLst>
      <p:ext uri="{BB962C8B-B14F-4D97-AF65-F5344CB8AC3E}">
        <p14:creationId xmlns:p14="http://schemas.microsoft.com/office/powerpoint/2010/main" val="629608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09F16307-5C46-42A8-B432-F29A463E61F0}" type="datetimeFigureOut">
              <a:rPr lang="fa-IR" smtClean="0"/>
              <a:t>17/09/1447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6EBFE4A2-6A0C-421B-A17E-7F7927946C3A}" type="slidenum">
              <a:rPr lang="fa-IR" smtClean="0"/>
              <a:t>‹#›</a:t>
            </a:fld>
            <a:endParaRPr lang="fa-IR"/>
          </a:p>
        </p:txBody>
      </p:sp>
    </p:spTree>
    <p:extLst>
      <p:ext uri="{BB962C8B-B14F-4D97-AF65-F5344CB8AC3E}">
        <p14:creationId xmlns:p14="http://schemas.microsoft.com/office/powerpoint/2010/main" val="3783134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F16307-5C46-42A8-B432-F29A463E61F0}" type="datetimeFigureOut">
              <a:rPr lang="fa-IR" smtClean="0"/>
              <a:t>17/09/1447</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6EBFE4A2-6A0C-421B-A17E-7F7927946C3A}" type="slidenum">
              <a:rPr lang="fa-IR" smtClean="0"/>
              <a:t>‹#›</a:t>
            </a:fld>
            <a:endParaRPr lang="fa-IR"/>
          </a:p>
        </p:txBody>
      </p:sp>
    </p:spTree>
    <p:extLst>
      <p:ext uri="{BB962C8B-B14F-4D97-AF65-F5344CB8AC3E}">
        <p14:creationId xmlns:p14="http://schemas.microsoft.com/office/powerpoint/2010/main" val="2554831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F16307-5C46-42A8-B432-F29A463E61F0}" type="datetimeFigureOut">
              <a:rPr lang="fa-IR" smtClean="0"/>
              <a:t>17/09/1447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EBFE4A2-6A0C-421B-A17E-7F7927946C3A}" type="slidenum">
              <a:rPr lang="fa-IR" smtClean="0"/>
              <a:t>‹#›</a:t>
            </a:fld>
            <a:endParaRPr lang="fa-IR"/>
          </a:p>
        </p:txBody>
      </p:sp>
    </p:spTree>
    <p:extLst>
      <p:ext uri="{BB962C8B-B14F-4D97-AF65-F5344CB8AC3E}">
        <p14:creationId xmlns:p14="http://schemas.microsoft.com/office/powerpoint/2010/main" val="3139268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F16307-5C46-42A8-B432-F29A463E61F0}" type="datetimeFigureOut">
              <a:rPr lang="fa-IR" smtClean="0"/>
              <a:t>17/09/1447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EBFE4A2-6A0C-421B-A17E-7F7927946C3A}" type="slidenum">
              <a:rPr lang="fa-IR" smtClean="0"/>
              <a:t>‹#›</a:t>
            </a:fld>
            <a:endParaRPr lang="fa-IR"/>
          </a:p>
        </p:txBody>
      </p:sp>
    </p:spTree>
    <p:extLst>
      <p:ext uri="{BB962C8B-B14F-4D97-AF65-F5344CB8AC3E}">
        <p14:creationId xmlns:p14="http://schemas.microsoft.com/office/powerpoint/2010/main" val="30919482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9F16307-5C46-42A8-B432-F29A463E61F0}" type="datetimeFigureOut">
              <a:rPr lang="fa-IR" smtClean="0"/>
              <a:t>17/09/1447</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EBFE4A2-6A0C-421B-A17E-7F7927946C3A}" type="slidenum">
              <a:rPr lang="fa-IR" smtClean="0"/>
              <a:t>‹#›</a:t>
            </a:fld>
            <a:endParaRPr lang="fa-IR"/>
          </a:p>
        </p:txBody>
      </p:sp>
    </p:spTree>
    <p:extLst>
      <p:ext uri="{BB962C8B-B14F-4D97-AF65-F5344CB8AC3E}">
        <p14:creationId xmlns:p14="http://schemas.microsoft.com/office/powerpoint/2010/main" val="26818299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4400" b="1" smtClean="0">
                <a:solidFill>
                  <a:srgbClr val="FF0000"/>
                </a:solidFill>
                <a:cs typeface="B Nazanin" panose="00000400000000000000" pitchFamily="2" charset="-78"/>
              </a:rPr>
              <a:t>عنوان مقاله: </a:t>
            </a:r>
            <a:r>
              <a:rPr lang="fa-IR" sz="4400" smtClean="0">
                <a:cs typeface="B Nazanin" panose="00000400000000000000" pitchFamily="2" charset="-78"/>
              </a:rPr>
              <a:t>پژوهشی در تئاتر عرب</a:t>
            </a:r>
            <a:endParaRPr lang="fa-IR" sz="4400">
              <a:cs typeface="B Nazanin" panose="00000400000000000000" pitchFamily="2" charset="-78"/>
            </a:endParaRPr>
          </a:p>
        </p:txBody>
      </p:sp>
      <p:sp>
        <p:nvSpPr>
          <p:cNvPr id="3" name="Subtitle 2"/>
          <p:cNvSpPr>
            <a:spLocks noGrp="1"/>
          </p:cNvSpPr>
          <p:nvPr>
            <p:ph type="subTitle" idx="1"/>
          </p:nvPr>
        </p:nvSpPr>
        <p:spPr/>
        <p:txBody>
          <a:bodyPr>
            <a:normAutofit fontScale="92500" lnSpcReduction="10000"/>
          </a:bodyPr>
          <a:lstStyle/>
          <a:p>
            <a:r>
              <a:rPr lang="fa-IR" smtClean="0">
                <a:solidFill>
                  <a:srgbClr val="FF0000"/>
                </a:solidFill>
                <a:cs typeface="B Nazanin" panose="00000400000000000000" pitchFamily="2" charset="-78"/>
              </a:rPr>
              <a:t>نویسنده: </a:t>
            </a:r>
            <a:r>
              <a:rPr lang="fa-IR" smtClean="0">
                <a:cs typeface="B Nazanin" panose="00000400000000000000" pitchFamily="2" charset="-78"/>
              </a:rPr>
              <a:t>علی شلق</a:t>
            </a:r>
          </a:p>
          <a:p>
            <a:r>
              <a:rPr lang="fa-IR" smtClean="0">
                <a:cs typeface="B Nazanin" panose="00000400000000000000" pitchFamily="2" charset="-78"/>
              </a:rPr>
              <a:t>ترجمه شده از  نقاط النظور فی الادب العربی</a:t>
            </a:r>
          </a:p>
          <a:p>
            <a:r>
              <a:rPr lang="fa-IR" smtClean="0">
                <a:cs typeface="B Nazanin" panose="00000400000000000000" pitchFamily="2" charset="-78"/>
              </a:rPr>
              <a:t>ناشر دارالقلم –بیروت</a:t>
            </a:r>
          </a:p>
          <a:p>
            <a:r>
              <a:rPr lang="fa-IR" b="1" smtClean="0">
                <a:solidFill>
                  <a:srgbClr val="FF0000"/>
                </a:solidFill>
                <a:cs typeface="B Nazanin" panose="00000400000000000000" pitchFamily="2" charset="-78"/>
              </a:rPr>
              <a:t>ترجمه:</a:t>
            </a:r>
            <a:r>
              <a:rPr lang="fa-IR" smtClean="0">
                <a:cs typeface="B Nazanin" panose="00000400000000000000" pitchFamily="2" charset="-78"/>
              </a:rPr>
              <a:t> سید قاسم غریفی</a:t>
            </a:r>
            <a:endParaRPr lang="fa-IR">
              <a:cs typeface="B Nazanin" panose="000004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2997" y="2990730"/>
            <a:ext cx="2402006" cy="3343222"/>
          </a:xfrm>
          <a:prstGeom prst="rect">
            <a:avLst/>
          </a:prstGeom>
        </p:spPr>
      </p:pic>
      <p:sp>
        <p:nvSpPr>
          <p:cNvPr id="6" name="TextBox 5"/>
          <p:cNvSpPr txBox="1"/>
          <p:nvPr/>
        </p:nvSpPr>
        <p:spPr>
          <a:xfrm>
            <a:off x="2674960" y="5274860"/>
            <a:ext cx="1882291" cy="707886"/>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علی شلق</a:t>
            </a:r>
          </a:p>
          <a:p>
            <a:pPr algn="ctr"/>
            <a:r>
              <a:rPr lang="fa-IR" sz="2000" b="1" smtClean="0">
                <a:solidFill>
                  <a:srgbClr val="FF0000"/>
                </a:solidFill>
                <a:cs typeface="B Nazanin" panose="00000400000000000000" pitchFamily="2" charset="-78"/>
              </a:rPr>
              <a:t>نویسنده لبنانی</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30482003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967316" y="1825625"/>
            <a:ext cx="7386484" cy="4351338"/>
          </a:xfrm>
        </p:spPr>
        <p:txBody>
          <a:bodyPr/>
          <a:lstStyle/>
          <a:p>
            <a:pPr algn="just"/>
            <a:r>
              <a:rPr lang="fa-IR" smtClean="0">
                <a:cs typeface="B Nazanin" panose="00000400000000000000" pitchFamily="2" charset="-78"/>
              </a:rPr>
              <a:t>آتش فردیت بدوی  تا به امروز در اعراب زبانه می کشد، و برغم این که حوادث غم انگیزی آنها را لرزانده است و ملت ها به وجود امدند و با هم ارتباطی پیدا کردند، و انسان از عالم خاکی به افلاک دست یافته است. طواف کعبه، سنگسار کردن شیطان، نماز استستقاء، سعی بین صفا و مروه و ... حرکاتی است که به ما فرم نمایشی در شکل عبادی آن به ما می دهد. پیش از این ها محاوره  یا دیالوگ به وسیله امروالقیس و عبید بن الابرص، و در دیوان «ذات الصفا» سروده «نابغه» بنیان گذاشه  شد و قبیله «عک» حرکت نمایشی را پایه گذاری کرد.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791494"/>
            <a:ext cx="2966884" cy="3171968"/>
          </a:xfrm>
          <a:prstGeom prst="rect">
            <a:avLst/>
          </a:prstGeom>
        </p:spPr>
      </p:pic>
      <p:sp>
        <p:nvSpPr>
          <p:cNvPr id="5" name="TextBox 4"/>
          <p:cNvSpPr txBox="1"/>
          <p:nvPr/>
        </p:nvSpPr>
        <p:spPr>
          <a:xfrm>
            <a:off x="1283110" y="5353665"/>
            <a:ext cx="2168013" cy="523220"/>
          </a:xfrm>
          <a:prstGeom prst="rect">
            <a:avLst/>
          </a:prstGeom>
          <a:noFill/>
        </p:spPr>
        <p:txBody>
          <a:bodyPr wrap="square" rtlCol="1">
            <a:spAutoFit/>
          </a:bodyPr>
          <a:lstStyle/>
          <a:p>
            <a:pPr algn="ctr"/>
            <a:r>
              <a:rPr lang="fa-IR" sz="2800">
                <a:solidFill>
                  <a:srgbClr val="FF0000"/>
                </a:solidFill>
                <a:cs typeface="B Nazanin" panose="00000400000000000000" pitchFamily="2" charset="-78"/>
              </a:rPr>
              <a:t>عبید بن الابرص</a:t>
            </a:r>
            <a:endParaRPr lang="fa-IR">
              <a:solidFill>
                <a:srgbClr val="FF0000"/>
              </a:solidFill>
            </a:endParaRPr>
          </a:p>
        </p:txBody>
      </p:sp>
    </p:spTree>
    <p:extLst>
      <p:ext uri="{BB962C8B-B14F-4D97-AF65-F5344CB8AC3E}">
        <p14:creationId xmlns:p14="http://schemas.microsoft.com/office/powerpoint/2010/main" val="19618193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عهد امویان مجالس ادبی به وجود آمد و محاوره رشد کرد. در عهد عباسیان «</a:t>
            </a:r>
            <a:r>
              <a:rPr lang="fa-IR" b="1" smtClean="0">
                <a:solidFill>
                  <a:srgbClr val="FF0000"/>
                </a:solidFill>
                <a:cs typeface="B Nazanin" panose="00000400000000000000" pitchFamily="2" charset="-78"/>
              </a:rPr>
              <a:t>نواسی</a:t>
            </a:r>
            <a:r>
              <a:rPr lang="fa-IR" smtClean="0">
                <a:cs typeface="B Nazanin" panose="00000400000000000000" pitchFamily="2" charset="-78"/>
              </a:rPr>
              <a:t>» نمایشنامه های شعری مستانه پایه ریزی شد، و قبل از آنها «</a:t>
            </a:r>
            <a:r>
              <a:rPr lang="fa-IR" b="1" smtClean="0">
                <a:solidFill>
                  <a:srgbClr val="FF0000"/>
                </a:solidFill>
                <a:cs typeface="B Nazanin" panose="00000400000000000000" pitchFamily="2" charset="-78"/>
              </a:rPr>
              <a:t>صوفی</a:t>
            </a:r>
            <a:r>
              <a:rPr lang="fa-IR" smtClean="0">
                <a:cs typeface="B Nazanin" panose="00000400000000000000" pitchFamily="2" charset="-78"/>
              </a:rPr>
              <a:t>» از مریدان خلیفه المهدی متنی نمایشی نوشت که در آن مجلس حضرت علی (ع) معاویه و دیگران به محاوره و مناظره می پرداختند. </a:t>
            </a:r>
            <a:endParaRPr lang="fa-IR">
              <a:cs typeface="B Nazanin" panose="00000400000000000000" pitchFamily="2" charset="-78"/>
            </a:endParaRPr>
          </a:p>
        </p:txBody>
      </p:sp>
    </p:spTree>
    <p:extLst>
      <p:ext uri="{BB962C8B-B14F-4D97-AF65-F5344CB8AC3E}">
        <p14:creationId xmlns:p14="http://schemas.microsoft.com/office/powerpoint/2010/main" val="7767268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908322" y="1825625"/>
            <a:ext cx="7445477" cy="4351338"/>
          </a:xfrm>
        </p:spPr>
        <p:txBody>
          <a:bodyPr/>
          <a:lstStyle/>
          <a:p>
            <a:pPr algn="just"/>
            <a:r>
              <a:rPr lang="fa-IR">
                <a:cs typeface="B Nazanin" panose="00000400000000000000" pitchFamily="2" charset="-78"/>
              </a:rPr>
              <a:t>مجالس نمایشی بندگان و شبانه های عیش در کاخ ها و بخش ها، و مجالس مناظره سربازان و ارتشیان، و مجالس معرفت شناختی، و مدح خلفا و بزرگان و دیدنی هایشان نوشته می شد. گفت و گوهای آهنگین </a:t>
            </a:r>
            <a:r>
              <a:rPr lang="fa-IR" b="1">
                <a:solidFill>
                  <a:srgbClr val="FF0000"/>
                </a:solidFill>
                <a:cs typeface="B Nazanin" panose="00000400000000000000" pitchFamily="2" charset="-78"/>
              </a:rPr>
              <a:t>جاحظ و ابوالعلاء معری </a:t>
            </a:r>
            <a:r>
              <a:rPr lang="fa-IR">
                <a:cs typeface="B Nazanin" panose="00000400000000000000" pitchFamily="2" charset="-78"/>
              </a:rPr>
              <a:t>در دیوان «</a:t>
            </a:r>
            <a:r>
              <a:rPr lang="fa-IR" b="1">
                <a:solidFill>
                  <a:srgbClr val="FF0000"/>
                </a:solidFill>
                <a:cs typeface="B Nazanin" panose="00000400000000000000" pitchFamily="2" charset="-78"/>
              </a:rPr>
              <a:t>غفران</a:t>
            </a:r>
            <a:r>
              <a:rPr lang="fa-IR">
                <a:cs typeface="B Nazanin" panose="00000400000000000000" pitchFamily="2" charset="-78"/>
              </a:rPr>
              <a:t>» و بازی سایه، ایما و اشارات نمایشی بودند. آنچه که از منابع نمایشی آئینی در زمان مسیحیت و اسلام در گذشته ثبت شده است، بیانگر این است که حوادث مهمی در بر نداشته است چرا که از نظر اعراب وجود تئاتر غیر واقعی است، حتی به طور تئاتر غیر واقعی است. حتی به طور مثل حلقه های ذکر مولوی خوانی مشاعره موسیقایی و کارهای هجایی</a:t>
            </a:r>
          </a:p>
        </p:txBody>
      </p:sp>
      <p:pic>
        <p:nvPicPr>
          <p:cNvPr id="4" name="Picture 3"/>
          <p:cNvPicPr>
            <a:picLocks noChangeAspect="1"/>
          </p:cNvPicPr>
          <p:nvPr/>
        </p:nvPicPr>
        <p:blipFill>
          <a:blip r:embed="rId2"/>
          <a:stretch>
            <a:fillRect/>
          </a:stretch>
        </p:blipFill>
        <p:spPr>
          <a:xfrm>
            <a:off x="838200" y="1825626"/>
            <a:ext cx="2758264" cy="3616530"/>
          </a:xfrm>
          <a:prstGeom prst="rect">
            <a:avLst/>
          </a:prstGeom>
        </p:spPr>
      </p:pic>
      <p:sp>
        <p:nvSpPr>
          <p:cNvPr id="8" name="TextBox 7"/>
          <p:cNvSpPr txBox="1"/>
          <p:nvPr/>
        </p:nvSpPr>
        <p:spPr>
          <a:xfrm>
            <a:off x="1535031" y="5807631"/>
            <a:ext cx="1364601"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جاحظ</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2046511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endParaRPr lang="fa-IR"/>
          </a:p>
        </p:txBody>
      </p:sp>
    </p:spTree>
    <p:extLst>
      <p:ext uri="{BB962C8B-B14F-4D97-AF65-F5344CB8AC3E}">
        <p14:creationId xmlns:p14="http://schemas.microsoft.com/office/powerpoint/2010/main" val="32605321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ما برای اولین بار، به طور جدی شاهد تئاتری عربی به وسیله مارون نقاش لبنانی بوده ایم. کارهایش اقتباس از متون ایتالیایی و فرانسوی بود. پس از او برادرش سلیم نقاش و در دمشق احمد خلیل القبانی که بعدها به مصر سفر کرد و در آنجا با توجه به فضای بهتر، و آزادی بیشتر توانست آثار مهمتری را خلق کند. تئاتر غنایی که ره آورد حرکت مارون نقاش بود به وسیله الحمولی، سید درویش، سلامه حجازی در مصر رشد یافت. </a:t>
            </a:r>
            <a:endParaRPr lang="fa-IR">
              <a:cs typeface="B Nazanin" panose="00000400000000000000" pitchFamily="2" charset="-78"/>
            </a:endParaRPr>
          </a:p>
        </p:txBody>
      </p:sp>
    </p:spTree>
    <p:extLst>
      <p:ext uri="{BB962C8B-B14F-4D97-AF65-F5344CB8AC3E}">
        <p14:creationId xmlns:p14="http://schemas.microsoft.com/office/powerpoint/2010/main" val="5706573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pic>
        <p:nvPicPr>
          <p:cNvPr id="6" name="Content Placeholder 5"/>
          <p:cNvPicPr>
            <a:picLocks noGrp="1" noChangeAspect="1"/>
          </p:cNvPicPr>
          <p:nvPr>
            <p:ph idx="1"/>
          </p:nvPr>
        </p:nvPicPr>
        <p:blipFill>
          <a:blip r:embed="rId2"/>
          <a:stretch>
            <a:fillRect/>
          </a:stretch>
        </p:blipFill>
        <p:spPr>
          <a:xfrm>
            <a:off x="8705850" y="2187574"/>
            <a:ext cx="2176462" cy="3211752"/>
          </a:xfrm>
          <a:prstGeom prst="rect">
            <a:avLst/>
          </a:prstGeom>
        </p:spPr>
      </p:pic>
      <p:pic>
        <p:nvPicPr>
          <p:cNvPr id="10" name="Picture 9"/>
          <p:cNvPicPr>
            <a:picLocks noChangeAspect="1"/>
          </p:cNvPicPr>
          <p:nvPr/>
        </p:nvPicPr>
        <p:blipFill>
          <a:blip r:embed="rId3"/>
          <a:stretch>
            <a:fillRect/>
          </a:stretch>
        </p:blipFill>
        <p:spPr>
          <a:xfrm>
            <a:off x="5157787" y="2188804"/>
            <a:ext cx="1876425" cy="3210522"/>
          </a:xfrm>
          <a:prstGeom prst="rect">
            <a:avLst/>
          </a:prstGeom>
        </p:spPr>
      </p:pic>
      <p:sp>
        <p:nvSpPr>
          <p:cNvPr id="12" name="TextBox 11"/>
          <p:cNvSpPr txBox="1"/>
          <p:nvPr/>
        </p:nvSpPr>
        <p:spPr>
          <a:xfrm>
            <a:off x="5409127" y="5666704"/>
            <a:ext cx="1326524" cy="369332"/>
          </a:xfrm>
          <a:prstGeom prst="rect">
            <a:avLst/>
          </a:prstGeom>
          <a:noFill/>
        </p:spPr>
        <p:txBody>
          <a:bodyPr wrap="square" rtlCol="1">
            <a:spAutoFit/>
          </a:bodyPr>
          <a:lstStyle/>
          <a:p>
            <a:r>
              <a:rPr lang="fa-IR" b="1" smtClean="0">
                <a:solidFill>
                  <a:srgbClr val="FF0000"/>
                </a:solidFill>
                <a:cs typeface="B Nazanin" panose="00000400000000000000" pitchFamily="2" charset="-78"/>
              </a:rPr>
              <a:t>سید درویش</a:t>
            </a:r>
            <a:endParaRPr lang="fa-IR" b="1">
              <a:solidFill>
                <a:srgbClr val="FF0000"/>
              </a:solidFill>
              <a:cs typeface="B Nazanin" panose="00000400000000000000" pitchFamily="2" charset="-78"/>
            </a:endParaRPr>
          </a:p>
        </p:txBody>
      </p:sp>
      <p:sp>
        <p:nvSpPr>
          <p:cNvPr id="14" name="TextBox 13"/>
          <p:cNvSpPr txBox="1"/>
          <p:nvPr/>
        </p:nvSpPr>
        <p:spPr>
          <a:xfrm>
            <a:off x="8911745" y="5666704"/>
            <a:ext cx="1764673" cy="369332"/>
          </a:xfrm>
          <a:prstGeom prst="rect">
            <a:avLst/>
          </a:prstGeom>
          <a:noFill/>
        </p:spPr>
        <p:txBody>
          <a:bodyPr wrap="square" rtlCol="1">
            <a:spAutoFit/>
          </a:bodyPr>
          <a:lstStyle/>
          <a:p>
            <a:pPr algn="ctr"/>
            <a:r>
              <a:rPr lang="fa-IR" b="1">
                <a:solidFill>
                  <a:srgbClr val="FF0000"/>
                </a:solidFill>
                <a:cs typeface="B Nazanin" panose="00000400000000000000" pitchFamily="2" charset="-78"/>
              </a:rPr>
              <a:t>احمد خلیل القبانی</a:t>
            </a:r>
          </a:p>
        </p:txBody>
      </p:sp>
      <p:pic>
        <p:nvPicPr>
          <p:cNvPr id="15" name="Picture 14"/>
          <p:cNvPicPr>
            <a:picLocks noChangeAspect="1"/>
          </p:cNvPicPr>
          <p:nvPr/>
        </p:nvPicPr>
        <p:blipFill>
          <a:blip r:embed="rId4"/>
          <a:stretch>
            <a:fillRect/>
          </a:stretch>
        </p:blipFill>
        <p:spPr>
          <a:xfrm>
            <a:off x="1281782" y="2187573"/>
            <a:ext cx="2204367" cy="3211753"/>
          </a:xfrm>
          <a:prstGeom prst="rect">
            <a:avLst/>
          </a:prstGeom>
        </p:spPr>
      </p:pic>
      <p:sp>
        <p:nvSpPr>
          <p:cNvPr id="16" name="TextBox 15"/>
          <p:cNvSpPr txBox="1"/>
          <p:nvPr/>
        </p:nvSpPr>
        <p:spPr>
          <a:xfrm>
            <a:off x="1918952" y="5666704"/>
            <a:ext cx="1365161"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سلامه حجاری</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10756814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با این همه تئاتر عرب با نمایشنامه های اقتباس شده  مارون نقاش، یا نمایش های هزلی مورد توجه تماشاچیان قرار نگرفت و آنها مجالس «سماع» را بر تماشا، و تامل ترجیح می دادند. </a:t>
            </a:r>
          </a:p>
          <a:p>
            <a:pPr algn="just"/>
            <a:r>
              <a:rPr lang="fa-IR" smtClean="0">
                <a:cs typeface="B Nazanin" panose="00000400000000000000" pitchFamily="2" charset="-78"/>
              </a:rPr>
              <a:t>با تاسیس «دار الاپرا» در مصر، جورج ابیض برای تحصیل فن بازیگری به اروپا می رود، و پس از او تئاتر ملی به وسیله «</a:t>
            </a:r>
            <a:r>
              <a:rPr lang="fa-IR" smtClean="0">
                <a:solidFill>
                  <a:srgbClr val="FF0000"/>
                </a:solidFill>
                <a:cs typeface="B Nazanin" panose="00000400000000000000" pitchFamily="2" charset="-78"/>
              </a:rPr>
              <a:t>یوسف وهبی</a:t>
            </a:r>
            <a:r>
              <a:rPr lang="fa-IR" smtClean="0">
                <a:cs typeface="B Nazanin" panose="00000400000000000000" pitchFamily="2" charset="-78"/>
              </a:rPr>
              <a:t>» تاسیس می شود، سپس جورج ابیض، دولت ابیض، و زکی طلیمات به او می پیودند. از سویی دیگر وهبی و نجیب الریحانی نمایشنامه اپوزیسیون به روی صحنه آوردند که بدعت گذار آن «</a:t>
            </a:r>
            <a:r>
              <a:rPr lang="fa-IR" smtClean="0">
                <a:solidFill>
                  <a:srgbClr val="FF0000"/>
                </a:solidFill>
                <a:cs typeface="B Nazanin" panose="00000400000000000000" pitchFamily="2" charset="-78"/>
              </a:rPr>
              <a:t>مصاینی</a:t>
            </a:r>
            <a:r>
              <a:rPr lang="fa-IR" smtClean="0">
                <a:cs typeface="B Nazanin" panose="00000400000000000000" pitchFamily="2" charset="-78"/>
              </a:rPr>
              <a:t>» و «</a:t>
            </a:r>
            <a:r>
              <a:rPr lang="fa-IR" smtClean="0">
                <a:solidFill>
                  <a:srgbClr val="FF0000"/>
                </a:solidFill>
                <a:cs typeface="B Nazanin" panose="00000400000000000000" pitchFamily="2" charset="-78"/>
              </a:rPr>
              <a:t>به با</a:t>
            </a:r>
            <a:r>
              <a:rPr lang="fa-IR" smtClean="0">
                <a:cs typeface="B Nazanin" panose="00000400000000000000" pitchFamily="2" charset="-78"/>
              </a:rPr>
              <a:t>» بوده اند. </a:t>
            </a:r>
          </a:p>
        </p:txBody>
      </p:sp>
    </p:spTree>
    <p:extLst>
      <p:ext uri="{BB962C8B-B14F-4D97-AF65-F5344CB8AC3E}">
        <p14:creationId xmlns:p14="http://schemas.microsoft.com/office/powerpoint/2010/main" val="9132809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778478" y="1982993"/>
            <a:ext cx="6575322" cy="4351338"/>
          </a:xfrm>
        </p:spPr>
        <p:txBody>
          <a:bodyPr/>
          <a:lstStyle/>
          <a:p>
            <a:pPr algn="just"/>
            <a:r>
              <a:rPr lang="fa-IR">
                <a:cs typeface="B Nazanin" panose="00000400000000000000" pitchFamily="2" charset="-78"/>
              </a:rPr>
              <a:t>آنگاه احمد شوقی نیز تئاتر شعری را با آثاری چون مجنون لیلی و کلئوپاترا را پایه گذاری کرد، که بُعد غنایی آن بر جنبه شاعرانه آن مسلط شد. پس از احمد شوقی، خلیل عمران به خلق این گونه آثار همت گماشت. در لبنان «الخوری» نمایشنامه هایی نوشت </a:t>
            </a:r>
            <a:r>
              <a:rPr lang="fa-IR" smtClean="0">
                <a:cs typeface="B Nazanin" panose="00000400000000000000" pitchFamily="2" charset="-78"/>
              </a:rPr>
              <a:t>که </a:t>
            </a:r>
            <a:r>
              <a:rPr lang="fa-IR">
                <a:cs typeface="B Nazanin" panose="00000400000000000000" pitchFamily="2" charset="-78"/>
              </a:rPr>
              <a:t>هنوز اجرا می شود، و بعضی از انها الگوی فن بازیگری هستند، همچنین جبران خلیل جبران نیز با نمایشنامه «</a:t>
            </a:r>
            <a:r>
              <a:rPr lang="fa-IR" b="1">
                <a:solidFill>
                  <a:srgbClr val="FF0000"/>
                </a:solidFill>
                <a:cs typeface="B Nazanin" panose="00000400000000000000" pitchFamily="2" charset="-78"/>
              </a:rPr>
              <a:t>مواکب</a:t>
            </a:r>
            <a:r>
              <a:rPr lang="fa-IR">
                <a:cs typeface="B Nazanin" panose="00000400000000000000" pitchFamily="2" charset="-78"/>
              </a:rPr>
              <a:t>» پایه گذار تئاتر محاوره ای – شعری شد. </a:t>
            </a:r>
          </a:p>
          <a:p>
            <a:pPr algn="just"/>
            <a:endParaRPr lang="fa-IR">
              <a:cs typeface="B Nazanin" panose="00000400000000000000" pitchFamily="2" charset="-78"/>
            </a:endParaRPr>
          </a:p>
        </p:txBody>
      </p:sp>
      <p:sp>
        <p:nvSpPr>
          <p:cNvPr id="4" name="Flowchart: Connector 3"/>
          <p:cNvSpPr/>
          <p:nvPr/>
        </p:nvSpPr>
        <p:spPr>
          <a:xfrm>
            <a:off x="1837249" y="5176685"/>
            <a:ext cx="1946787" cy="1312606"/>
          </a:xfrm>
          <a:prstGeom prst="flowChartConnector">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بُعد غنایی</a:t>
            </a:r>
            <a:endParaRPr lang="fa-IR"/>
          </a:p>
        </p:txBody>
      </p:sp>
      <p:pic>
        <p:nvPicPr>
          <p:cNvPr id="5" name="Picture 4"/>
          <p:cNvPicPr>
            <a:picLocks noChangeAspect="1"/>
          </p:cNvPicPr>
          <p:nvPr/>
        </p:nvPicPr>
        <p:blipFill>
          <a:blip r:embed="rId2"/>
          <a:stretch>
            <a:fillRect/>
          </a:stretch>
        </p:blipFill>
        <p:spPr>
          <a:xfrm>
            <a:off x="838200" y="1690688"/>
            <a:ext cx="3291348" cy="2689583"/>
          </a:xfrm>
          <a:prstGeom prst="rect">
            <a:avLst/>
          </a:prstGeom>
        </p:spPr>
      </p:pic>
      <p:sp>
        <p:nvSpPr>
          <p:cNvPr id="6" name="TextBox 5"/>
          <p:cNvSpPr txBox="1"/>
          <p:nvPr/>
        </p:nvSpPr>
        <p:spPr>
          <a:xfrm>
            <a:off x="1651819" y="4601497"/>
            <a:ext cx="1696065"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جبران خلیل جبران</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10062218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سعید عقل </a:t>
            </a:r>
            <a:r>
              <a:rPr lang="fa-IR" smtClean="0">
                <a:cs typeface="B Nazanin" panose="00000400000000000000" pitchFamily="2" charset="-78"/>
              </a:rPr>
              <a:t>نیز نمایشنامه هایی منظوم نوشت، و سعید تقی الدین به نوشتن آثار به نثر همت گماشت، که امروزه تکامل آن را در آثار آنتون معلوف شاهد هستیم. در لبنان تئاترهای «ملتقی» و «ابودبس» و جلال خوری، و یعقوب شد راوی و شکیبا خوری و تئاتر فیروز و جشنواره های بعلبک، و جبیل، راشانا و طرابلس و دیر القمر تاسیس شدند. </a:t>
            </a:r>
            <a:endParaRPr lang="fa-IR">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9362416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pic>
        <p:nvPicPr>
          <p:cNvPr id="4" name="Content Placeholder 3"/>
          <p:cNvPicPr>
            <a:picLocks noGrp="1" noChangeAspect="1"/>
          </p:cNvPicPr>
          <p:nvPr>
            <p:ph idx="1"/>
          </p:nvPr>
        </p:nvPicPr>
        <p:blipFill>
          <a:blip r:embed="rId2"/>
          <a:stretch>
            <a:fillRect/>
          </a:stretch>
        </p:blipFill>
        <p:spPr>
          <a:xfrm>
            <a:off x="838200" y="1938779"/>
            <a:ext cx="3055374" cy="2774204"/>
          </a:xfrm>
          <a:prstGeom prst="rect">
            <a:avLst/>
          </a:prstGeom>
        </p:spPr>
      </p:pic>
      <p:sp>
        <p:nvSpPr>
          <p:cNvPr id="5" name="TextBox 4"/>
          <p:cNvSpPr txBox="1"/>
          <p:nvPr/>
        </p:nvSpPr>
        <p:spPr>
          <a:xfrm>
            <a:off x="1318751" y="4976692"/>
            <a:ext cx="1675171"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سعید تقی الدین</a:t>
            </a:r>
            <a:endParaRPr lang="fa-IR" sz="2000" b="1">
              <a:solidFill>
                <a:srgbClr val="FF0000"/>
              </a:solidFill>
              <a:cs typeface="B Nazanin" panose="00000400000000000000" pitchFamily="2" charset="-78"/>
            </a:endParaRPr>
          </a:p>
        </p:txBody>
      </p:sp>
      <p:pic>
        <p:nvPicPr>
          <p:cNvPr id="6" name="Picture 5"/>
          <p:cNvPicPr>
            <a:picLocks noChangeAspect="1"/>
          </p:cNvPicPr>
          <p:nvPr/>
        </p:nvPicPr>
        <p:blipFill>
          <a:blip r:embed="rId3"/>
          <a:stretch>
            <a:fillRect/>
          </a:stretch>
        </p:blipFill>
        <p:spPr>
          <a:xfrm>
            <a:off x="6961239" y="2034974"/>
            <a:ext cx="3126656" cy="2678009"/>
          </a:xfrm>
          <a:prstGeom prst="rect">
            <a:avLst/>
          </a:prstGeom>
        </p:spPr>
      </p:pic>
      <p:sp>
        <p:nvSpPr>
          <p:cNvPr id="7" name="TextBox 6"/>
          <p:cNvSpPr txBox="1"/>
          <p:nvPr/>
        </p:nvSpPr>
        <p:spPr>
          <a:xfrm>
            <a:off x="7919883" y="5056919"/>
            <a:ext cx="1209367"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سعید عقل</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29231587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نمایشنامه، قصه، حماسه، شاخه هایی از تاریخ هستند. به هم می آمیزند، از یکدیگر با ویژگی ها و امتیازاتشان متمایز می شوند. </a:t>
            </a:r>
          </a:p>
          <a:p>
            <a:pPr algn="just"/>
            <a:r>
              <a:rPr lang="fa-IR" smtClean="0">
                <a:cs typeface="B Nazanin" panose="00000400000000000000" pitchFamily="2" charset="-78"/>
              </a:rPr>
              <a:t>حماسه در ادبیات ملل کهن، تصویر گر قهرمان ، شاه، یا رهبری است که از جانب غیب به وسیله خدایان و اساطیر حمایت می شوند، انها نماد تجسم برتری شخصیت یک ملت و پیروزی آن است. </a:t>
            </a:r>
            <a:endParaRPr lang="fa-IR">
              <a:cs typeface="B Nazanin" panose="00000400000000000000" pitchFamily="2" charset="-78"/>
            </a:endParaRPr>
          </a:p>
        </p:txBody>
      </p:sp>
      <p:sp>
        <p:nvSpPr>
          <p:cNvPr id="4" name="Flowchart: Alternate Process 3"/>
          <p:cNvSpPr/>
          <p:nvPr/>
        </p:nvSpPr>
        <p:spPr>
          <a:xfrm>
            <a:off x="838200" y="4389956"/>
            <a:ext cx="3302758" cy="859809"/>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نمایشنامه، قصه، حماسه،</a:t>
            </a:r>
            <a:endParaRPr lang="fa-IR"/>
          </a:p>
        </p:txBody>
      </p:sp>
    </p:spTree>
    <p:extLst>
      <p:ext uri="{BB962C8B-B14F-4D97-AF65-F5344CB8AC3E}">
        <p14:creationId xmlns:p14="http://schemas.microsoft.com/office/powerpoint/2010/main" val="23075267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5176684" y="1825625"/>
            <a:ext cx="6177116" cy="4351338"/>
          </a:xfrm>
        </p:spPr>
        <p:txBody>
          <a:bodyPr>
            <a:normAutofit lnSpcReduction="10000"/>
          </a:bodyPr>
          <a:lstStyle/>
          <a:p>
            <a:pPr algn="just"/>
            <a:r>
              <a:rPr lang="fa-IR">
                <a:cs typeface="B Nazanin" panose="00000400000000000000" pitchFamily="2" charset="-78"/>
              </a:rPr>
              <a:t>در تونس و الجزایر و دمشق تئاتر ها و نمایشنامه نویسان، همه آنها نمایشنامه های توفیق الحکیم را مد نظر خود قرار داده بودند. جورج </a:t>
            </a:r>
            <a:r>
              <a:rPr lang="fa-IR" smtClean="0">
                <a:cs typeface="B Nazanin" panose="00000400000000000000" pitchFamily="2" charset="-78"/>
              </a:rPr>
              <a:t>شحاده </a:t>
            </a:r>
            <a:r>
              <a:rPr lang="fa-IR">
                <a:cs typeface="B Nazanin" panose="00000400000000000000" pitchFamily="2" charset="-78"/>
              </a:rPr>
              <a:t>نمایشنامه نویس بزرگ عرب، که تمام آثارش را به زبان فرانسه می نویسد، و از آن جا که سخن ما درباره تئاتر عرب است، انتظار می رود آثار این نمایشنامه نویس بزرگ جهانی به عربی ترجمه شوند. آنچه که در رابطه با جورج شحاده غم انگیز است این است که آثار او در فرانسه و برلین و دیگر پایتخت های غرب تماشاچیان بسیاری دارد، در حالی که هنگام اجرای این آثار در شرق، تنها واکنش این است: بالا انداختن شانه ها و سکوت است.</a:t>
            </a:r>
          </a:p>
        </p:txBody>
      </p:sp>
      <p:pic>
        <p:nvPicPr>
          <p:cNvPr id="4" name="Picture 3"/>
          <p:cNvPicPr>
            <a:picLocks noChangeAspect="1"/>
          </p:cNvPicPr>
          <p:nvPr/>
        </p:nvPicPr>
        <p:blipFill>
          <a:blip r:embed="rId2"/>
          <a:stretch>
            <a:fillRect/>
          </a:stretch>
        </p:blipFill>
        <p:spPr>
          <a:xfrm>
            <a:off x="838199" y="1825624"/>
            <a:ext cx="4161503" cy="3105121"/>
          </a:xfrm>
          <a:prstGeom prst="rect">
            <a:avLst/>
          </a:prstGeom>
        </p:spPr>
      </p:pic>
      <p:sp>
        <p:nvSpPr>
          <p:cNvPr id="5" name="TextBox 4"/>
          <p:cNvSpPr txBox="1"/>
          <p:nvPr/>
        </p:nvSpPr>
        <p:spPr>
          <a:xfrm>
            <a:off x="2035277" y="5206180"/>
            <a:ext cx="1581379" cy="461665"/>
          </a:xfrm>
          <a:prstGeom prst="rect">
            <a:avLst/>
          </a:prstGeom>
          <a:noFill/>
        </p:spPr>
        <p:txBody>
          <a:bodyPr wrap="square" rtlCol="1">
            <a:spAutoFit/>
          </a:bodyPr>
          <a:lstStyle/>
          <a:p>
            <a:pPr algn="ctr"/>
            <a:r>
              <a:rPr lang="fa-IR" sz="2400" b="1" smtClean="0">
                <a:solidFill>
                  <a:srgbClr val="FF0000"/>
                </a:solidFill>
                <a:cs typeface="B Nazanin" panose="00000400000000000000" pitchFamily="2" charset="-78"/>
              </a:rPr>
              <a:t>جورج شحاده</a:t>
            </a:r>
            <a:endParaRPr lang="fa-IR" sz="2400" b="1">
              <a:solidFill>
                <a:srgbClr val="FF0000"/>
              </a:solidFill>
              <a:cs typeface="B Nazanin" panose="00000400000000000000" pitchFamily="2" charset="-78"/>
            </a:endParaRPr>
          </a:p>
        </p:txBody>
      </p:sp>
    </p:spTree>
    <p:extLst>
      <p:ext uri="{BB962C8B-B14F-4D97-AF65-F5344CB8AC3E}">
        <p14:creationId xmlns:p14="http://schemas.microsoft.com/office/powerpoint/2010/main" val="2199045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برخی از منتقدان و صاحب نظران غربی و شرقی بر این عقیده اند که نمایشنامه ها صرفا برای خواندن نوشته شده اند، نه اجرا! به عقیده من این سخن غیر منصفانه و گزاف است، چرا که هر متنی حتی آثاری چون «نجلا» «جاحظ» یا «غفران» ابولعلا معری، اگر که کارگردانی خلاق و نواور باشد می توان آنها را به روی صحنه آورد. گرچه باید به این نکته اشاره کرد که برخلاف این که از نظرم فرم و بافت داستانی می نمایند ولی شیوه نگارش آنها اصلا نمایشی است. کارگردان خلاق و توانا «پنه لوپ» به انتظارش نشسته است. </a:t>
            </a:r>
            <a:endParaRPr lang="fa-IR">
              <a:cs typeface="B Nazanin" panose="00000400000000000000" pitchFamily="2" charset="-78"/>
            </a:endParaRPr>
          </a:p>
        </p:txBody>
      </p:sp>
    </p:spTree>
    <p:extLst>
      <p:ext uri="{BB962C8B-B14F-4D97-AF65-F5344CB8AC3E}">
        <p14:creationId xmlns:p14="http://schemas.microsoft.com/office/powerpoint/2010/main" val="12596425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چنانکه جلال خوری برای اولین بار در نمایشنامه «</a:t>
            </a:r>
            <a:r>
              <a:rPr lang="fa-IR" b="1">
                <a:solidFill>
                  <a:srgbClr val="FF0000"/>
                </a:solidFill>
                <a:cs typeface="B Nazanin" panose="00000400000000000000" pitchFamily="2" charset="-78"/>
              </a:rPr>
              <a:t>تردستی </a:t>
            </a:r>
            <a:r>
              <a:rPr lang="fa-IR" b="1" smtClean="0">
                <a:solidFill>
                  <a:srgbClr val="FF0000"/>
                </a:solidFill>
                <a:cs typeface="B Nazanin" panose="00000400000000000000" pitchFamily="2" charset="-78"/>
              </a:rPr>
              <a:t>های </a:t>
            </a:r>
            <a:r>
              <a:rPr lang="fa-IR" b="1">
                <a:solidFill>
                  <a:srgbClr val="FF0000"/>
                </a:solidFill>
                <a:cs typeface="B Nazanin" panose="00000400000000000000" pitchFamily="2" charset="-78"/>
              </a:rPr>
              <a:t>جحا</a:t>
            </a:r>
            <a:r>
              <a:rPr lang="fa-IR">
                <a:cs typeface="B Nazanin" panose="00000400000000000000" pitchFamily="2" charset="-78"/>
              </a:rPr>
              <a:t>» با نمایش آن در روستاهای دورافتاده توانست به این مهم دست یابد و این مساله به دو عامل باز می گردد:</a:t>
            </a:r>
          </a:p>
          <a:p>
            <a:pPr algn="just"/>
            <a:r>
              <a:rPr lang="fa-IR">
                <a:cs typeface="B Nazanin" panose="00000400000000000000" pitchFamily="2" charset="-78"/>
              </a:rPr>
              <a:t> 1- بازیگری توانا چون «بنیل ابوالحسن»</a:t>
            </a:r>
          </a:p>
          <a:p>
            <a:pPr algn="just"/>
            <a:r>
              <a:rPr lang="fa-IR">
                <a:cs typeface="B Nazanin" panose="00000400000000000000" pitchFamily="2" charset="-78"/>
              </a:rPr>
              <a:t> 2- محتوی متن</a:t>
            </a:r>
          </a:p>
          <a:p>
            <a:pPr algn="just"/>
            <a:endParaRPr lang="fa-IR">
              <a:cs typeface="B Nazanin" panose="00000400000000000000" pitchFamily="2" charset="-78"/>
            </a:endParaRPr>
          </a:p>
        </p:txBody>
      </p:sp>
    </p:spTree>
    <p:extLst>
      <p:ext uri="{BB962C8B-B14F-4D97-AF65-F5344CB8AC3E}">
        <p14:creationId xmlns:p14="http://schemas.microsoft.com/office/powerpoint/2010/main" val="23206990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b="1" smtClean="0">
                <a:solidFill>
                  <a:srgbClr val="FF0000"/>
                </a:solidFill>
                <a:cs typeface="B Nazanin" panose="00000400000000000000" pitchFamily="2" charset="-78"/>
              </a:rPr>
              <a:t>کارگردان تئاتر به مثابه عقل شامل است</a:t>
            </a:r>
            <a:r>
              <a:rPr lang="fa-IR" smtClean="0">
                <a:cs typeface="B Nazanin" panose="00000400000000000000" pitchFamily="2" charset="-78"/>
              </a:rPr>
              <a:t>، بیانگر تفکر نویسنده، و احساساتش، بازیگران تفکر نویسنده، و احساساتش، بازیگران و ویژگی هایشان، مکان و انچه که اطراف آن، نمایشنامه و آنچه که باید به آن بیفزاید، بکاهد، و تکامل آن است به همین دلیل است که یک کارگردان باید به تاریخ، روانشناسی، تکنولوژی و آگاه به فرهنگ و علوم زمانه و تحولاتی که رخ می دهد، باشد. او باید منتقدی چیره دست باشد باید دارای مهارت هایی متعالی باشد، در این راستا ما چشم امید به دانشکده های فرهنگ و هنر و هنرهای زیبا و دیگر موسسات عالی تئاتر داریم. </a:t>
            </a:r>
          </a:p>
        </p:txBody>
      </p:sp>
      <p:sp>
        <p:nvSpPr>
          <p:cNvPr id="4" name="Flowchart: Alternate Process 3"/>
          <p:cNvSpPr/>
          <p:nvPr/>
        </p:nvSpPr>
        <p:spPr>
          <a:xfrm>
            <a:off x="838200" y="4645742"/>
            <a:ext cx="3982065" cy="825909"/>
          </a:xfrm>
          <a:prstGeom prst="flowChartAlternateProcess">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تاریخ، روانشناسی، تکنولوژی</a:t>
            </a:r>
            <a:endParaRPr lang="fa-IR"/>
          </a:p>
        </p:txBody>
      </p:sp>
    </p:spTree>
    <p:extLst>
      <p:ext uri="{BB962C8B-B14F-4D97-AF65-F5344CB8AC3E}">
        <p14:creationId xmlns:p14="http://schemas.microsoft.com/office/powerpoint/2010/main" val="10437386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a:solidFill>
                  <a:srgbClr val="FF0000"/>
                </a:solidFill>
                <a:cs typeface="B Nazanin" panose="00000400000000000000" pitchFamily="2" charset="-78"/>
              </a:rPr>
              <a:t>نمایش و تصویر پردازی در قرآن </a:t>
            </a:r>
            <a:r>
              <a:rPr lang="fa-IR" b="1" smtClean="0">
                <a:solidFill>
                  <a:srgbClr val="FF0000"/>
                </a:solidFill>
                <a:cs typeface="B Nazanin" panose="00000400000000000000" pitchFamily="2" charset="-78"/>
              </a:rPr>
              <a:t>کریم</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طبیعت</a:t>
            </a:r>
            <a:r>
              <a:rPr lang="fa-IR">
                <a:cs typeface="B Nazanin" panose="00000400000000000000" pitchFamily="2" charset="-78"/>
              </a:rPr>
              <a:t>، اندیشه، </a:t>
            </a:r>
            <a:r>
              <a:rPr lang="fa-IR" smtClean="0">
                <a:cs typeface="B Nazanin" panose="00000400000000000000" pitchFamily="2" charset="-78"/>
              </a:rPr>
              <a:t>تکوین شامل </a:t>
            </a:r>
            <a:r>
              <a:rPr lang="fa-IR">
                <a:cs typeface="B Nazanin" panose="00000400000000000000" pitchFamily="2" charset="-78"/>
              </a:rPr>
              <a:t>حقایق و نشانه ها آنگاه که در چشم انسان به گردش در می آیند، عقل به تکاپو می افتد؛ خیال آزاد می شود، یا دگرگون می شود، همه اشیاء عالم را نکار می کند، و به خود این حق را می دهد تا آنچه که می پندارد، عینیت بخشد بیافریند، چرا که «نو» است، آنرا کامل می کند یا به همان صورت منتقل می کند، و ذات خود را به منقول می افزاید جهان از ماده به وجود آمده است، اتمی است که در چشم می شکند، و به درجه تقسیم ناشدن نمی رسد مگر در ذهن، </a:t>
            </a:r>
            <a:r>
              <a:rPr lang="fa-IR" b="1">
                <a:solidFill>
                  <a:srgbClr val="FF0000"/>
                </a:solidFill>
                <a:cs typeface="B Nazanin" panose="00000400000000000000" pitchFamily="2" charset="-78"/>
              </a:rPr>
              <a:t>پس سرچشمه یکی است</a:t>
            </a:r>
            <a:r>
              <a:rPr lang="fa-IR">
                <a:cs typeface="B Nazanin" panose="00000400000000000000" pitchFamily="2" charset="-78"/>
              </a:rPr>
              <a:t>. </a:t>
            </a:r>
          </a:p>
          <a:p>
            <a:pPr algn="just"/>
            <a:endParaRPr lang="fa-IR">
              <a:cs typeface="B Nazanin" panose="00000400000000000000" pitchFamily="2" charset="-78"/>
            </a:endParaRPr>
          </a:p>
        </p:txBody>
      </p:sp>
    </p:spTree>
    <p:extLst>
      <p:ext uri="{BB962C8B-B14F-4D97-AF65-F5344CB8AC3E}">
        <p14:creationId xmlns:p14="http://schemas.microsoft.com/office/powerpoint/2010/main" val="6387270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به همین دلیل گرچه دور می شود، متنوع می شود، متعدد می شود، با این حال اصل آن یکی است. صوفیان محسوسات را بر می گزینند یا خود را در یکتای نادیده حل می کند، و هنرمند کثرت را در جمعیت می بیند، و این جمعیت زیباشناختی آفرینش هنری است. و این زیباشناختی همان وحدت است. خلاصه کلام این است: در عالم هر چیز هویتی دارد، و مشابهی و بیننده نمی تواند ببیند مگر در کشف شبیه همان، و نظیر آن، و کدام نظر ژرف تر و دورتر، از تخیل هنرمند است. </a:t>
            </a:r>
            <a:endParaRPr lang="fa-IR">
              <a:cs typeface="B Nazanin" panose="00000400000000000000" pitchFamily="2" charset="-78"/>
            </a:endParaRPr>
          </a:p>
        </p:txBody>
      </p:sp>
    </p:spTree>
    <p:extLst>
      <p:ext uri="{BB962C8B-B14F-4D97-AF65-F5344CB8AC3E}">
        <p14:creationId xmlns:p14="http://schemas.microsoft.com/office/powerpoint/2010/main" val="26199625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 همین دلیل است که همه هنرها به انگاره روی آورده اند. نقاش و مجسمه ساز، آنچه را که در ذهن خویش از جهان هستی دارد، بر روی بوم نقاشی یا پیچ و خم های پیکره ترسیم می کنند. </a:t>
            </a:r>
          </a:p>
          <a:p>
            <a:pPr algn="just"/>
            <a:r>
              <a:rPr lang="fa-IR">
                <a:cs typeface="B Nazanin" panose="00000400000000000000" pitchFamily="2" charset="-78"/>
              </a:rPr>
              <a:t>موزیسین پنجه روحش را در ژرفای هستی فرو می برد، درد </a:t>
            </a:r>
            <a:r>
              <a:rPr lang="fa-IR" smtClean="0">
                <a:cs typeface="B Nazanin" panose="00000400000000000000" pitchFamily="2" charset="-78"/>
              </a:rPr>
              <a:t>فلک </a:t>
            </a:r>
            <a:r>
              <a:rPr lang="fa-IR">
                <a:cs typeface="B Nazanin" panose="00000400000000000000" pitchFamily="2" charset="-78"/>
              </a:rPr>
              <a:t>را از این همه چرخیدن، و ناله زمین را از ابتلای به سوداگری، دور افتادگی را </a:t>
            </a:r>
            <a:r>
              <a:rPr lang="fa-IR" smtClean="0">
                <a:cs typeface="B Nazanin" panose="00000400000000000000" pitchFamily="2" charset="-78"/>
              </a:rPr>
              <a:t>با نواهایش </a:t>
            </a:r>
            <a:r>
              <a:rPr lang="fa-IR">
                <a:cs typeface="B Nazanin" panose="00000400000000000000" pitchFamily="2" charset="-78"/>
              </a:rPr>
              <a:t>به ما منتقل می کند. </a:t>
            </a:r>
          </a:p>
          <a:p>
            <a:pPr algn="just"/>
            <a:endParaRPr lang="fa-IR">
              <a:cs typeface="B Nazanin" panose="00000400000000000000" pitchFamily="2" charset="-78"/>
            </a:endParaRPr>
          </a:p>
        </p:txBody>
      </p:sp>
      <p:sp>
        <p:nvSpPr>
          <p:cNvPr id="4" name="Flowchart: Connector 3"/>
          <p:cNvSpPr/>
          <p:nvPr/>
        </p:nvSpPr>
        <p:spPr>
          <a:xfrm>
            <a:off x="1430594" y="4380271"/>
            <a:ext cx="2462980" cy="1356852"/>
          </a:xfrm>
          <a:prstGeom prst="flowChartConnec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دور افتادگی</a:t>
            </a:r>
            <a:endParaRPr lang="fa-IR"/>
          </a:p>
        </p:txBody>
      </p:sp>
    </p:spTree>
    <p:extLst>
      <p:ext uri="{BB962C8B-B14F-4D97-AF65-F5344CB8AC3E}">
        <p14:creationId xmlns:p14="http://schemas.microsoft.com/office/powerpoint/2010/main" val="421583028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تئاتر که مادر همه هنرهاست با حرکت و بیان، حس درونی و بیرونی، و مجموعه همه هنرها آن را تصویر می کند و معماری با سنگ و تیشه اش به عشق رهایی و استقرار، و ماندن تلاش می کند خود را از محدوده زمان و مکان، با زاویه ها و طرح هایی که ایجاد می کند، خلاص می کند، و به ادبیات آنها را خلاصه می کند و به آن می افزاید. واژه، آوا، حرکت، پرتره، مجسمه، عمارت همه این ها ابزارهای هستی، که با حسن زیبایی شناختی، برآنند که زیباترین زیبا را بیافرینند. </a:t>
            </a:r>
          </a:p>
          <a:p>
            <a:pPr algn="just"/>
            <a:endParaRPr lang="fa-IR">
              <a:cs typeface="B Nazanin" panose="00000400000000000000" pitchFamily="2" charset="-78"/>
            </a:endParaRPr>
          </a:p>
        </p:txBody>
      </p:sp>
      <p:sp>
        <p:nvSpPr>
          <p:cNvPr id="4" name="Flowchart: Alternate Process 3"/>
          <p:cNvSpPr/>
          <p:nvPr/>
        </p:nvSpPr>
        <p:spPr>
          <a:xfrm>
            <a:off x="838200" y="4247536"/>
            <a:ext cx="3480620" cy="91440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واژه، آوا، حرکت، پرتره، مجسمه، عمارت</a:t>
            </a:r>
            <a:endParaRPr lang="fa-IR"/>
          </a:p>
        </p:txBody>
      </p:sp>
    </p:spTree>
    <p:extLst>
      <p:ext uri="{BB962C8B-B14F-4D97-AF65-F5344CB8AC3E}">
        <p14:creationId xmlns:p14="http://schemas.microsoft.com/office/powerpoint/2010/main" val="2567386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این چنین است که شاخه، درخت می نماید، و درخت ها به ابرهای گیسو پریشان می مانند، باد آن ها را جا به جا می کند، یا ستارگان که دانه های شن صحرایی برقشان یادآور انبوه ستارگان است و در انبوه جنگل ها و اعماق، و در ابعادی چون دریا وادی ها، و افلاک، یکی تجسم دیگری است یا صداهای خفه که به سکوت می ماند، یا شوق دیدار، او در همه چیز متجلی است مگر او، یا تصویر اینکه به او نزدیک است، و یار معشوق اوست از نظر فن بلاغت این همذات پنداری ها، استعارات و تشبیهات که در قرآن آمده است آن را معجزه، خیره کننده، زاییده سرگشتگی از عشق و اشتیاق و یا خویشاوندی این عناصر می دانند. </a:t>
            </a:r>
            <a:endParaRPr lang="fa-IR">
              <a:cs typeface="B Nazanin" panose="00000400000000000000" pitchFamily="2" charset="-78"/>
            </a:endParaRPr>
          </a:p>
        </p:txBody>
      </p:sp>
      <p:sp>
        <p:nvSpPr>
          <p:cNvPr id="4" name="Flowchart: Alternate Process 3"/>
          <p:cNvSpPr/>
          <p:nvPr/>
        </p:nvSpPr>
        <p:spPr>
          <a:xfrm>
            <a:off x="707922" y="4837471"/>
            <a:ext cx="4955458" cy="796413"/>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همذات پنداری ها، استعارات و تشبیهات</a:t>
            </a:r>
            <a:endParaRPr lang="fa-IR"/>
          </a:p>
        </p:txBody>
      </p:sp>
    </p:spTree>
    <p:extLst>
      <p:ext uri="{BB962C8B-B14F-4D97-AF65-F5344CB8AC3E}">
        <p14:creationId xmlns:p14="http://schemas.microsoft.com/office/powerpoint/2010/main" val="34070174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094328" y="1825625"/>
            <a:ext cx="7259472" cy="4351338"/>
          </a:xfrm>
        </p:spPr>
        <p:txBody>
          <a:bodyPr/>
          <a:lstStyle/>
          <a:p>
            <a:pPr algn="just"/>
            <a:r>
              <a:rPr lang="fa-IR">
                <a:cs typeface="B Nazanin" panose="00000400000000000000" pitchFamily="2" charset="-78"/>
              </a:rPr>
              <a:t>جدا از اهداف بزرگ، و تخیل زیبا که در بسیای از کتابهای جهانی موجود است اینجا مسئله اعجاز می ماند که نوعی امتیاز است در شکل ادبی آن، و این همان چیزی است که جاحظ در کلام مشهور خود درباره مفاهیم و نمونه های طرح شده بر آن تاکید می ورزد که فارس و عرب آن را لمس می کنند حال چه شخص بدوی باشد یا متمدن. و چنین کلامی بزرگان نقد و شعر جهان به ویژه «</a:t>
            </a:r>
            <a:r>
              <a:rPr lang="fa-IR">
                <a:solidFill>
                  <a:srgbClr val="FF0000"/>
                </a:solidFill>
                <a:cs typeface="B Nazanin" panose="00000400000000000000" pitchFamily="2" charset="-78"/>
              </a:rPr>
              <a:t>مالارمه</a:t>
            </a:r>
            <a:r>
              <a:rPr lang="fa-IR">
                <a:cs typeface="B Nazanin" panose="00000400000000000000" pitchFamily="2" charset="-78"/>
              </a:rPr>
              <a:t>» و «</a:t>
            </a:r>
            <a:r>
              <a:rPr lang="fa-IR">
                <a:solidFill>
                  <a:srgbClr val="FF0000"/>
                </a:solidFill>
                <a:cs typeface="B Nazanin" panose="00000400000000000000" pitchFamily="2" charset="-78"/>
              </a:rPr>
              <a:t>والری</a:t>
            </a:r>
            <a:r>
              <a:rPr lang="fa-IR">
                <a:cs typeface="B Nazanin" panose="00000400000000000000" pitchFamily="2" charset="-78"/>
              </a:rPr>
              <a:t>» و دکتر طه حسین و دکتر زکی مبارک در کتاب «نثر هنری» چنین اشاره کرده اند: «</a:t>
            </a:r>
            <a:r>
              <a:rPr lang="fa-IR" smtClean="0">
                <a:cs typeface="B Nazanin" panose="00000400000000000000" pitchFamily="2" charset="-78"/>
              </a:rPr>
              <a:t>قرآن</a:t>
            </a:r>
            <a:r>
              <a:rPr lang="fa-IR">
                <a:cs typeface="B Nazanin" panose="00000400000000000000" pitchFamily="2" charset="-78"/>
              </a:rPr>
              <a:t>»</a:t>
            </a:r>
            <a:r>
              <a:rPr lang="fa-IR" smtClean="0">
                <a:cs typeface="B Nazanin" panose="00000400000000000000" pitchFamily="2" charset="-78"/>
              </a:rPr>
              <a:t> کتابی </a:t>
            </a:r>
            <a:r>
              <a:rPr lang="fa-IR">
                <a:cs typeface="B Nazanin" panose="00000400000000000000" pitchFamily="2" charset="-78"/>
              </a:rPr>
              <a:t>شگفت است، نه شعر است و نه نثر، بلکه قرآن است. </a:t>
            </a: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948999"/>
            <a:ext cx="3275314" cy="2827717"/>
          </a:xfrm>
          <a:prstGeom prst="rect">
            <a:avLst/>
          </a:prstGeom>
        </p:spPr>
      </p:pic>
      <p:sp>
        <p:nvSpPr>
          <p:cNvPr id="7" name="TextBox 6"/>
          <p:cNvSpPr txBox="1"/>
          <p:nvPr/>
        </p:nvSpPr>
        <p:spPr>
          <a:xfrm>
            <a:off x="1640575" y="5035027"/>
            <a:ext cx="1651379"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طه حسین</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2002816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محور حماسه </a:t>
            </a:r>
            <a:r>
              <a:rPr lang="fa-IR" b="1" smtClean="0">
                <a:solidFill>
                  <a:srgbClr val="FF0000"/>
                </a:solidFill>
                <a:cs typeface="B Nazanin" panose="00000400000000000000" pitchFamily="2" charset="-78"/>
              </a:rPr>
              <a:t>مدار فردیت الهی </a:t>
            </a:r>
            <a:r>
              <a:rPr lang="fa-IR" smtClean="0">
                <a:cs typeface="B Nazanin" panose="00000400000000000000" pitchFamily="2" charset="-78"/>
              </a:rPr>
              <a:t>است، ولی نمایشنامه محوریتش مردمند، این مردم هستند که به جامعه ارزش می بخشند یا آن را به تمسخر می گیرند، یا به پوچی می کشانند و یا ایستا و ساکن می سازد. </a:t>
            </a:r>
          </a:p>
        </p:txBody>
      </p:sp>
    </p:spTree>
    <p:extLst>
      <p:ext uri="{BB962C8B-B14F-4D97-AF65-F5344CB8AC3E}">
        <p14:creationId xmlns:p14="http://schemas.microsoft.com/office/powerpoint/2010/main" val="21884178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1-</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برای آشنایی بیشتر خواننده نمونه هایی در این راستا و دیگر عناصر تشکیل دهنده هنرهای نمایشی از قرآن کریم برگزیده ایم که در این کتاب بی بدیل بسیار دیده می شود: </a:t>
            </a:r>
          </a:p>
          <a:p>
            <a:pPr algn="just"/>
            <a:r>
              <a:rPr lang="fa-IR" smtClean="0">
                <a:cs typeface="B Nazanin" panose="00000400000000000000" pitchFamily="2" charset="-78"/>
              </a:rPr>
              <a:t>1- آیا این مقام عالی است یا درخت زقوم که آن را بلای جان ستمگران کردیم. زقوم در حقیقت درختی است که از بن دوزخ بر می آید و میوه های آن گویی که سر شیطان است.(توضیح این که زقوم، درختی است با میوه تلخ که ریشه در جهنم دارد و اگر شیره اش به تن انسان تماس گیرد آن تن ورم می کند)</a:t>
            </a:r>
          </a:p>
          <a:p>
            <a:pPr algn="just"/>
            <a:r>
              <a:rPr lang="fa-IR" smtClean="0">
                <a:cs typeface="B Nazanin" panose="00000400000000000000" pitchFamily="2" charset="-78"/>
              </a:rPr>
              <a:t>(سوره الصافات آیه های 62، 63، 64) </a:t>
            </a:r>
          </a:p>
        </p:txBody>
      </p:sp>
    </p:spTree>
    <p:extLst>
      <p:ext uri="{BB962C8B-B14F-4D97-AF65-F5344CB8AC3E}">
        <p14:creationId xmlns:p14="http://schemas.microsoft.com/office/powerpoint/2010/main" val="31907691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2-</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2- مثل آنانکه جز او غیرش را پذیرفتند حکایت خانه ای که عنکبوت بنیاد کرد، و اگر می دانستند این خانه سست ترین خانه ها است. (سوره عنکبوت- آیه 41)</a:t>
            </a:r>
          </a:p>
          <a:p>
            <a:pPr algn="just"/>
            <a:endParaRPr lang="fa-IR">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02224736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3-</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3- و گویند ستایش خدای را که وعده اش را محقق فرمود و ما را وارث همه بهشت کرد تا هر جای آن را بخواهیم منزل کنیم و این پاداش نیکوکاران است(سوره زمر- آیه 74)</a:t>
            </a:r>
          </a:p>
        </p:txBody>
      </p:sp>
    </p:spTree>
    <p:extLst>
      <p:ext uri="{BB962C8B-B14F-4D97-AF65-F5344CB8AC3E}">
        <p14:creationId xmlns:p14="http://schemas.microsoft.com/office/powerpoint/2010/main" val="145366368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a:solidFill>
                  <a:srgbClr val="FF0000"/>
                </a:solidFill>
                <a:cs typeface="B Nazanin" panose="00000400000000000000" pitchFamily="2" charset="-78"/>
              </a:rPr>
              <a:t>4- و موسی به قوم خود گفت گاوی ذبح </a:t>
            </a:r>
            <a:r>
              <a:rPr lang="fa-IR" b="1" smtClean="0">
                <a:solidFill>
                  <a:srgbClr val="FF0000"/>
                </a:solidFill>
                <a:cs typeface="B Nazanin" panose="00000400000000000000" pitchFamily="2" charset="-78"/>
              </a:rPr>
              <a:t>کنید</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قوم</a:t>
            </a:r>
            <a:r>
              <a:rPr lang="fa-IR">
                <a:cs typeface="B Nazanin" panose="00000400000000000000" pitchFamily="2" charset="-78"/>
              </a:rPr>
              <a:t>: ای موسی آیا ما را مسخره می کنی؟ </a:t>
            </a:r>
          </a:p>
          <a:p>
            <a:pPr algn="just"/>
            <a:r>
              <a:rPr lang="fa-IR">
                <a:cs typeface="B Nazanin" panose="00000400000000000000" pitchFamily="2" charset="-78"/>
              </a:rPr>
              <a:t>موسی: پناه می برم به خدا از آنکه سخن به تمسخر گویم. </a:t>
            </a:r>
          </a:p>
          <a:p>
            <a:pPr algn="just"/>
            <a:r>
              <a:rPr lang="fa-IR">
                <a:cs typeface="B Nazanin" panose="00000400000000000000" pitchFamily="2" charset="-78"/>
              </a:rPr>
              <a:t>قوم: ای موسی به خدایت بگو </a:t>
            </a:r>
            <a:r>
              <a:rPr lang="fa-IR" smtClean="0">
                <a:cs typeface="B Nazanin" panose="00000400000000000000" pitchFamily="2" charset="-78"/>
              </a:rPr>
              <a:t>خصوصیت </a:t>
            </a:r>
            <a:r>
              <a:rPr lang="fa-IR">
                <a:cs typeface="B Nazanin" panose="00000400000000000000" pitchFamily="2" charset="-78"/>
              </a:rPr>
              <a:t>و چگونگی کار را معین کند. </a:t>
            </a:r>
          </a:p>
          <a:p>
            <a:pPr algn="just"/>
            <a:r>
              <a:rPr lang="fa-IR">
                <a:cs typeface="B Nazanin" panose="00000400000000000000" pitchFamily="2" charset="-78"/>
              </a:rPr>
              <a:t>موسی: خداوند می فرماید: «گاوی باشد نه پیرو نه فرتوت و نه جوان کار نگرده بلکه میان این دو حال باشد» </a:t>
            </a:r>
          </a:p>
          <a:p>
            <a:pPr algn="just"/>
            <a:r>
              <a:rPr lang="fa-IR">
                <a:cs typeface="B Nazanin" panose="00000400000000000000" pitchFamily="2" charset="-78"/>
              </a:rPr>
              <a:t>قوم: ای موسی به خدایت بگو رنگ گاو را معین کند. </a:t>
            </a:r>
          </a:p>
          <a:p>
            <a:pPr algn="just"/>
            <a:r>
              <a:rPr lang="fa-IR">
                <a:cs typeface="B Nazanin" panose="00000400000000000000" pitchFamily="2" charset="-78"/>
              </a:rPr>
              <a:t>موسی: گاو زرینی باشد که رنگین بینندگان را شاد گرداند. </a:t>
            </a:r>
          </a:p>
          <a:p>
            <a:pPr algn="just"/>
            <a:r>
              <a:rPr lang="fa-IR">
                <a:cs typeface="B Nazanin" panose="00000400000000000000" pitchFamily="2" charset="-78"/>
              </a:rPr>
              <a:t>قوم: از خدای خود بخواه تا چگونگی آن گاو را بر ما روشن کند که هنوز بر ما مشتبه است، چون رفع شبهه شود به خواست او هدایت خواهیم شد. </a:t>
            </a:r>
          </a:p>
          <a:p>
            <a:pPr algn="just"/>
            <a:endParaRPr lang="fa-IR">
              <a:cs typeface="B Nazanin" panose="00000400000000000000" pitchFamily="2" charset="-78"/>
            </a:endParaRPr>
          </a:p>
        </p:txBody>
      </p:sp>
    </p:spTree>
    <p:extLst>
      <p:ext uri="{BB962C8B-B14F-4D97-AF65-F5344CB8AC3E}">
        <p14:creationId xmlns:p14="http://schemas.microsoft.com/office/powerpoint/2010/main" val="340109412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موسی: گاوی باشد به کار رام نباشد، زمین را شیار کند، کشتزار را آب دهد، بی عیب و یکرنگ باشد. </a:t>
            </a:r>
          </a:p>
          <a:p>
            <a:pPr algn="just"/>
            <a:r>
              <a:rPr lang="fa-IR" smtClean="0">
                <a:cs typeface="B Nazanin" panose="00000400000000000000" pitchFamily="2" charset="-78"/>
              </a:rPr>
              <a:t>قوم: اکنون حقیقت را بر ما آشکار کردی. </a:t>
            </a:r>
          </a:p>
          <a:p>
            <a:pPr algn="just"/>
            <a:r>
              <a:rPr lang="fa-IR" smtClean="0">
                <a:cs typeface="B Nazanin" panose="00000400000000000000" pitchFamily="2" charset="-78"/>
              </a:rPr>
              <a:t>قرآن: پس ان گاو را کشتند نزدیک بود در این امر بار دیگر نافرمانی کنند. آیا فراموش کردید آنگاه که کسی را می کشتید یکدیگر را متهم می کردید(سوره بقره از آیه 67 تا 72)</a:t>
            </a:r>
            <a:endParaRPr lang="fa-IR">
              <a:cs typeface="B Nazanin" panose="00000400000000000000" pitchFamily="2" charset="-78"/>
            </a:endParaRPr>
          </a:p>
        </p:txBody>
      </p:sp>
    </p:spTree>
    <p:extLst>
      <p:ext uri="{BB962C8B-B14F-4D97-AF65-F5344CB8AC3E}">
        <p14:creationId xmlns:p14="http://schemas.microsoft.com/office/powerpoint/2010/main" val="427408019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a:solidFill>
                  <a:srgbClr val="FF0000"/>
                </a:solidFill>
                <a:cs typeface="B Nazanin" panose="00000400000000000000" pitchFamily="2" charset="-78"/>
              </a:rPr>
              <a:t>5- در وصف قحطی: </a:t>
            </a: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 شاه (فرعون) گفت در خواب دیدم که هفت گاو لاغر هفت گاو پروار را می خورند(سوره یوسف)</a:t>
            </a:r>
          </a:p>
        </p:txBody>
      </p:sp>
    </p:spTree>
    <p:extLst>
      <p:ext uri="{BB962C8B-B14F-4D97-AF65-F5344CB8AC3E}">
        <p14:creationId xmlns:p14="http://schemas.microsoft.com/office/powerpoint/2010/main" val="95718753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a:solidFill>
                  <a:srgbClr val="FF0000"/>
                </a:solidFill>
                <a:cs typeface="B Nazanin" panose="00000400000000000000" pitchFamily="2" charset="-78"/>
              </a:rPr>
              <a:t>6- در وصف رستاخیز: </a:t>
            </a: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آن </a:t>
            </a:r>
            <a:r>
              <a:rPr lang="fa-IR">
                <a:cs typeface="B Nazanin" panose="00000400000000000000" pitchFamily="2" charset="-78"/>
              </a:rPr>
              <a:t>روز سخت، مردمان چون ملخ به هر سو پراکنده می شوند، و کوه ها از هیبت آن چونان پشم قیچی شده متلاشی می شوند(سوره القارعه)</a:t>
            </a:r>
          </a:p>
          <a:p>
            <a:pPr algn="just"/>
            <a:endParaRPr lang="fa-IR">
              <a:cs typeface="B Nazanin" panose="00000400000000000000" pitchFamily="2" charset="-78"/>
            </a:endParaRPr>
          </a:p>
        </p:txBody>
      </p:sp>
    </p:spTree>
    <p:extLst>
      <p:ext uri="{BB962C8B-B14F-4D97-AF65-F5344CB8AC3E}">
        <p14:creationId xmlns:p14="http://schemas.microsoft.com/office/powerpoint/2010/main" val="121209201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7- به زمین فرمان دادیم، آب،خود را فروده به آسمان خطاب شد بارانت را قطع کن و حکم اجرا شد و کشتی بر کوه «جودی» قرار گرفت و در فرمان هلاکت ستمکاران در رسید(ُوره هود، آیه 44)</a:t>
            </a:r>
          </a:p>
          <a:p>
            <a:pPr marL="0" indent="0" algn="just">
              <a:buNone/>
            </a:pPr>
            <a:r>
              <a:rPr lang="fa-IR" smtClean="0">
                <a:cs typeface="B Nazanin" panose="00000400000000000000" pitchFamily="2" charset="-78"/>
              </a:rPr>
              <a:t>8- در سوره هایی چون «یوسف» و «اصحاب کهف» شخصیت پردازی و پرداخت صحنه و عناصر نمایشی چنان با شکوه و کامل و زیبا آمده است که تاکنون در هیچ اثر نمایشی دنیا دیده نشده است.  </a:t>
            </a:r>
            <a:endParaRPr lang="fa-IR">
              <a:cs typeface="B Nazanin" panose="00000400000000000000" pitchFamily="2" charset="-78"/>
            </a:endParaRPr>
          </a:p>
          <a:p>
            <a:pPr marL="0" indent="0" algn="just">
              <a:buNone/>
            </a:pPr>
            <a:endParaRPr lang="fa-IR">
              <a:cs typeface="B Nazanin" panose="00000400000000000000" pitchFamily="2" charset="-78"/>
            </a:endParaRPr>
          </a:p>
        </p:txBody>
      </p:sp>
    </p:spTree>
    <p:extLst>
      <p:ext uri="{BB962C8B-B14F-4D97-AF65-F5344CB8AC3E}">
        <p14:creationId xmlns:p14="http://schemas.microsoft.com/office/powerpoint/2010/main" val="162786596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تئاتر فولکلور</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سوال این است: آیا با گسترش جامعه صنعتی که دامنه اش تا روستاها کشیده شده است و تئاتر مدرن، موسیقی جاز و پاپ در صحنه استیلا یافته است </a:t>
            </a:r>
            <a:r>
              <a:rPr lang="fa-IR" b="1" smtClean="0">
                <a:solidFill>
                  <a:srgbClr val="FF0000"/>
                </a:solidFill>
                <a:cs typeface="B Nazanin" panose="00000400000000000000" pitchFamily="2" charset="-78"/>
              </a:rPr>
              <a:t>فولکلور</a:t>
            </a:r>
            <a:r>
              <a:rPr lang="fa-IR" smtClean="0">
                <a:cs typeface="B Nazanin" panose="00000400000000000000" pitchFamily="2" charset="-78"/>
              </a:rPr>
              <a:t> قادر به ادامه حیات هست؟ رسانه های گروهی چون رادیو، تلویزیون و مطبوعات در این راستا چه می کنند؟ آیا جوانان به بهانه نوگرایی و تحول هنرهای فولکلوریک را کنار گذاشته و آن را برای نسل های گذاشت، تا با آنها بمیرد و همه چیز تمام شود؟ </a:t>
            </a:r>
          </a:p>
          <a:p>
            <a:pPr algn="just"/>
            <a:endParaRPr lang="fa-IR">
              <a:cs typeface="B Nazanin" panose="00000400000000000000" pitchFamily="2" charset="-78"/>
            </a:endParaRPr>
          </a:p>
        </p:txBody>
      </p:sp>
    </p:spTree>
    <p:extLst>
      <p:ext uri="{BB962C8B-B14F-4D97-AF65-F5344CB8AC3E}">
        <p14:creationId xmlns:p14="http://schemas.microsoft.com/office/powerpoint/2010/main" val="16925563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درباره جوانان و تئاتر فولکلور و آنچه که به شرایط اجتماعی مربوط می شود باید این مساله را از دو منظر بررسی کرد: </a:t>
            </a:r>
            <a:r>
              <a:rPr lang="fa-IR" b="1" smtClean="0">
                <a:solidFill>
                  <a:srgbClr val="00B0F0"/>
                </a:solidFill>
                <a:cs typeface="B Nazanin" panose="00000400000000000000" pitchFamily="2" charset="-78"/>
              </a:rPr>
              <a:t>1- آفرینش فولکلور </a:t>
            </a:r>
            <a:r>
              <a:rPr lang="fa-IR" b="1" smtClean="0">
                <a:solidFill>
                  <a:srgbClr val="FF0000"/>
                </a:solidFill>
                <a:cs typeface="B Nazanin" panose="00000400000000000000" pitchFamily="2" charset="-78"/>
              </a:rPr>
              <a:t>2- نمایش فولکلور</a:t>
            </a:r>
          </a:p>
          <a:p>
            <a:pPr algn="just"/>
            <a:r>
              <a:rPr lang="fa-IR" smtClean="0">
                <a:cs typeface="B Nazanin" panose="00000400000000000000" pitchFamily="2" charset="-78"/>
              </a:rPr>
              <a:t>این دو منظر ارتباط مستقیم به شرایط تحولات روحی و دانش جوانان بستگی دارد. راه چاره اش این است که عنصر زیباشناختی را باید در جوانان ارتقا بدهیم، و در این مجال از اندوخته های فولکلور استفاده کنیم. از برای بارور دانش فرهنگی و روح احترام عشق به وطن را در آنها نهادینه کنیم. فولکلور دارای پتانسیل های قوی اخلاقی و ارزشی در جهان است. باید آنها را به منظور حفظ ارزش های انسانی، باروری فرهنگی و آگاه کردن آنها از توانمندی های خلاقه شان آگاه کنیم. </a:t>
            </a:r>
            <a:endParaRPr lang="fa-IR">
              <a:cs typeface="B Nazanin" panose="00000400000000000000" pitchFamily="2" charset="-78"/>
            </a:endParaRPr>
          </a:p>
        </p:txBody>
      </p:sp>
    </p:spTree>
    <p:extLst>
      <p:ext uri="{BB962C8B-B14F-4D97-AF65-F5344CB8AC3E}">
        <p14:creationId xmlns:p14="http://schemas.microsoft.com/office/powerpoint/2010/main" val="33382457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حماسه سروده می شود در حالی که نمایشنامه نوشته می شود و با سه عنصر صحنه ، بازیگر ، و تماشاچی کامل می شود. تخیل نقش برتر را در حماسه ایفا می کند، و عقل کارش را در ژرفا و در محدوده اختیارات انجام می دهد. حماسه درونگر است در جالی که اساس نمایشنامه بیرونی و علایم و نشانه ها است و به همین دلیل است که نمایشنامه با رشد و تکامل و معارف و انتشار و گسترمی دهد و این و این همان چیزی است که یونانیان آن را دموکراتوس یعنی دموکراسی نامیده اند. ش آنها کامل می شود، رشد می کند، متحول می شود و به مردم امکان «</a:t>
            </a:r>
            <a:r>
              <a:rPr lang="fa-IR" b="1">
                <a:solidFill>
                  <a:srgbClr val="FF0000"/>
                </a:solidFill>
                <a:cs typeface="B Nazanin" panose="00000400000000000000" pitchFamily="2" charset="-78"/>
              </a:rPr>
              <a:t>سالاری بودن</a:t>
            </a:r>
            <a:r>
              <a:rPr lang="fa-IR">
                <a:cs typeface="B Nazanin" panose="00000400000000000000" pitchFamily="2" charset="-78"/>
              </a:rPr>
              <a:t>»</a:t>
            </a:r>
          </a:p>
          <a:p>
            <a:pPr algn="just"/>
            <a:endParaRPr lang="fa-IR">
              <a:cs typeface="B Nazanin" panose="00000400000000000000" pitchFamily="2" charset="-78"/>
            </a:endParaRPr>
          </a:p>
        </p:txBody>
      </p:sp>
      <p:sp>
        <p:nvSpPr>
          <p:cNvPr id="4" name="Flowchart: Alternate Process 3"/>
          <p:cNvSpPr/>
          <p:nvPr/>
        </p:nvSpPr>
        <p:spPr>
          <a:xfrm>
            <a:off x="838200" y="4542503"/>
            <a:ext cx="4026310" cy="1069848"/>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حماسه سروده می شود در حالی که نمایشنامه نوشته می شود</a:t>
            </a:r>
            <a:endParaRPr lang="fa-IR"/>
          </a:p>
        </p:txBody>
      </p:sp>
    </p:spTree>
    <p:extLst>
      <p:ext uri="{BB962C8B-B14F-4D97-AF65-F5344CB8AC3E}">
        <p14:creationId xmlns:p14="http://schemas.microsoft.com/office/powerpoint/2010/main" val="392127124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فولکلور در جامعه به سه صورت دیده می شود: </a:t>
            </a:r>
          </a:p>
          <a:p>
            <a:pPr algn="just"/>
            <a:r>
              <a:rPr lang="fa-IR" smtClean="0">
                <a:cs typeface="B Nazanin" panose="00000400000000000000" pitchFamily="2" charset="-78"/>
              </a:rPr>
              <a:t>1- اگر که مرده ناشناخته ای باشد، نمادی از گذشته است و در موزه ها نگهداری می شود. </a:t>
            </a:r>
          </a:p>
          <a:p>
            <a:pPr algn="just"/>
            <a:r>
              <a:rPr lang="fa-IR" smtClean="0">
                <a:cs typeface="B Nazanin" panose="00000400000000000000" pitchFamily="2" charset="-78"/>
              </a:rPr>
              <a:t>2- اگر زنده ناشناخته است، و به هر ترتیب خود را حفظ کرده است. </a:t>
            </a:r>
          </a:p>
          <a:p>
            <a:pPr algn="just"/>
            <a:r>
              <a:rPr lang="fa-IR" smtClean="0">
                <a:cs typeface="B Nazanin" panose="00000400000000000000" pitchFamily="2" charset="-78"/>
              </a:rPr>
              <a:t>3- متحول است و با زمانه پیش می رود، این بیشترین فایده و اهمیت را دارا است. </a:t>
            </a:r>
          </a:p>
          <a:p>
            <a:pPr algn="just"/>
            <a:endParaRPr lang="fa-IR">
              <a:cs typeface="B Nazanin" panose="00000400000000000000" pitchFamily="2" charset="-78"/>
            </a:endParaRPr>
          </a:p>
        </p:txBody>
      </p:sp>
    </p:spTree>
    <p:extLst>
      <p:ext uri="{BB962C8B-B14F-4D97-AF65-F5344CB8AC3E}">
        <p14:creationId xmlns:p14="http://schemas.microsoft.com/office/powerpoint/2010/main" val="226612698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فولکلور در کشورهای مختلف به صورت های مختلف و طبق شرایط آن کشور ظاهر می شود. به طور مثال در کشوری صنعتی مثل آلمان فولکلور وجود ندارد. و در کتاب ها یا بعضی از آثار هنری دیده می شود و نه نمایش! ولی در کشور بلغارستان نمایش! ولی در کشور بلغارستان نمایش های فولکلوریک زنده است، جزء زندگی مردم است. به صورت های مختلف آواز، نمایش، نمایش های موزیکال، رقص های آئینی و ملی در بیشتر نقاط این کشور دیده می شود، در انجا  حرکت های بسیاری در زمینه نظری، زیباشناختی و عملی در جهت تعالی فوللور صورت می گیرد. </a:t>
            </a:r>
            <a:endParaRPr lang="fa-IR">
              <a:cs typeface="B Nazanin" panose="00000400000000000000" pitchFamily="2" charset="-78"/>
            </a:endParaRPr>
          </a:p>
        </p:txBody>
      </p:sp>
    </p:spTree>
    <p:extLst>
      <p:ext uri="{BB962C8B-B14F-4D97-AF65-F5344CB8AC3E}">
        <p14:creationId xmlns:p14="http://schemas.microsoft.com/office/powerpoint/2010/main" val="56833568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سوال این است جوانان چگونه امکان تهیه آثار فولکلوریکی را دارند؟ </a:t>
            </a:r>
            <a:r>
              <a:rPr lang="fa-IR" b="1" smtClean="0">
                <a:solidFill>
                  <a:srgbClr val="FF0000"/>
                </a:solidFill>
                <a:cs typeface="B Nazanin" panose="00000400000000000000" pitchFamily="2" charset="-78"/>
              </a:rPr>
              <a:t>برخی از آنها معتقد هستند که نمایش های ملی و سنتی و آئینی و بومی را باید به نسل های گذشته واگذاشت و با مرگ آنها فولکلور نیز خواهد مرد</a:t>
            </a:r>
            <a:r>
              <a:rPr lang="fa-IR" smtClean="0">
                <a:cs typeface="B Nazanin" panose="00000400000000000000" pitchFamily="2" charset="-78"/>
              </a:rPr>
              <a:t>. ولی مسئله ای که در خور توجه است، جوانان پنجاه سال پیش نیز همین را می گفتند. آنها می گویند نسل گذشته در جوانی به تئاتر فولکوریک نمی پرداختند، و حال که پیر شده اند به این نمایش می پردازند. ولی امروزه جوانان بسیاری هستند که ضمن پرداختن به تئاتر مدرن، ارزشی خاص برای این هنر ملی، بومی و اقلیمی قایل هستند، و بر این عقیده هستند که فولکلور هرگز نمی میرد. تا آنجا که دیده شده است از هر ده گروه نمایشی، سه گروه جوانان هستند. </a:t>
            </a:r>
          </a:p>
          <a:p>
            <a:pPr algn="just"/>
            <a:endParaRPr lang="fa-IR">
              <a:cs typeface="B Nazanin" panose="00000400000000000000" pitchFamily="2" charset="-78"/>
            </a:endParaRPr>
          </a:p>
        </p:txBody>
      </p:sp>
    </p:spTree>
    <p:extLst>
      <p:ext uri="{BB962C8B-B14F-4D97-AF65-F5344CB8AC3E}">
        <p14:creationId xmlns:p14="http://schemas.microsoft.com/office/powerpoint/2010/main" val="224905465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فولکلور جدید!</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ولی...آیا نمایش های فولکلوری نو نیز وجود دارد؟ این سوالی بسیار مهم از بعد هنری است، چرا که این مساله تنها شامل نمایش نمی شود بلکه از نظر جامعه شناختی نیز قابل تامل است. همه می دانیم که نمایش فولکلوریک(سنتی، آئینی، مذهبی و ..) متعلق به یک فرد نیست، بلکه گروهی است و نویسنده خاص ندارد. و با این اوصاف با هر اجرای جدید تغییراتی در آن رخ می دهد- مناسب با زمان- البته باید یادآور شد ریشه یکی است. تنها ابزار و پرداخت بعضی از مفاهیم دگرگون می شود</a:t>
            </a:r>
            <a:endParaRPr lang="fa-IR">
              <a:cs typeface="B Nazanin" panose="00000400000000000000" pitchFamily="2" charset="-78"/>
            </a:endParaRPr>
          </a:p>
        </p:txBody>
      </p:sp>
    </p:spTree>
    <p:extLst>
      <p:ext uri="{BB962C8B-B14F-4D97-AF65-F5344CB8AC3E}">
        <p14:creationId xmlns:p14="http://schemas.microsoft.com/office/powerpoint/2010/main" val="154738620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7200"/>
            <a:ext cx="10515600" cy="1325563"/>
          </a:xfrm>
        </p:spPr>
        <p:txBody>
          <a:bodyPr/>
          <a:lstStyle/>
          <a:p>
            <a:pPr algn="just"/>
            <a:r>
              <a:rPr lang="fa-IR" b="1">
                <a:solidFill>
                  <a:srgbClr val="FF0000"/>
                </a:solidFill>
                <a:cs typeface="B Nazanin" panose="00000400000000000000" pitchFamily="2" charset="-78"/>
              </a:rPr>
              <a:t>نقش رادیو، تلویزیون و </a:t>
            </a:r>
            <a:r>
              <a:rPr lang="fa-IR" b="1" smtClean="0">
                <a:solidFill>
                  <a:srgbClr val="FF0000"/>
                </a:solidFill>
                <a:cs typeface="B Nazanin" panose="00000400000000000000" pitchFamily="2" charset="-78"/>
              </a:rPr>
              <a:t>مطبوعات</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رادیو و تلویزیون و مطبوعات نقشی مهم در گسترش نمایش های فولکلوریک دارند. در مباحث جامعه شناسی که صورت گرفته است مشخص شد تلویزیون در جلب توجه مردم و روی آوردن آنها به این هنر نقشی اساسی دارد. دیگر این که در این راستا در پرورش ذوق و استعداد و بیداری مردم یکی از ارکان جامعه است. </a:t>
            </a:r>
            <a:endParaRPr lang="fa-IR">
              <a:cs typeface="B Nazanin" panose="00000400000000000000" pitchFamily="2" charset="-78"/>
            </a:endParaRPr>
          </a:p>
        </p:txBody>
      </p:sp>
    </p:spTree>
    <p:extLst>
      <p:ext uri="{BB962C8B-B14F-4D97-AF65-F5344CB8AC3E}">
        <p14:creationId xmlns:p14="http://schemas.microsoft.com/office/powerpoint/2010/main" val="41670312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ولی مساله این است که </a:t>
            </a:r>
            <a:r>
              <a:rPr lang="fa-IR" smtClean="0">
                <a:cs typeface="B Nazanin" panose="00000400000000000000" pitchFamily="2" charset="-78"/>
              </a:rPr>
              <a:t>آیا </a:t>
            </a:r>
            <a:r>
              <a:rPr lang="fa-IR" smtClean="0">
                <a:cs typeface="B Nazanin" panose="00000400000000000000" pitchFamily="2" charset="-78"/>
              </a:rPr>
              <a:t>نمایش های فولکلوریک باید در خدمت امکانات فنی تلویزیون باشند یا </a:t>
            </a:r>
            <a:r>
              <a:rPr lang="fa-IR" smtClean="0">
                <a:cs typeface="B Nazanin" panose="00000400000000000000" pitchFamily="2" charset="-78"/>
              </a:rPr>
              <a:t>تلویزیون </a:t>
            </a:r>
            <a:r>
              <a:rPr lang="fa-IR" smtClean="0">
                <a:cs typeface="B Nazanin" panose="00000400000000000000" pitchFamily="2" charset="-78"/>
              </a:rPr>
              <a:t>درخدمت امکانات این هنرها؟ به سخنی دیگر آیا تلویزیون تصویر تلویزیونی از این نمایش می خواهد یا تصویری فولکلوریک؟</a:t>
            </a:r>
          </a:p>
          <a:p>
            <a:pPr algn="just"/>
            <a:endParaRPr lang="fa-IR" smtClean="0">
              <a:cs typeface="B Nazanin" panose="00000400000000000000" pitchFamily="2" charset="-78"/>
            </a:endParaRPr>
          </a:p>
        </p:txBody>
      </p:sp>
      <p:sp>
        <p:nvSpPr>
          <p:cNvPr id="4" name="Flowchart: Alternate Process 3"/>
          <p:cNvSpPr/>
          <p:nvPr/>
        </p:nvSpPr>
        <p:spPr>
          <a:xfrm>
            <a:off x="838200" y="4001294"/>
            <a:ext cx="3043450" cy="116006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امکانات فنی تلویزیون</a:t>
            </a:r>
            <a:endParaRPr lang="fa-IR"/>
          </a:p>
        </p:txBody>
      </p:sp>
    </p:spTree>
    <p:extLst>
      <p:ext uri="{BB962C8B-B14F-4D97-AF65-F5344CB8AC3E}">
        <p14:creationId xmlns:p14="http://schemas.microsoft.com/office/powerpoint/2010/main" val="20498462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متاسفانه باید گفت که </a:t>
            </a:r>
            <a:r>
              <a:rPr lang="fa-IR" b="1" smtClean="0">
                <a:solidFill>
                  <a:srgbClr val="FF0000"/>
                </a:solidFill>
                <a:cs typeface="B Nazanin" panose="00000400000000000000" pitchFamily="2" charset="-78"/>
              </a:rPr>
              <a:t>تلویزیون آن ارزشی را که برای تصویرپردازی از یک (اپرا) قایل است برای هنرهای نمایشی فولکلوریک قایل نیست، </a:t>
            </a:r>
            <a:r>
              <a:rPr lang="fa-IR" smtClean="0">
                <a:cs typeface="B Nazanin" panose="00000400000000000000" pitchFamily="2" charset="-78"/>
              </a:rPr>
              <a:t>در حالی که از نظر تصویری بسیاری از آثار فولکلوریک ما با خواسته تلویزیون مطابقت دارد. در تلویزیون بعضی از عناصر نمایشی خلاصه  می شوند، این مهم نیست بلکه  مهم این است که اسلوب و تکنیک و طبیعت این نمایش از بین نرود. تلویزیون تنها بر تصویر تکیه در حالی که باید به شکل و قالب، دکور و معماری صحنه توجه کند، آن کارگردان چیره دست تلویزیونی هنگامی در جلب توجه تماشاچی موفق است که این عناصر را کاملا مد نظر داشته باشد. </a:t>
            </a:r>
          </a:p>
          <a:p>
            <a:pPr algn="just"/>
            <a:r>
              <a:rPr lang="fa-IR" smtClean="0">
                <a:cs typeface="B Nazanin" panose="00000400000000000000" pitchFamily="2" charset="-78"/>
              </a:rPr>
              <a:t>متاسفانه </a:t>
            </a:r>
            <a:r>
              <a:rPr lang="fa-IR" smtClean="0">
                <a:cs typeface="B Nazanin" panose="00000400000000000000" pitchFamily="2" charset="-78"/>
              </a:rPr>
              <a:t>در نمایش رادویی نیز ما شاهد اجراهایی بی ارزش هستیم، و با در خدمت گرفتن موسیقی سبک و هیجان انگیز غیر ملی که مورد پسند جوانان است،  تا آنجا که توانسته است این هنر ملی بی ارزش و خوار شمارد. </a:t>
            </a:r>
            <a:endParaRPr lang="fa-IR">
              <a:cs typeface="B Nazanin" panose="00000400000000000000" pitchFamily="2" charset="-78"/>
            </a:endParaRPr>
          </a:p>
        </p:txBody>
      </p:sp>
    </p:spTree>
    <p:extLst>
      <p:ext uri="{BB962C8B-B14F-4D97-AF65-F5344CB8AC3E}">
        <p14:creationId xmlns:p14="http://schemas.microsoft.com/office/powerpoint/2010/main" val="25715875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و در این میان مولفین و آهنگسازانی هستند که به بهانه تحول بخشیدن این هنر، در حقیقت آن را به تباهی کشیده و ذوق مردم را نیز  فاسد می کنند. ما خواهان  این هستیم که این هنر به آُسانی، اصیل و یا متحول  به مردم منتقل شود، با روح خلاق زیباشناسانه! باید که آن را از عوامل و عناصر فاسد کننده پاکسازی کنیم.</a:t>
            </a:r>
            <a:endParaRPr lang="fa-IR">
              <a:cs typeface="B Nazanin" panose="00000400000000000000" pitchFamily="2" charset="-78"/>
            </a:endParaRPr>
          </a:p>
        </p:txBody>
      </p:sp>
      <p:sp>
        <p:nvSpPr>
          <p:cNvPr id="4" name="Flowchart: Alternate Process 3"/>
          <p:cNvSpPr/>
          <p:nvPr/>
        </p:nvSpPr>
        <p:spPr>
          <a:xfrm>
            <a:off x="838200" y="3746089"/>
            <a:ext cx="3893575" cy="1460092"/>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به بهانه تحول بخشیدن این هنر</a:t>
            </a:r>
            <a:endParaRPr lang="fa-IR"/>
          </a:p>
        </p:txBody>
      </p:sp>
    </p:spTree>
    <p:extLst>
      <p:ext uri="{BB962C8B-B14F-4D97-AF65-F5344CB8AC3E}">
        <p14:creationId xmlns:p14="http://schemas.microsoft.com/office/powerpoint/2010/main" val="15094651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کسی به بهانه فراموش کردن اصل، تحول را انکار نمی کند، بسیاری جوانان هستند که همان </a:t>
            </a:r>
            <a:r>
              <a:rPr lang="fa-IR" smtClean="0">
                <a:cs typeface="B Nazanin" panose="00000400000000000000" pitchFamily="2" charset="-78"/>
              </a:rPr>
              <a:t>چیزی را تکرار می کنند که نسل گذشته بیان می کرد، ولی با پرداختی نو و متحول. ما شاهد هستیم که این هنر ملی بسیاری از جوانان، نوجوانان، کودکان را تحت حمایت خود قرار داده است و آثاری جاودانه در سطح جهانی به وود آورده اند. تئاتر فولکلوریک نشانگر وضعیت اجتماعی و سیاسی یک کشور است. </a:t>
            </a:r>
            <a:r>
              <a:rPr lang="fa-IR" b="1" smtClean="0">
                <a:solidFill>
                  <a:srgbClr val="FF0000"/>
                </a:solidFill>
                <a:cs typeface="B Nazanin" panose="00000400000000000000" pitchFamily="2" charset="-78"/>
              </a:rPr>
              <a:t>هنر فولکلوریک آنچنان قدرتمند است که تاریخ یک ملت، مبارزاتش، و آرمان و را در یک نمایش یا آواز </a:t>
            </a:r>
            <a:r>
              <a:rPr lang="fa-IR" b="1" smtClean="0">
                <a:solidFill>
                  <a:srgbClr val="00B0F0"/>
                </a:solidFill>
                <a:cs typeface="B Nazanin" panose="00000400000000000000" pitchFamily="2" charset="-78"/>
              </a:rPr>
              <a:t>خلاصه</a:t>
            </a:r>
            <a:r>
              <a:rPr lang="fa-IR" b="1" smtClean="0">
                <a:solidFill>
                  <a:srgbClr val="FF0000"/>
                </a:solidFill>
                <a:cs typeface="B Nazanin" panose="00000400000000000000" pitchFamily="2" charset="-78"/>
              </a:rPr>
              <a:t> می کند</a:t>
            </a:r>
            <a:r>
              <a:rPr lang="fa-IR" smtClean="0">
                <a:cs typeface="B Nazanin" panose="00000400000000000000" pitchFamily="2" charset="-78"/>
              </a:rPr>
              <a:t>. فولکلور همیشه زنده است...مثل زبان...فولکلور امکان ندارد که موزه ای شود، چرا که یک هنر ملی است، و این قابلیت را دارد که با شکل و قالبی جدید برای زمانه خود اجرا شود بدون اینکه اصول آن تغییر کند. </a:t>
            </a:r>
            <a:endParaRPr lang="fa-IR">
              <a:cs typeface="B Nazanin" panose="00000400000000000000" pitchFamily="2" charset="-78"/>
            </a:endParaRPr>
          </a:p>
        </p:txBody>
      </p:sp>
    </p:spTree>
    <p:extLst>
      <p:ext uri="{BB962C8B-B14F-4D97-AF65-F5344CB8AC3E}">
        <p14:creationId xmlns:p14="http://schemas.microsoft.com/office/powerpoint/2010/main" val="2215632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قصه گونه ای ادبی است که پس از حماسه به وجود می آید، در حالی که نمایشنامه از امکانات خواهرش (قصه)</a:t>
            </a:r>
            <a:endParaRPr lang="fa-IR">
              <a:cs typeface="B Nazanin" panose="00000400000000000000" pitchFamily="2" charset="-78"/>
            </a:endParaRPr>
          </a:p>
        </p:txBody>
      </p:sp>
    </p:spTree>
    <p:extLst>
      <p:ext uri="{BB962C8B-B14F-4D97-AF65-F5344CB8AC3E}">
        <p14:creationId xmlns:p14="http://schemas.microsoft.com/office/powerpoint/2010/main" val="20247354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اشاره ای تاریخی </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smtClean="0">
                <a:solidFill>
                  <a:srgbClr val="FF0000"/>
                </a:solidFill>
                <a:cs typeface="B Nazanin" panose="00000400000000000000" pitchFamily="2" charset="-78"/>
              </a:rPr>
              <a:t>اجرای مراسم مذهبی در معابد، زیربنای تئاتر است</a:t>
            </a:r>
            <a:r>
              <a:rPr lang="fa-IR" smtClean="0">
                <a:cs typeface="B Nazanin" panose="00000400000000000000" pitchFamily="2" charset="-78"/>
              </a:rPr>
              <a:t>، در آن حرکت، تنوع، اندیشه و انتقال آن وجود دارد، به همین دلیل پیش از اسلام آنچه را که ما شاهد هستیم اجرای مراسم مذهبی ویژه ای است که به وسیله کاهنان صورت می گیرد، در آنها ایما و اشارات نمایشی دیده می شود، و اگر چیزی فراتر از این باد یا در ناشناخته های گذشته گم شده، یا این که با فرهنگ های ملل مجاور اعراب درامیخته است ولی این حقیقت را نمی توان انکار کرد که «</a:t>
            </a:r>
            <a:r>
              <a:rPr lang="fa-IR" b="1" smtClean="0">
                <a:solidFill>
                  <a:srgbClr val="FF0000"/>
                </a:solidFill>
                <a:cs typeface="B Nazanin" panose="00000400000000000000" pitchFamily="2" charset="-78"/>
              </a:rPr>
              <a:t>دین</a:t>
            </a:r>
            <a:r>
              <a:rPr lang="fa-IR" smtClean="0">
                <a:cs typeface="B Nazanin" panose="00000400000000000000" pitchFamily="2" charset="-78"/>
              </a:rPr>
              <a:t>» سرچشمه همه هنرها است. </a:t>
            </a:r>
            <a:endParaRPr lang="fa-IR">
              <a:cs typeface="B Nazanin" panose="00000400000000000000" pitchFamily="2" charset="-78"/>
            </a:endParaRPr>
          </a:p>
        </p:txBody>
      </p:sp>
      <p:sp>
        <p:nvSpPr>
          <p:cNvPr id="4" name="Flowchart: Alternate Process 3"/>
          <p:cNvSpPr/>
          <p:nvPr/>
        </p:nvSpPr>
        <p:spPr>
          <a:xfrm>
            <a:off x="838199" y="4462818"/>
            <a:ext cx="2914935" cy="873458"/>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000" b="1">
                <a:solidFill>
                  <a:schemeClr val="tx1"/>
                </a:solidFill>
                <a:cs typeface="B Nazanin" panose="00000400000000000000" pitchFamily="2" charset="-78"/>
              </a:rPr>
              <a:t>ایما و اشارات نمایشی</a:t>
            </a:r>
            <a:endParaRPr lang="fa-IR" sz="2000" b="1">
              <a:solidFill>
                <a:schemeClr val="tx1"/>
              </a:solidFill>
            </a:endParaRPr>
          </a:p>
        </p:txBody>
      </p:sp>
    </p:spTree>
    <p:extLst>
      <p:ext uri="{BB962C8B-B14F-4D97-AF65-F5344CB8AC3E}">
        <p14:creationId xmlns:p14="http://schemas.microsoft.com/office/powerpoint/2010/main" val="6762794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هنگامی که در ادبیات جاهلیون، در شمال منطقه عدنانی عربستان پژوهش می کنیم می بینیم آنها تنها کسانی بودند که به ا گفته اند تنها معبدی که وجود داشت خانه کعبه بود، به تقدیس آن گرد هم می آمدند و این مراسم مخصوص  ماه حرام (حج) بود پردد کعبه طواف می کردند، قربانی هدیه می کردند و گرد آن خانه بت ها را نصب می کردند.  می ماند مراسیم دینی- آیینی که به وسیله بازرگانان و کلیسا اجرا می شد، و این امر، هم به منظور عبادت و هم تبلیغاتی بود برای فروش کالاهای خود. این مراسم به وسیله نصرانیان عرب که شمارشان بسیار بود، صورت می گرفت. </a:t>
            </a:r>
          </a:p>
        </p:txBody>
      </p:sp>
      <p:sp>
        <p:nvSpPr>
          <p:cNvPr id="4" name="Flowchart: Alternate Process 3"/>
          <p:cNvSpPr/>
          <p:nvPr/>
        </p:nvSpPr>
        <p:spPr>
          <a:xfrm>
            <a:off x="838200" y="4660489"/>
            <a:ext cx="3716593" cy="884903"/>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شمال منطقه عدنانی عربستان</a:t>
            </a:r>
            <a:endParaRPr lang="fa-IR"/>
          </a:p>
        </p:txBody>
      </p:sp>
    </p:spTree>
    <p:extLst>
      <p:ext uri="{BB962C8B-B14F-4D97-AF65-F5344CB8AC3E}">
        <p14:creationId xmlns:p14="http://schemas.microsoft.com/office/powerpoint/2010/main" val="42357487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عنصر دینی در هیکل مسیح چنان رشد کرد که اعراب جاهلیت برای آن بت خانه ای ساختند، با تنوعی بسیار نزد طواف کنندگان خانه کعبه. با ظهور اسلام «</a:t>
            </a:r>
            <a:r>
              <a:rPr lang="fa-IR" b="1">
                <a:solidFill>
                  <a:srgbClr val="FF0000"/>
                </a:solidFill>
                <a:cs typeface="B Nazanin" panose="00000400000000000000" pitchFamily="2" charset="-78"/>
              </a:rPr>
              <a:t>استقرار</a:t>
            </a:r>
            <a:r>
              <a:rPr lang="fa-IR">
                <a:cs typeface="B Nazanin" panose="00000400000000000000" pitchFamily="2" charset="-78"/>
              </a:rPr>
              <a:t>» حاکم شد. حکومت به وجود آمد، ملت به وجود آمد. پس کار نمایشی گسترده شد، چرا که بافت بدوی سابق، کوچ مدام آنها، فکر را مشغول می ساخت، و امکان خلاقیت، همچنان در نهان به انتظار آشکار شدن می ماند. </a:t>
            </a:r>
          </a:p>
          <a:p>
            <a:pPr algn="just"/>
            <a:endParaRPr lang="fa-IR">
              <a:cs typeface="B Nazanin" panose="00000400000000000000" pitchFamily="2" charset="-78"/>
            </a:endParaRPr>
          </a:p>
        </p:txBody>
      </p:sp>
      <p:sp>
        <p:nvSpPr>
          <p:cNvPr id="4" name="Flowchart: Alternate Process 3"/>
          <p:cNvSpPr/>
          <p:nvPr/>
        </p:nvSpPr>
        <p:spPr>
          <a:xfrm flipH="1">
            <a:off x="838200" y="4144296"/>
            <a:ext cx="2728451" cy="943897"/>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امکان خلاقیت</a:t>
            </a:r>
            <a:endParaRPr lang="fa-IR"/>
          </a:p>
        </p:txBody>
      </p:sp>
    </p:spTree>
    <p:extLst>
      <p:ext uri="{BB962C8B-B14F-4D97-AF65-F5344CB8AC3E}">
        <p14:creationId xmlns:p14="http://schemas.microsoft.com/office/powerpoint/2010/main" val="8881406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دیگر اینکه بدوی به تنهاییش عشق می ورزید و این با تئاتر که کاری گروهی است جور در نمی آمد بر غم استقرار اسلام، و وضع قوانین شرع و ارتباط با سایر ملل جهان، بدویت همچنان با اقتدار تمام در ذهنیت عرب پایدار ماند. تا این که علومی چون فلسفه، طب، ریاضیات ترجمه شد و </a:t>
            </a:r>
            <a:r>
              <a:rPr lang="fa-IR" b="1">
                <a:solidFill>
                  <a:srgbClr val="FF0000"/>
                </a:solidFill>
                <a:cs typeface="B Nazanin" panose="00000400000000000000" pitchFamily="2" charset="-78"/>
              </a:rPr>
              <a:t>اعراب بر بخش عظیمی از جهان چون آسیا، </a:t>
            </a:r>
            <a:r>
              <a:rPr lang="fa-IR" b="1" smtClean="0">
                <a:solidFill>
                  <a:srgbClr val="FF0000"/>
                </a:solidFill>
                <a:cs typeface="B Nazanin" panose="00000400000000000000" pitchFamily="2" charset="-78"/>
              </a:rPr>
              <a:t>آفریقا </a:t>
            </a:r>
            <a:r>
              <a:rPr lang="fa-IR" b="1">
                <a:solidFill>
                  <a:srgbClr val="FF0000"/>
                </a:solidFill>
                <a:cs typeface="B Nazanin" panose="00000400000000000000" pitchFamily="2" charset="-78"/>
              </a:rPr>
              <a:t>و اروپا سیطره </a:t>
            </a:r>
            <a:r>
              <a:rPr lang="fa-IR" b="1" smtClean="0">
                <a:solidFill>
                  <a:srgbClr val="FF0000"/>
                </a:solidFill>
                <a:cs typeface="B Nazanin" panose="00000400000000000000" pitchFamily="2" charset="-78"/>
              </a:rPr>
              <a:t>یافتند </a:t>
            </a:r>
            <a:r>
              <a:rPr lang="fa-IR" smtClean="0">
                <a:cs typeface="B Nazanin" panose="00000400000000000000" pitchFamily="2" charset="-78"/>
              </a:rPr>
              <a:t>و</a:t>
            </a:r>
            <a:endParaRPr lang="fa-IR">
              <a:cs typeface="B Nazanin" panose="00000400000000000000" pitchFamily="2" charset="-78"/>
            </a:endParaRPr>
          </a:p>
        </p:txBody>
      </p:sp>
    </p:spTree>
    <p:extLst>
      <p:ext uri="{BB962C8B-B14F-4D97-AF65-F5344CB8AC3E}">
        <p14:creationId xmlns:p14="http://schemas.microsoft.com/office/powerpoint/2010/main" val="39639125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404</TotalTime>
  <Words>4149</Words>
  <Application>Microsoft Office PowerPoint</Application>
  <PresentationFormat>Widescreen</PresentationFormat>
  <Paragraphs>105</Paragraphs>
  <Slides>48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48</vt:i4>
      </vt:variant>
    </vt:vector>
  </HeadingPairs>
  <TitlesOfParts>
    <vt:vector size="54" baseType="lpstr">
      <vt:lpstr>Arial</vt:lpstr>
      <vt:lpstr>B Nazanin</vt:lpstr>
      <vt:lpstr>Calibri</vt:lpstr>
      <vt:lpstr>Calibri Light</vt:lpstr>
      <vt:lpstr>Times New Roman</vt:lpstr>
      <vt:lpstr>Office Theme</vt:lpstr>
      <vt:lpstr>عنوان مقاله: پژوهشی در تئاتر عرب</vt:lpstr>
      <vt:lpstr>PowerPoint Presentation</vt:lpstr>
      <vt:lpstr>PowerPoint Presentation</vt:lpstr>
      <vt:lpstr>PowerPoint Presentation</vt:lpstr>
      <vt:lpstr>PowerPoint Presentation</vt:lpstr>
      <vt:lpstr>اشاره ای تاریخی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نمایش و تصویر پردازی در قرآن کریم</vt:lpstr>
      <vt:lpstr>PowerPoint Presentation</vt:lpstr>
      <vt:lpstr>PowerPoint Presentation</vt:lpstr>
      <vt:lpstr>PowerPoint Presentation</vt:lpstr>
      <vt:lpstr>PowerPoint Presentation</vt:lpstr>
      <vt:lpstr>PowerPoint Presentation</vt:lpstr>
      <vt:lpstr>1-</vt:lpstr>
      <vt:lpstr>2-</vt:lpstr>
      <vt:lpstr>3-</vt:lpstr>
      <vt:lpstr>4- و موسی به قوم خود گفت گاوی ذبح کنید</vt:lpstr>
      <vt:lpstr>PowerPoint Presentation</vt:lpstr>
      <vt:lpstr>5- در وصف قحطی: </vt:lpstr>
      <vt:lpstr>6- در وصف رستاخیز: </vt:lpstr>
      <vt:lpstr>PowerPoint Presentation</vt:lpstr>
      <vt:lpstr>تئاتر فولکلور</vt:lpstr>
      <vt:lpstr>PowerPoint Presentation</vt:lpstr>
      <vt:lpstr>PowerPoint Presentation</vt:lpstr>
      <vt:lpstr>PowerPoint Presentation</vt:lpstr>
      <vt:lpstr>PowerPoint Presentation</vt:lpstr>
      <vt:lpstr>فولکلور جدید!</vt:lpstr>
      <vt:lpstr>نقش رادیو، تلویزیون و مطبوعات</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MaZz!i</dc:creator>
  <cp:lastModifiedBy>MaZz!i</cp:lastModifiedBy>
  <cp:revision>58</cp:revision>
  <cp:lastPrinted>2026-03-05T18:37:05Z</cp:lastPrinted>
  <dcterms:created xsi:type="dcterms:W3CDTF">2025-03-16T19:29:19Z</dcterms:created>
  <dcterms:modified xsi:type="dcterms:W3CDTF">2026-03-05T18:38:32Z</dcterms:modified>
</cp:coreProperties>
</file>