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313" r:id="rId6"/>
    <p:sldId id="260" r:id="rId7"/>
    <p:sldId id="261" r:id="rId8"/>
    <p:sldId id="262" r:id="rId9"/>
    <p:sldId id="263" r:id="rId10"/>
    <p:sldId id="264" r:id="rId11"/>
    <p:sldId id="265" r:id="rId12"/>
    <p:sldId id="277" r:id="rId13"/>
    <p:sldId id="266" r:id="rId14"/>
    <p:sldId id="267" r:id="rId15"/>
    <p:sldId id="268" r:id="rId16"/>
    <p:sldId id="278" r:id="rId17"/>
    <p:sldId id="269" r:id="rId18"/>
    <p:sldId id="270" r:id="rId19"/>
    <p:sldId id="271" r:id="rId20"/>
    <p:sldId id="272" r:id="rId21"/>
    <p:sldId id="279" r:id="rId22"/>
    <p:sldId id="273" r:id="rId23"/>
    <p:sldId id="274" r:id="rId24"/>
    <p:sldId id="275" r:id="rId25"/>
    <p:sldId id="276" r:id="rId26"/>
    <p:sldId id="280" r:id="rId27"/>
    <p:sldId id="283" r:id="rId28"/>
    <p:sldId id="281" r:id="rId29"/>
    <p:sldId id="282" r:id="rId30"/>
    <p:sldId id="285" r:id="rId31"/>
    <p:sldId id="287" r:id="rId32"/>
    <p:sldId id="286" r:id="rId33"/>
    <p:sldId id="284" r:id="rId34"/>
    <p:sldId id="288" r:id="rId35"/>
    <p:sldId id="290" r:id="rId36"/>
    <p:sldId id="289" r:id="rId37"/>
    <p:sldId id="291" r:id="rId38"/>
    <p:sldId id="292" r:id="rId39"/>
    <p:sldId id="293" r:id="rId40"/>
    <p:sldId id="294" r:id="rId41"/>
    <p:sldId id="296" r:id="rId42"/>
    <p:sldId id="297" r:id="rId43"/>
    <p:sldId id="295" r:id="rId44"/>
    <p:sldId id="298" r:id="rId45"/>
    <p:sldId id="314" r:id="rId46"/>
    <p:sldId id="299" r:id="rId47"/>
    <p:sldId id="315" r:id="rId48"/>
    <p:sldId id="300" r:id="rId49"/>
    <p:sldId id="301" r:id="rId50"/>
    <p:sldId id="302" r:id="rId51"/>
    <p:sldId id="303" r:id="rId52"/>
    <p:sldId id="316" r:id="rId53"/>
    <p:sldId id="304" r:id="rId54"/>
    <p:sldId id="305" r:id="rId55"/>
    <p:sldId id="306" r:id="rId56"/>
    <p:sldId id="307" r:id="rId57"/>
    <p:sldId id="308" r:id="rId58"/>
    <p:sldId id="309" r:id="rId59"/>
    <p:sldId id="310" r:id="rId60"/>
    <p:sldId id="311" r:id="rId61"/>
    <p:sldId id="312" r:id="rId62"/>
  </p:sldIdLst>
  <p:sldSz cx="12192000" cy="6858000"/>
  <p:notesSz cx="7099300" cy="10234613"/>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944" autoAdjust="0"/>
    <p:restoredTop sz="94434" autoAdjust="0"/>
  </p:normalViewPr>
  <p:slideViewPr>
    <p:cSldViewPr snapToGrid="0">
      <p:cViewPr varScale="1">
        <p:scale>
          <a:sx n="64" d="100"/>
          <a:sy n="64" d="100"/>
        </p:scale>
        <p:origin x="72" y="204"/>
      </p:cViewPr>
      <p:guideLst/>
    </p:cSldViewPr>
  </p:slideViewPr>
  <p:outlineViewPr>
    <p:cViewPr>
      <p:scale>
        <a:sx n="33" d="100"/>
        <a:sy n="33" d="100"/>
      </p:scale>
      <p:origin x="0" y="-70566"/>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fa-I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fa-IR"/>
          </a:p>
        </p:txBody>
      </p:sp>
      <p:sp>
        <p:nvSpPr>
          <p:cNvPr id="4" name="Date Placeholder 3"/>
          <p:cNvSpPr>
            <a:spLocks noGrp="1"/>
          </p:cNvSpPr>
          <p:nvPr>
            <p:ph type="dt" sz="half" idx="10"/>
          </p:nvPr>
        </p:nvSpPr>
        <p:spPr/>
        <p:txBody>
          <a:bodyPr/>
          <a:lstStyle/>
          <a:p>
            <a:fld id="{AA832835-4469-43CB-AB2D-B09F44DDAE44}" type="datetimeFigureOut">
              <a:rPr lang="fa-IR" smtClean="0"/>
              <a:t>10/10/1447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3659769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A832835-4469-43CB-AB2D-B09F44DDAE44}" type="datetimeFigureOut">
              <a:rPr lang="fa-IR" smtClean="0"/>
              <a:t>10/10/1447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38410673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fa-I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A832835-4469-43CB-AB2D-B09F44DDAE44}" type="datetimeFigureOut">
              <a:rPr lang="fa-IR" smtClean="0"/>
              <a:t>10/10/1447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32101371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10"/>
          </p:nvPr>
        </p:nvSpPr>
        <p:spPr/>
        <p:txBody>
          <a:bodyPr/>
          <a:lstStyle/>
          <a:p>
            <a:fld id="{AA832835-4469-43CB-AB2D-B09F44DDAE44}" type="datetimeFigureOut">
              <a:rPr lang="fa-IR" smtClean="0"/>
              <a:t>10/10/1447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3086767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fa-I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832835-4469-43CB-AB2D-B09F44DDAE44}" type="datetimeFigureOut">
              <a:rPr lang="fa-IR" smtClean="0"/>
              <a:t>10/10/1447</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1281156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Date Placeholder 4"/>
          <p:cNvSpPr>
            <a:spLocks noGrp="1"/>
          </p:cNvSpPr>
          <p:nvPr>
            <p:ph type="dt" sz="half" idx="10"/>
          </p:nvPr>
        </p:nvSpPr>
        <p:spPr/>
        <p:txBody>
          <a:bodyPr/>
          <a:lstStyle/>
          <a:p>
            <a:fld id="{AA832835-4469-43CB-AB2D-B09F44DDAE44}" type="datetimeFigureOut">
              <a:rPr lang="fa-IR" smtClean="0"/>
              <a:t>10/10/1447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70491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fa-I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7" name="Date Placeholder 6"/>
          <p:cNvSpPr>
            <a:spLocks noGrp="1"/>
          </p:cNvSpPr>
          <p:nvPr>
            <p:ph type="dt" sz="half" idx="10"/>
          </p:nvPr>
        </p:nvSpPr>
        <p:spPr/>
        <p:txBody>
          <a:bodyPr/>
          <a:lstStyle/>
          <a:p>
            <a:fld id="{AA832835-4469-43CB-AB2D-B09F44DDAE44}" type="datetimeFigureOut">
              <a:rPr lang="fa-IR" smtClean="0"/>
              <a:t>10/10/1447</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9128134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fa-IR"/>
          </a:p>
        </p:txBody>
      </p:sp>
      <p:sp>
        <p:nvSpPr>
          <p:cNvPr id="3" name="Date Placeholder 2"/>
          <p:cNvSpPr>
            <a:spLocks noGrp="1"/>
          </p:cNvSpPr>
          <p:nvPr>
            <p:ph type="dt" sz="half" idx="10"/>
          </p:nvPr>
        </p:nvSpPr>
        <p:spPr/>
        <p:txBody>
          <a:bodyPr/>
          <a:lstStyle/>
          <a:p>
            <a:fld id="{AA832835-4469-43CB-AB2D-B09F44DDAE44}" type="datetimeFigureOut">
              <a:rPr lang="fa-IR" smtClean="0"/>
              <a:t>10/10/1447</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3618066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32835-4469-43CB-AB2D-B09F44DDAE44}" type="datetimeFigureOut">
              <a:rPr lang="fa-IR" smtClean="0"/>
              <a:t>10/10/1447</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991939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832835-4469-43CB-AB2D-B09F44DDAE44}" type="datetimeFigureOut">
              <a:rPr lang="fa-IR" smtClean="0"/>
              <a:t>10/10/1447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371058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fa-I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a-I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832835-4469-43CB-AB2D-B09F44DDAE44}" type="datetimeFigureOut">
              <a:rPr lang="fa-IR" smtClean="0"/>
              <a:t>10/10/1447</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1888197D-A35A-42FA-B1AC-5471D4A79F60}" type="slidenum">
              <a:rPr lang="fa-IR" smtClean="0"/>
              <a:t>‹#›</a:t>
            </a:fld>
            <a:endParaRPr lang="fa-IR"/>
          </a:p>
        </p:txBody>
      </p:sp>
    </p:spTree>
    <p:extLst>
      <p:ext uri="{BB962C8B-B14F-4D97-AF65-F5344CB8AC3E}">
        <p14:creationId xmlns:p14="http://schemas.microsoft.com/office/powerpoint/2010/main" val="1206796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fa-I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fa-IR"/>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AA832835-4469-43CB-AB2D-B09F44DDAE44}" type="datetimeFigureOut">
              <a:rPr lang="fa-IR" smtClean="0"/>
              <a:t>10/10/1447</a:t>
            </a:fld>
            <a:endParaRPr lang="fa-I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fa-IR"/>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888197D-A35A-42FA-B1AC-5471D4A79F60}" type="slidenum">
              <a:rPr lang="fa-IR" smtClean="0"/>
              <a:t>‹#›</a:t>
            </a:fld>
            <a:endParaRPr lang="fa-IR"/>
          </a:p>
        </p:txBody>
      </p:sp>
    </p:spTree>
    <p:extLst>
      <p:ext uri="{BB962C8B-B14F-4D97-AF65-F5344CB8AC3E}">
        <p14:creationId xmlns:p14="http://schemas.microsoft.com/office/powerpoint/2010/main" val="1069984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just"/>
            <a:r>
              <a:rPr lang="fa-IR" sz="3600" b="1" smtClean="0">
                <a:solidFill>
                  <a:srgbClr val="FF0000"/>
                </a:solidFill>
                <a:cs typeface="B Nazanin" panose="00000400000000000000" pitchFamily="2" charset="-78"/>
              </a:rPr>
              <a:t>عنوان مقاله: </a:t>
            </a:r>
            <a:r>
              <a:rPr lang="fa-IR" sz="3600" smtClean="0">
                <a:cs typeface="B Nazanin" panose="00000400000000000000" pitchFamily="2" charset="-78"/>
              </a:rPr>
              <a:t>پیدایش داستان کوتاه در جهان عرب(لبنان)</a:t>
            </a:r>
            <a:endParaRPr lang="fa-IR" sz="3600">
              <a:cs typeface="B Nazanin" panose="00000400000000000000" pitchFamily="2" charset="-78"/>
            </a:endParaRPr>
          </a:p>
        </p:txBody>
      </p:sp>
      <p:sp>
        <p:nvSpPr>
          <p:cNvPr id="3" name="Subtitle 2"/>
          <p:cNvSpPr>
            <a:spLocks noGrp="1"/>
          </p:cNvSpPr>
          <p:nvPr>
            <p:ph type="subTitle" idx="1"/>
          </p:nvPr>
        </p:nvSpPr>
        <p:spPr/>
        <p:txBody>
          <a:bodyPr/>
          <a:lstStyle/>
          <a:p>
            <a:r>
              <a:rPr lang="fa-IR" b="1" smtClean="0">
                <a:solidFill>
                  <a:srgbClr val="FF0000"/>
                </a:solidFill>
                <a:cs typeface="B Nazanin" panose="00000400000000000000" pitchFamily="2" charset="-78"/>
              </a:rPr>
              <a:t>نویسنده: </a:t>
            </a:r>
            <a:r>
              <a:rPr lang="fa-IR" smtClean="0">
                <a:cs typeface="B Nazanin" panose="00000400000000000000" pitchFamily="2" charset="-78"/>
              </a:rPr>
              <a:t>صابر امامی</a:t>
            </a:r>
          </a:p>
          <a:p>
            <a:r>
              <a:rPr lang="fa-IR" b="1" smtClean="0">
                <a:solidFill>
                  <a:srgbClr val="FF0000"/>
                </a:solidFill>
                <a:cs typeface="B Nazanin" panose="00000400000000000000" pitchFamily="2" charset="-78"/>
              </a:rPr>
              <a:t>منبع: </a:t>
            </a:r>
            <a:r>
              <a:rPr lang="fa-IR">
                <a:cs typeface="B Nazanin" panose="00000400000000000000" pitchFamily="2" charset="-78"/>
              </a:rPr>
              <a:t>ادبیات داستانی مرداد و شهریور ۱۳۸۵ </a:t>
            </a:r>
            <a:r>
              <a:rPr lang="fa-IR">
                <a:cs typeface="B Nazanin" panose="00000400000000000000" pitchFamily="2" charset="-78"/>
              </a:rPr>
              <a:t>شماره </a:t>
            </a:r>
            <a:r>
              <a:rPr lang="fa-IR" smtClean="0">
                <a:cs typeface="B Nazanin" panose="00000400000000000000" pitchFamily="2" charset="-78"/>
              </a:rPr>
              <a:t>۱۰۲</a:t>
            </a:r>
          </a:p>
          <a:p>
            <a:r>
              <a:rPr lang="fa-IR" b="1" smtClean="0">
                <a:cs typeface="B Nazanin" panose="00000400000000000000" pitchFamily="2" charset="-78"/>
              </a:rPr>
              <a:t>صص 75-82</a:t>
            </a:r>
            <a:endParaRPr lang="fa-IR" b="1">
              <a:cs typeface="B Nazanin" panose="00000400000000000000" pitchFamily="2" charset="-78"/>
            </a:endParaRPr>
          </a:p>
        </p:txBody>
      </p:sp>
    </p:spTree>
    <p:extLst>
      <p:ext uri="{BB962C8B-B14F-4D97-AF65-F5344CB8AC3E}">
        <p14:creationId xmlns:p14="http://schemas.microsoft.com/office/powerpoint/2010/main" val="4133236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کنار این نگرانی حاصل از کار ترجمه، نباید از هدف های مادی مترجمین نیز غافل باشیم. طبیعی است که بعضی از آنها به هنری بودن متن اهمیتی نمی دهند، و به همین خاطر در آغاز فن ترجمه، بسیاری از قصه هایی که جامعه نیاز اساسی به آنها نداشته است، ترجمه شده اند. از قبیل قصه های پلیسی و رمانتیک، قصه هایی که حوادثشان در سرزمین های اروپایی روی می دهد و شخصیت هایشان ابداع خیال نویسندگان بیگانه است و به </a:t>
            </a:r>
            <a:r>
              <a:rPr lang="fa-IR" b="1" smtClean="0">
                <a:solidFill>
                  <a:srgbClr val="FF0000"/>
                </a:solidFill>
                <a:cs typeface="B Nazanin" panose="00000400000000000000" pitchFamily="2" charset="-78"/>
              </a:rPr>
              <a:t>آداب و عادات و سنت های ما </a:t>
            </a:r>
            <a:r>
              <a:rPr lang="fa-IR" smtClean="0">
                <a:cs typeface="B Nazanin" panose="00000400000000000000" pitchFamily="2" charset="-78"/>
              </a:rPr>
              <a:t>اصلا مربوط نمی شوند. علاوه بر این ها، مسئله در متن هایی که به طور مستقیم به عربی برگردانده نشده اند، بسیار خراب می شود. بسیاری از این آثار که با واسطه از زبانی به زبان دیگر، ویژه به فرانسه ترجمه شده اند و از فرانسه به عربی برگردانده شده اند، ترجمه های ابتر و مشوه دارند. </a:t>
            </a:r>
          </a:p>
          <a:p>
            <a:pPr algn="just"/>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5090615"/>
            <a:ext cx="3057098" cy="696036"/>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از فرانسه به عربی</a:t>
            </a:r>
            <a:endParaRPr lang="fa-IR"/>
          </a:p>
        </p:txBody>
      </p:sp>
    </p:spTree>
    <p:extLst>
      <p:ext uri="{BB962C8B-B14F-4D97-AF65-F5344CB8AC3E}">
        <p14:creationId xmlns:p14="http://schemas.microsoft.com/office/powerpoint/2010/main" val="2221684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marL="0" indent="0" algn="just">
              <a:buNone/>
            </a:pPr>
            <a:r>
              <a:rPr lang="fa-IR" smtClean="0">
                <a:cs typeface="B Nazanin" panose="00000400000000000000" pitchFamily="2" charset="-78"/>
              </a:rPr>
              <a:t>در نتیجه برای هنر داستانی، در چنین متن هایی که با این راه ها به عربی برگردانده شده اند، فرصت کافی برای رسیدن و پخته شدند وجود نداشته است. و از </a:t>
            </a:r>
            <a:r>
              <a:rPr lang="fa-IR" smtClean="0">
                <a:cs typeface="B Nazanin" panose="00000400000000000000" pitchFamily="2" charset="-78"/>
              </a:rPr>
              <a:t>آن </a:t>
            </a:r>
            <a:r>
              <a:rPr lang="fa-IR" smtClean="0">
                <a:cs typeface="B Nazanin" panose="00000400000000000000" pitchFamily="2" charset="-78"/>
              </a:rPr>
              <a:t>جا که مترجمان شیوه های ادبی متقن و جا افتاده ای برای کار خود نداشتند، شیوه اکثر  این متون با سستی، بیماری و ضعف بنای هنری همراه است؛ بگذریم از تصرفاتی که بسیاری از آن در ترجمه و عربی سازی متون انجام داده اند. </a:t>
            </a:r>
          </a:p>
        </p:txBody>
      </p:sp>
      <p:sp>
        <p:nvSpPr>
          <p:cNvPr id="4" name="Flowchart: Alternate Process 3"/>
          <p:cNvSpPr/>
          <p:nvPr/>
        </p:nvSpPr>
        <p:spPr>
          <a:xfrm>
            <a:off x="838200" y="4107305"/>
            <a:ext cx="2968052" cy="134911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رسیدن و </a:t>
            </a:r>
            <a:r>
              <a:rPr lang="fa-IR" sz="2800">
                <a:solidFill>
                  <a:prstClr val="black"/>
                </a:solidFill>
                <a:cs typeface="B Nazanin" panose="00000400000000000000" pitchFamily="2" charset="-78"/>
              </a:rPr>
              <a:t>پخته </a:t>
            </a:r>
            <a:r>
              <a:rPr lang="fa-IR" sz="2800" smtClean="0">
                <a:solidFill>
                  <a:prstClr val="black"/>
                </a:solidFill>
                <a:cs typeface="B Nazanin" panose="00000400000000000000" pitchFamily="2" charset="-78"/>
              </a:rPr>
              <a:t>شدن</a:t>
            </a:r>
            <a:endParaRPr lang="fa-IR"/>
          </a:p>
        </p:txBody>
      </p:sp>
    </p:spTree>
    <p:extLst>
      <p:ext uri="{BB962C8B-B14F-4D97-AF65-F5344CB8AC3E}">
        <p14:creationId xmlns:p14="http://schemas.microsoft.com/office/powerpoint/2010/main" val="2400198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همین مساله باعث شده است که بعضی از نویسندگان، صدایشان را نسبت به </a:t>
            </a:r>
            <a:r>
              <a:rPr lang="fa-IR" smtClean="0">
                <a:cs typeface="B Nazanin" panose="00000400000000000000" pitchFamily="2" charset="-78"/>
              </a:rPr>
              <a:t>چنین </a:t>
            </a:r>
            <a:r>
              <a:rPr lang="fa-IR">
                <a:cs typeface="B Nazanin" panose="00000400000000000000" pitchFamily="2" charset="-78"/>
              </a:rPr>
              <a:t>انتقال مطلبی بلند کنند و این انگیزه ای شده است برای این که آنها خودشان بعضی از حوادث انقلاب عربی را در جنوب لبنان با قهرمان های جاودانه به تصویر بکشند و طبیعت را در روستاهای لبنان تصویر کنند و شخصیت های وطنی و محلی را از روستاهای لبنان اختیار کنند و نیز همین امر باعث شده است که نویسندگان قصه های ما از تاثیرپذیری از قصه های بیگانه-</a:t>
            </a:r>
            <a:r>
              <a:rPr lang="fa-IR" b="1">
                <a:solidFill>
                  <a:schemeClr val="accent1">
                    <a:lumMod val="75000"/>
                  </a:schemeClr>
                </a:solidFill>
                <a:cs typeface="B Nazanin" panose="00000400000000000000" pitchFamily="2" charset="-78"/>
              </a:rPr>
              <a:t> آن تاثر افراطی و زیاده ای </a:t>
            </a:r>
            <a:r>
              <a:rPr lang="fa-IR">
                <a:cs typeface="B Nazanin" panose="00000400000000000000" pitchFamily="2" charset="-78"/>
              </a:rPr>
              <a:t>که </a:t>
            </a:r>
            <a:r>
              <a:rPr lang="fa-IR" b="1">
                <a:solidFill>
                  <a:srgbClr val="FF0000"/>
                </a:solidFill>
                <a:cs typeface="B Nazanin" panose="00000400000000000000" pitchFamily="2" charset="-78"/>
              </a:rPr>
              <a:t>نویسندگان مرحله ابتدایی </a:t>
            </a:r>
            <a:r>
              <a:rPr lang="fa-IR">
                <a:cs typeface="B Nazanin" panose="00000400000000000000" pitchFamily="2" charset="-78"/>
              </a:rPr>
              <a:t>در آن واقع شده اند- دور شوند.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15166401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38200" y="1825625"/>
            <a:ext cx="10515599" cy="4351338"/>
          </a:xfrm>
        </p:spPr>
        <p:txBody>
          <a:bodyPr>
            <a:normAutofit/>
          </a:bodyPr>
          <a:lstStyle/>
          <a:p>
            <a:pPr algn="just"/>
            <a:r>
              <a:rPr lang="fa-IR" smtClean="0">
                <a:cs typeface="B Nazanin" panose="00000400000000000000" pitchFamily="2" charset="-78"/>
              </a:rPr>
              <a:t>در عین حال نباید فضل و اهمیت کار بعضی از مترجمانی را که تلاش کرده و با اطمینان به نقل متن پرداختند و ما را بر قصه های محدودی از ادبیات بیگانه، واقف کرده اند و نهضتی را ایجاد کرده اند که نقش آن در تطور و کیفیت شکل گیری هنر داستان کوتاه، قابل انکار نیست، از نظر دور بداریم. </a:t>
            </a:r>
          </a:p>
          <a:p>
            <a:pPr algn="just"/>
            <a:r>
              <a:rPr lang="fa-IR" smtClean="0">
                <a:cs typeface="B Nazanin" panose="00000400000000000000" pitchFamily="2" charset="-78"/>
              </a:rPr>
              <a:t>در این خصوص، میخاییل نعیمه می گوید: «علی رغم سنگینی هضمی که ادبیات ما با آن روبرو بوده است، می بینیم که روزگار وابستگی و گدایی و شاگردی، با قدم های سریعی دور می شود. همچنین  می بینم کسانی که بر </a:t>
            </a:r>
            <a:r>
              <a:rPr lang="fa-IR" b="1" smtClean="0">
                <a:solidFill>
                  <a:srgbClr val="FF0000"/>
                </a:solidFill>
                <a:cs typeface="B Nazanin" panose="00000400000000000000" pitchFamily="2" charset="-78"/>
              </a:rPr>
              <a:t>سفره های نعمت های ادبی غربی </a:t>
            </a:r>
            <a:r>
              <a:rPr lang="fa-IR" smtClean="0">
                <a:cs typeface="B Nazanin" panose="00000400000000000000" pitchFamily="2" charset="-78"/>
              </a:rPr>
              <a:t>چهار زانو نشسته بودند و یا پیوسته می نشینند، شناخته اند که چه غذاهایی و چقدر از آنها را باید بخورند، و چگونه آنها را هضم کنند، و با چیرهای لازم آغشته سازند تا به یک غذای طیب و سالم برای خود و دیگران برسند</a:t>
            </a:r>
            <a:r>
              <a:rPr lang="fa-IR" smtClean="0">
                <a:cs typeface="B Nazanin" panose="00000400000000000000" pitchFamily="2" charset="-78"/>
              </a:rPr>
              <a:t>.{3}</a:t>
            </a:r>
            <a:endParaRPr lang="fa-IR">
              <a:cs typeface="B Nazanin" panose="00000400000000000000" pitchFamily="2" charset="-78"/>
            </a:endParaRPr>
          </a:p>
        </p:txBody>
      </p:sp>
    </p:spTree>
    <p:extLst>
      <p:ext uri="{BB962C8B-B14F-4D97-AF65-F5344CB8AC3E}">
        <p14:creationId xmlns:p14="http://schemas.microsoft.com/office/powerpoint/2010/main" val="23712255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توجه به این سخن باید گفت که شکی نیست که مترجمان در آَشناسازی ذوق ها با هنر داستان و داستان کوتاه، سهمی در خور تقدیر و تشکر داشته اند، و راه را برای اینکه قصه، جایگاه بلند خود را در میان انواع ادبی دیگر پیدا کند، آماده ساخته اند. </a:t>
            </a:r>
          </a:p>
          <a:p>
            <a:pPr algn="just"/>
            <a:endParaRPr lang="fa-IR">
              <a:cs typeface="B Nazanin" panose="00000400000000000000" pitchFamily="2" charset="-78"/>
            </a:endParaRPr>
          </a:p>
        </p:txBody>
      </p:sp>
      <p:sp>
        <p:nvSpPr>
          <p:cNvPr id="4" name="Flowchart: Alternate Process 3"/>
          <p:cNvSpPr/>
          <p:nvPr/>
        </p:nvSpPr>
        <p:spPr>
          <a:xfrm>
            <a:off x="838200" y="4001294"/>
            <a:ext cx="5516380" cy="89941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آَشناسازی ذوق ها با هنر داستان و داستان کوتاه</a:t>
            </a:r>
            <a:endParaRPr lang="fa-IR"/>
          </a:p>
        </p:txBody>
      </p:sp>
    </p:spTree>
    <p:extLst>
      <p:ext uri="{BB962C8B-B14F-4D97-AF65-F5344CB8AC3E}">
        <p14:creationId xmlns:p14="http://schemas.microsoft.com/office/powerpoint/2010/main" val="10374069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عوامل موثر در کیفیت حرکت ترجمه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جریان ترجمه، اقتباس و تالیف نمی توانست شکوفا شود، مگر با شکوفایی عوامل عصر نهضت بیداری که نقش بزرگ و بارزی را در آسان کردن ارتباطات ادبیات بیگانه با ادبیات عربی و نشر و تعمیم آن بازی کرده است. </a:t>
            </a:r>
            <a:endParaRPr lang="fa-IR">
              <a:cs typeface="B Nazanin" panose="00000400000000000000" pitchFamily="2" charset="-78"/>
            </a:endParaRPr>
          </a:p>
        </p:txBody>
      </p:sp>
    </p:spTree>
    <p:extLst>
      <p:ext uri="{BB962C8B-B14F-4D97-AF65-F5344CB8AC3E}">
        <p14:creationId xmlns:p14="http://schemas.microsoft.com/office/powerpoint/2010/main" val="14405070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a:solidFill>
                  <a:srgbClr val="FF0000"/>
                </a:solidFill>
                <a:cs typeface="B Nazanin" panose="00000400000000000000" pitchFamily="2" charset="-78"/>
              </a:rPr>
              <a:t>مهم ترین این عوامل عبارت اند از: </a:t>
            </a: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1- </a:t>
            </a:r>
            <a:r>
              <a:rPr lang="fa-IR">
                <a:cs typeface="B Nazanin" panose="00000400000000000000" pitchFamily="2" charset="-78"/>
              </a:rPr>
              <a:t>مدرسه های تحصیلی که ملبغان مذهبی بیگانه در لبنان ایجاد کردند؛ مدارسی که به نشر علم(و خواندن و نوشتن) که عاملی اساسی از عوامل انتشار قصه می باشد پرداختند، و بدین وسیله بر تعداد گروه هایی که از قصه کوتاه استفاده می کردند، افزودند. </a:t>
            </a:r>
          </a:p>
          <a:p>
            <a:pPr algn="just"/>
            <a:r>
              <a:rPr lang="fa-IR">
                <a:cs typeface="B Nazanin" panose="00000400000000000000" pitchFamily="2" charset="-78"/>
              </a:rPr>
              <a:t>2- روزنامه ها که نقش بزرگی در </a:t>
            </a:r>
            <a:r>
              <a:rPr lang="fa-IR" b="1">
                <a:solidFill>
                  <a:srgbClr val="FF0000"/>
                </a:solidFill>
                <a:cs typeface="B Nazanin" panose="00000400000000000000" pitchFamily="2" charset="-78"/>
              </a:rPr>
              <a:t>نشر قصه به شکل دنباله دار و کامل</a:t>
            </a:r>
            <a:r>
              <a:rPr lang="fa-IR">
                <a:cs typeface="B Nazanin" panose="00000400000000000000" pitchFamily="2" charset="-78"/>
              </a:rPr>
              <a:t>، داشته اند. روزنامه ها و مجلات با انتشار قصه ها و ...نقشی اساسی را در نشر فرهنگ بیگانه بازی می کردند. و ظهور آنها یکی از اساسی ترین عوامل رشد سیاست و فرهنگ به حساب می آید. </a:t>
            </a:r>
          </a:p>
        </p:txBody>
      </p:sp>
    </p:spTree>
    <p:extLst>
      <p:ext uri="{BB962C8B-B14F-4D97-AF65-F5344CB8AC3E}">
        <p14:creationId xmlns:p14="http://schemas.microsoft.com/office/powerpoint/2010/main" val="7296838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مطبوعات سفره پاکیزه ای برای خوانندگان قصه و نویسندگان آنها در لبنان و سایر نقاط جهان عرب ایجاد کردند. اما بهره لبنانی ها از آن سفره بیشتر بود. بسیاری از مطبوعات در بیروت به دو زبان چاپ می شد. </a:t>
            </a:r>
          </a:p>
          <a:p>
            <a:pPr algn="just"/>
            <a:r>
              <a:rPr lang="fa-IR" smtClean="0">
                <a:cs typeface="B Nazanin" panose="00000400000000000000" pitchFamily="2" charset="-78"/>
              </a:rPr>
              <a:t>هفت روزنامه روزانه به نام های: </a:t>
            </a:r>
            <a:r>
              <a:rPr lang="fa-IR" smtClean="0">
                <a:solidFill>
                  <a:srgbClr val="FF0000"/>
                </a:solidFill>
                <a:cs typeface="B Nazanin" panose="00000400000000000000" pitchFamily="2" charset="-78"/>
              </a:rPr>
              <a:t>لسان الحال</a:t>
            </a:r>
            <a:r>
              <a:rPr lang="fa-IR" smtClean="0">
                <a:cs typeface="B Nazanin" panose="00000400000000000000" pitchFamily="2" charset="-78"/>
              </a:rPr>
              <a:t>، </a:t>
            </a:r>
            <a:r>
              <a:rPr lang="fa-IR" smtClean="0">
                <a:solidFill>
                  <a:srgbClr val="00B0F0"/>
                </a:solidFill>
                <a:cs typeface="B Nazanin" panose="00000400000000000000" pitchFamily="2" charset="-78"/>
              </a:rPr>
              <a:t>الاحوال</a:t>
            </a:r>
            <a:r>
              <a:rPr lang="fa-IR" smtClean="0">
                <a:cs typeface="B Nazanin" panose="00000400000000000000" pitchFamily="2" charset="-78"/>
              </a:rPr>
              <a:t>، </a:t>
            </a:r>
            <a:r>
              <a:rPr lang="fa-IR" smtClean="0">
                <a:solidFill>
                  <a:srgbClr val="FF0000"/>
                </a:solidFill>
                <a:cs typeface="B Nazanin" panose="00000400000000000000" pitchFamily="2" charset="-78"/>
              </a:rPr>
              <a:t>الاتحاد العثمانی</a:t>
            </a:r>
            <a:r>
              <a:rPr lang="fa-IR" smtClean="0">
                <a:cs typeface="B Nazanin" panose="00000400000000000000" pitchFamily="2" charset="-78"/>
              </a:rPr>
              <a:t>، </a:t>
            </a:r>
            <a:r>
              <a:rPr lang="fa-IR" smtClean="0">
                <a:solidFill>
                  <a:srgbClr val="00B050"/>
                </a:solidFill>
                <a:cs typeface="B Nazanin" panose="00000400000000000000" pitchFamily="2" charset="-78"/>
              </a:rPr>
              <a:t>المحبه</a:t>
            </a:r>
            <a:r>
              <a:rPr lang="fa-IR" smtClean="0">
                <a:cs typeface="B Nazanin" panose="00000400000000000000" pitchFamily="2" charset="-78"/>
              </a:rPr>
              <a:t>، </a:t>
            </a:r>
            <a:r>
              <a:rPr lang="fa-IR" smtClean="0">
                <a:solidFill>
                  <a:schemeClr val="accent2"/>
                </a:solidFill>
                <a:cs typeface="B Nazanin" panose="00000400000000000000" pitchFamily="2" charset="-78"/>
              </a:rPr>
              <a:t>الوطن</a:t>
            </a:r>
            <a:r>
              <a:rPr lang="fa-IR" smtClean="0">
                <a:cs typeface="B Nazanin" panose="00000400000000000000" pitchFamily="2" charset="-78"/>
              </a:rPr>
              <a:t>، </a:t>
            </a:r>
            <a:r>
              <a:rPr lang="fa-IR" smtClean="0">
                <a:solidFill>
                  <a:srgbClr val="FF0000"/>
                </a:solidFill>
                <a:cs typeface="B Nazanin" panose="00000400000000000000" pitchFamily="2" charset="-78"/>
              </a:rPr>
              <a:t>الثبات</a:t>
            </a:r>
            <a:r>
              <a:rPr lang="fa-IR" smtClean="0">
                <a:cs typeface="B Nazanin" panose="00000400000000000000" pitchFamily="2" charset="-78"/>
              </a:rPr>
              <a:t> و </a:t>
            </a:r>
            <a:r>
              <a:rPr lang="fa-IR" smtClean="0">
                <a:solidFill>
                  <a:srgbClr val="00B0F0"/>
                </a:solidFill>
                <a:cs typeface="B Nazanin" panose="00000400000000000000" pitchFamily="2" charset="-78"/>
              </a:rPr>
              <a:t>حدیقه الاخبار</a:t>
            </a:r>
            <a:r>
              <a:rPr lang="fa-IR" smtClean="0">
                <a:cs typeface="B Nazanin" panose="00000400000000000000" pitchFamily="2" charset="-78"/>
              </a:rPr>
              <a:t>، و ده هفته نامه به نام های: </a:t>
            </a:r>
            <a:r>
              <a:rPr lang="fa-IR" smtClean="0">
                <a:solidFill>
                  <a:srgbClr val="00B0F0"/>
                </a:solidFill>
                <a:cs typeface="B Nazanin" panose="00000400000000000000" pitchFamily="2" charset="-78"/>
              </a:rPr>
              <a:t>بیروت الرسمیه</a:t>
            </a:r>
            <a:r>
              <a:rPr lang="fa-IR" smtClean="0">
                <a:cs typeface="B Nazanin" panose="00000400000000000000" pitchFamily="2" charset="-78"/>
              </a:rPr>
              <a:t>، </a:t>
            </a:r>
            <a:r>
              <a:rPr lang="fa-IR" smtClean="0">
                <a:solidFill>
                  <a:srgbClr val="FF0000"/>
                </a:solidFill>
                <a:cs typeface="B Nazanin" panose="00000400000000000000" pitchFamily="2" charset="-78"/>
              </a:rPr>
              <a:t>ثرمات الفنون</a:t>
            </a:r>
            <a:r>
              <a:rPr lang="fa-IR" smtClean="0">
                <a:cs typeface="B Nazanin" panose="00000400000000000000" pitchFamily="2" charset="-78"/>
              </a:rPr>
              <a:t>، </a:t>
            </a:r>
            <a:r>
              <a:rPr lang="fa-IR" smtClean="0">
                <a:solidFill>
                  <a:srgbClr val="00B0F0"/>
                </a:solidFill>
                <a:cs typeface="B Nazanin" panose="00000400000000000000" pitchFamily="2" charset="-78"/>
              </a:rPr>
              <a:t>بیروت الاقبال</a:t>
            </a:r>
            <a:r>
              <a:rPr lang="fa-IR" smtClean="0">
                <a:cs typeface="B Nazanin" panose="00000400000000000000" pitchFamily="2" charset="-78"/>
              </a:rPr>
              <a:t> و </a:t>
            </a:r>
            <a:r>
              <a:rPr lang="fa-IR" smtClean="0">
                <a:solidFill>
                  <a:srgbClr val="00B0F0"/>
                </a:solidFill>
                <a:cs typeface="B Nazanin" panose="00000400000000000000" pitchFamily="2" charset="-78"/>
              </a:rPr>
              <a:t>المصابیح</a:t>
            </a:r>
            <a:r>
              <a:rPr lang="fa-IR" smtClean="0">
                <a:cs typeface="B Nazanin" panose="00000400000000000000" pitchFamily="2" charset="-78"/>
              </a:rPr>
              <a:t>، </a:t>
            </a:r>
            <a:r>
              <a:rPr lang="fa-IR" smtClean="0">
                <a:solidFill>
                  <a:srgbClr val="FF0000"/>
                </a:solidFill>
                <a:cs typeface="B Nazanin" panose="00000400000000000000" pitchFamily="2" charset="-78"/>
              </a:rPr>
              <a:t>البیشر</a:t>
            </a:r>
            <a:r>
              <a:rPr lang="fa-IR" smtClean="0">
                <a:cs typeface="B Nazanin" panose="00000400000000000000" pitchFamily="2" charset="-78"/>
              </a:rPr>
              <a:t>، </a:t>
            </a:r>
            <a:r>
              <a:rPr lang="fa-IR" smtClean="0">
                <a:solidFill>
                  <a:srgbClr val="00B050"/>
                </a:solidFill>
                <a:cs typeface="B Nazanin" panose="00000400000000000000" pitchFamily="2" charset="-78"/>
              </a:rPr>
              <a:t>النشره الاسبوعیه</a:t>
            </a:r>
            <a:r>
              <a:rPr lang="fa-IR" smtClean="0">
                <a:cs typeface="B Nazanin" panose="00000400000000000000" pitchFamily="2" charset="-78"/>
              </a:rPr>
              <a:t>، </a:t>
            </a:r>
            <a:r>
              <a:rPr lang="fa-IR" smtClean="0">
                <a:solidFill>
                  <a:schemeClr val="accent2">
                    <a:lumMod val="75000"/>
                  </a:schemeClr>
                </a:solidFill>
                <a:cs typeface="B Nazanin" panose="00000400000000000000" pitchFamily="2" charset="-78"/>
              </a:rPr>
              <a:t>البرق</a:t>
            </a:r>
            <a:r>
              <a:rPr lang="fa-IR" smtClean="0">
                <a:cs typeface="B Nazanin" panose="00000400000000000000" pitchFamily="2" charset="-78"/>
              </a:rPr>
              <a:t>، </a:t>
            </a:r>
            <a:r>
              <a:rPr lang="fa-IR" smtClean="0">
                <a:solidFill>
                  <a:schemeClr val="accent6">
                    <a:lumMod val="75000"/>
                  </a:schemeClr>
                </a:solidFill>
                <a:cs typeface="B Nazanin" panose="00000400000000000000" pitchFamily="2" charset="-78"/>
              </a:rPr>
              <a:t>المراقب</a:t>
            </a:r>
            <a:r>
              <a:rPr lang="fa-IR" smtClean="0">
                <a:cs typeface="B Nazanin" panose="00000400000000000000" pitchFamily="2" charset="-78"/>
              </a:rPr>
              <a:t>، </a:t>
            </a:r>
            <a:r>
              <a:rPr lang="fa-IR" smtClean="0">
                <a:solidFill>
                  <a:srgbClr val="FF0000"/>
                </a:solidFill>
                <a:cs typeface="B Nazanin" panose="00000400000000000000" pitchFamily="2" charset="-78"/>
              </a:rPr>
              <a:t>المفید، </a:t>
            </a:r>
            <a:r>
              <a:rPr lang="fa-IR" smtClean="0">
                <a:cs typeface="B Nazanin" panose="00000400000000000000" pitchFamily="2" charset="-78"/>
              </a:rPr>
              <a:t>و نیز چهار مجله علمی – ادبی به نام های: </a:t>
            </a:r>
            <a:r>
              <a:rPr lang="fa-IR" smtClean="0">
                <a:solidFill>
                  <a:srgbClr val="FF0000"/>
                </a:solidFill>
                <a:cs typeface="B Nazanin" panose="00000400000000000000" pitchFamily="2" charset="-78"/>
              </a:rPr>
              <a:t>المشرق</a:t>
            </a:r>
            <a:r>
              <a:rPr lang="fa-IR" smtClean="0">
                <a:cs typeface="B Nazanin" panose="00000400000000000000" pitchFamily="2" charset="-78"/>
              </a:rPr>
              <a:t>، </a:t>
            </a:r>
            <a:r>
              <a:rPr lang="fa-IR" smtClean="0">
                <a:solidFill>
                  <a:srgbClr val="00B0F0"/>
                </a:solidFill>
                <a:cs typeface="B Nazanin" panose="00000400000000000000" pitchFamily="2" charset="-78"/>
              </a:rPr>
              <a:t>الطبیب</a:t>
            </a:r>
            <a:r>
              <a:rPr lang="fa-IR" smtClean="0">
                <a:cs typeface="B Nazanin" panose="00000400000000000000" pitchFamily="2" charset="-78"/>
              </a:rPr>
              <a:t>، </a:t>
            </a:r>
            <a:r>
              <a:rPr lang="fa-IR" smtClean="0">
                <a:solidFill>
                  <a:schemeClr val="accent4">
                    <a:lumMod val="75000"/>
                  </a:schemeClr>
                </a:solidFill>
                <a:cs typeface="B Nazanin" panose="00000400000000000000" pitchFamily="2" charset="-78"/>
              </a:rPr>
              <a:t>روضه المعارف</a:t>
            </a:r>
            <a:r>
              <a:rPr lang="fa-IR" smtClean="0">
                <a:cs typeface="B Nazanin" panose="00000400000000000000" pitchFamily="2" charset="-78"/>
              </a:rPr>
              <a:t>، و </a:t>
            </a:r>
            <a:r>
              <a:rPr lang="fa-IR" smtClean="0">
                <a:solidFill>
                  <a:schemeClr val="accent6">
                    <a:lumMod val="75000"/>
                  </a:schemeClr>
                </a:solidFill>
                <a:cs typeface="B Nazanin" panose="00000400000000000000" pitchFamily="2" charset="-78"/>
              </a:rPr>
              <a:t>البزاس</a:t>
            </a:r>
            <a:r>
              <a:rPr lang="fa-IR" smtClean="0">
                <a:cs typeface="B Nazanin" panose="00000400000000000000" pitchFamily="2" charset="-78"/>
              </a:rPr>
              <a:t> وجود داشت و همه این ها به زبان عربی </a:t>
            </a:r>
            <a:r>
              <a:rPr lang="fa-IR">
                <a:cs typeface="B Nazanin" panose="00000400000000000000" pitchFamily="2" charset="-78"/>
              </a:rPr>
              <a:t>منتشر </a:t>
            </a:r>
            <a:r>
              <a:rPr lang="fa-IR" smtClean="0">
                <a:cs typeface="B Nazanin" panose="00000400000000000000" pitchFamily="2" charset="-78"/>
              </a:rPr>
              <a:t>می شد.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81930724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همچنین در بیروت در آن زمان ده چاپخانه، هفده کتابخانه، سیزده جمعیت خیریه و تحت جمعیت علمی به کار مشغول بودند</a:t>
            </a:r>
            <a:r>
              <a:rPr lang="fa-IR" smtClean="0">
                <a:cs typeface="B Nazanin" panose="00000400000000000000" pitchFamily="2" charset="-78"/>
              </a:rPr>
              <a:t>.{4} </a:t>
            </a:r>
            <a:endParaRPr lang="fa-IR" smtClean="0">
              <a:cs typeface="B Nazanin" panose="00000400000000000000" pitchFamily="2" charset="-78"/>
            </a:endParaRPr>
          </a:p>
          <a:p>
            <a:pPr algn="just"/>
            <a:r>
              <a:rPr lang="fa-IR" smtClean="0">
                <a:cs typeface="B Nazanin" panose="00000400000000000000" pitchFamily="2" charset="-78"/>
              </a:rPr>
              <a:t>در نیمه دوم قرن بیستم، مجلات و روزنامه ها با یک جهش بزرگ، به یک پیشرفت اساسی در نشر و گسترش قصه دست یافتند. از نشریات این دوره می توان به این اسامی اشاره کرد: «</a:t>
            </a:r>
            <a:r>
              <a:rPr lang="fa-IR" smtClean="0">
                <a:solidFill>
                  <a:schemeClr val="accent6">
                    <a:lumMod val="75000"/>
                  </a:schemeClr>
                </a:solidFill>
                <a:cs typeface="B Nazanin" panose="00000400000000000000" pitchFamily="2" charset="-78"/>
              </a:rPr>
              <a:t>المکشوف</a:t>
            </a:r>
            <a:r>
              <a:rPr lang="fa-IR" smtClean="0">
                <a:cs typeface="B Nazanin" panose="00000400000000000000" pitchFamily="2" charset="-78"/>
              </a:rPr>
              <a:t>، </a:t>
            </a:r>
            <a:r>
              <a:rPr lang="fa-IR" smtClean="0">
                <a:solidFill>
                  <a:srgbClr val="FF0000"/>
                </a:solidFill>
                <a:cs typeface="B Nazanin" panose="00000400000000000000" pitchFamily="2" charset="-78"/>
              </a:rPr>
              <a:t>الحکمه</a:t>
            </a:r>
            <a:r>
              <a:rPr lang="fa-IR" smtClean="0">
                <a:cs typeface="B Nazanin" panose="00000400000000000000" pitchFamily="2" charset="-78"/>
              </a:rPr>
              <a:t>، </a:t>
            </a:r>
            <a:r>
              <a:rPr lang="fa-IR" smtClean="0">
                <a:solidFill>
                  <a:srgbClr val="00B050"/>
                </a:solidFill>
                <a:cs typeface="B Nazanin" panose="00000400000000000000" pitchFamily="2" charset="-78"/>
              </a:rPr>
              <a:t>الادیب</a:t>
            </a:r>
            <a:r>
              <a:rPr lang="fa-IR" smtClean="0">
                <a:cs typeface="B Nazanin" panose="00000400000000000000" pitchFamily="2" charset="-78"/>
              </a:rPr>
              <a:t>، </a:t>
            </a:r>
            <a:r>
              <a:rPr lang="fa-IR" smtClean="0">
                <a:solidFill>
                  <a:srgbClr val="00B0F0"/>
                </a:solidFill>
                <a:cs typeface="B Nazanin" panose="00000400000000000000" pitchFamily="2" charset="-78"/>
              </a:rPr>
              <a:t>العرفان</a:t>
            </a:r>
            <a:r>
              <a:rPr lang="fa-IR" smtClean="0">
                <a:cs typeface="B Nazanin" panose="00000400000000000000" pitchFamily="2" charset="-78"/>
              </a:rPr>
              <a:t> </a:t>
            </a:r>
            <a:r>
              <a:rPr lang="fa-IR" smtClean="0">
                <a:solidFill>
                  <a:srgbClr val="00B0F0"/>
                </a:solidFill>
                <a:cs typeface="B Nazanin" panose="00000400000000000000" pitchFamily="2" charset="-78"/>
              </a:rPr>
              <a:t>و آلاداب</a:t>
            </a:r>
            <a:r>
              <a:rPr lang="fa-IR" smtClean="0">
                <a:cs typeface="B Nazanin" panose="00000400000000000000" pitchFamily="2" charset="-78"/>
              </a:rPr>
              <a:t>، </a:t>
            </a:r>
            <a:r>
              <a:rPr lang="fa-IR" smtClean="0">
                <a:solidFill>
                  <a:srgbClr val="FF0000"/>
                </a:solidFill>
                <a:cs typeface="B Nazanin" panose="00000400000000000000" pitchFamily="2" charset="-78"/>
              </a:rPr>
              <a:t>النور</a:t>
            </a:r>
            <a:r>
              <a:rPr lang="fa-IR" smtClean="0">
                <a:cs typeface="B Nazanin" panose="00000400000000000000" pitchFamily="2" charset="-78"/>
              </a:rPr>
              <a:t>، </a:t>
            </a:r>
            <a:r>
              <a:rPr lang="fa-IR" smtClean="0">
                <a:solidFill>
                  <a:srgbClr val="00B050"/>
                </a:solidFill>
                <a:cs typeface="B Nazanin" panose="00000400000000000000" pitchFamily="2" charset="-78"/>
              </a:rPr>
              <a:t>المناره</a:t>
            </a:r>
            <a:r>
              <a:rPr lang="fa-IR" smtClean="0">
                <a:cs typeface="B Nazanin" panose="00000400000000000000" pitchFamily="2" charset="-78"/>
              </a:rPr>
              <a:t>، و </a:t>
            </a:r>
            <a:r>
              <a:rPr lang="fa-IR" smtClean="0">
                <a:solidFill>
                  <a:srgbClr val="00B0F0"/>
                </a:solidFill>
                <a:cs typeface="B Nazanin" panose="00000400000000000000" pitchFamily="2" charset="-78"/>
              </a:rPr>
              <a:t>المورد الصافی</a:t>
            </a:r>
            <a:r>
              <a:rPr lang="fa-IR" smtClean="0">
                <a:cs typeface="B Nazanin" panose="00000400000000000000" pitchFamily="2" charset="-78"/>
              </a:rPr>
              <a:t>، </a:t>
            </a:r>
            <a:r>
              <a:rPr lang="fa-IR" smtClean="0">
                <a:solidFill>
                  <a:srgbClr val="002060"/>
                </a:solidFill>
                <a:cs typeface="B Nazanin" panose="00000400000000000000" pitchFamily="2" charset="-78"/>
              </a:rPr>
              <a:t>الدهور</a:t>
            </a:r>
            <a:r>
              <a:rPr lang="fa-IR" smtClean="0">
                <a:cs typeface="B Nazanin" panose="00000400000000000000" pitchFamily="2" charset="-78"/>
              </a:rPr>
              <a:t>، </a:t>
            </a:r>
            <a:r>
              <a:rPr lang="fa-IR" smtClean="0">
                <a:solidFill>
                  <a:srgbClr val="0070C0"/>
                </a:solidFill>
                <a:cs typeface="B Nazanin" panose="00000400000000000000" pitchFamily="2" charset="-78"/>
              </a:rPr>
              <a:t>النهار</a:t>
            </a:r>
            <a:r>
              <a:rPr lang="fa-IR" smtClean="0">
                <a:cs typeface="B Nazanin" panose="00000400000000000000" pitchFamily="2" charset="-78"/>
              </a:rPr>
              <a:t>، </a:t>
            </a:r>
            <a:r>
              <a:rPr lang="fa-IR" smtClean="0">
                <a:solidFill>
                  <a:srgbClr val="FF0000"/>
                </a:solidFill>
                <a:cs typeface="B Nazanin" panose="00000400000000000000" pitchFamily="2" charset="-78"/>
              </a:rPr>
              <a:t>لسان الحال</a:t>
            </a:r>
            <a:r>
              <a:rPr lang="fa-IR" smtClean="0">
                <a:cs typeface="B Nazanin" panose="00000400000000000000" pitchFamily="2" charset="-78"/>
              </a:rPr>
              <a:t>، </a:t>
            </a:r>
            <a:r>
              <a:rPr lang="fa-IR" smtClean="0">
                <a:solidFill>
                  <a:srgbClr val="00B050"/>
                </a:solidFill>
                <a:cs typeface="B Nazanin" panose="00000400000000000000" pitchFamily="2" charset="-78"/>
              </a:rPr>
              <a:t>الانوار و المحرر</a:t>
            </a:r>
            <a:r>
              <a:rPr lang="fa-IR" smtClean="0">
                <a:cs typeface="B Nazanin" panose="00000400000000000000" pitchFamily="2" charset="-78"/>
              </a:rPr>
              <a:t>، </a:t>
            </a:r>
            <a:r>
              <a:rPr lang="fa-IR" smtClean="0">
                <a:solidFill>
                  <a:srgbClr val="00B0F0"/>
                </a:solidFill>
                <a:cs typeface="B Nazanin" panose="00000400000000000000" pitchFamily="2" charset="-78"/>
              </a:rPr>
              <a:t>السفیر</a:t>
            </a:r>
            <a:r>
              <a:rPr lang="fa-IR" smtClean="0">
                <a:cs typeface="B Nazanin" panose="00000400000000000000" pitchFamily="2" charset="-78"/>
              </a:rPr>
              <a:t>، </a:t>
            </a:r>
            <a:r>
              <a:rPr lang="fa-IR" smtClean="0">
                <a:solidFill>
                  <a:srgbClr val="FF0000"/>
                </a:solidFill>
                <a:cs typeface="B Nazanin" panose="00000400000000000000" pitchFamily="2" charset="-78"/>
              </a:rPr>
              <a:t>البیرق</a:t>
            </a:r>
            <a:r>
              <a:rPr lang="fa-IR" smtClean="0">
                <a:cs typeface="B Nazanin" panose="00000400000000000000" pitchFamily="2" charset="-78"/>
              </a:rPr>
              <a:t>، </a:t>
            </a:r>
            <a:r>
              <a:rPr lang="fa-IR" smtClean="0">
                <a:solidFill>
                  <a:srgbClr val="00B050"/>
                </a:solidFill>
                <a:cs typeface="B Nazanin" panose="00000400000000000000" pitchFamily="2" charset="-78"/>
              </a:rPr>
              <a:t>العمل</a:t>
            </a:r>
            <a:r>
              <a:rPr lang="fa-IR" smtClean="0">
                <a:cs typeface="B Nazanin" panose="00000400000000000000" pitchFamily="2" charset="-78"/>
              </a:rPr>
              <a:t> و ...</a:t>
            </a:r>
            <a:endParaRPr lang="fa-IR">
              <a:cs typeface="B Nazanin" panose="00000400000000000000" pitchFamily="2" charset="-78"/>
            </a:endParaRPr>
          </a:p>
        </p:txBody>
      </p:sp>
    </p:spTree>
    <p:extLst>
      <p:ext uri="{BB962C8B-B14F-4D97-AF65-F5344CB8AC3E}">
        <p14:creationId xmlns:p14="http://schemas.microsoft.com/office/powerpoint/2010/main" val="146962245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smtClean="0">
                <a:solidFill>
                  <a:srgbClr val="FF0000"/>
                </a:solidFill>
                <a:cs typeface="B Nazanin" panose="00000400000000000000" pitchFamily="2" charset="-78"/>
              </a:rPr>
              <a:t>شریک بودن نقش نشر در چاپ مجموعه های قصه، امری آشکار است</a:t>
            </a:r>
            <a:r>
              <a:rPr lang="fa-IR" smtClean="0">
                <a:cs typeface="B Nazanin" panose="00000400000000000000" pitchFamily="2" charset="-78"/>
              </a:rPr>
              <a:t>. و همین به مجلات کمک کرد تا قصه را در بین همه خوانندگان عربی، جاری کنند. همچنان که ترجمه به ادای رسالت بیداری کمک کرده بود. علاوه بر این عوامل اساسی، می توان به عوامل موثر دیگری هم اشاره کرد که دست به دست هم دادند، و با عصر بیداری همکاری کردند. آن عوامل می تواند کتابخانه ها، گروه های علمی و آزادی زن باشد. </a:t>
            </a:r>
            <a:endParaRPr lang="fa-IR">
              <a:cs typeface="B Nazanin" panose="00000400000000000000" pitchFamily="2" charset="-78"/>
            </a:endParaRPr>
          </a:p>
        </p:txBody>
      </p:sp>
      <p:sp>
        <p:nvSpPr>
          <p:cNvPr id="4" name="Flowchart: Alternate Process 3"/>
          <p:cNvSpPr/>
          <p:nvPr/>
        </p:nvSpPr>
        <p:spPr>
          <a:xfrm>
            <a:off x="838200" y="4317168"/>
            <a:ext cx="2983043" cy="118422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ادای رسالت بیداری</a:t>
            </a:r>
            <a:endParaRPr lang="fa-IR"/>
          </a:p>
        </p:txBody>
      </p:sp>
    </p:spTree>
    <p:extLst>
      <p:ext uri="{BB962C8B-B14F-4D97-AF65-F5344CB8AC3E}">
        <p14:creationId xmlns:p14="http://schemas.microsoft.com/office/powerpoint/2010/main" val="4080205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نوشته حاضر برگرفته شده  از کتاب «</a:t>
            </a:r>
            <a:r>
              <a:rPr lang="fa-IR" b="1" smtClean="0">
                <a:solidFill>
                  <a:srgbClr val="FF0000"/>
                </a:solidFill>
                <a:cs typeface="B Nazanin" panose="00000400000000000000" pitchFamily="2" charset="-78"/>
              </a:rPr>
              <a:t>داستان کوتاه در لبنان</a:t>
            </a:r>
            <a:r>
              <a:rPr lang="fa-IR" smtClean="0">
                <a:cs typeface="B Nazanin" panose="00000400000000000000" pitchFamily="2" charset="-78"/>
              </a:rPr>
              <a:t>» اثر دکتر علی حجازی است. دکتر حجازی استاد دانشگاه و قصه نویسی برای مخاطبان بزرگسالان، جوانان و نوجوانان است. پژوهشگر میراث قومی عرب است و مقالات و نوشته های گوناگون در حوزه ادبیات عرب دارد. از کتاب های او می توان «</a:t>
            </a:r>
            <a:r>
              <a:rPr lang="fa-IR" b="1" smtClean="0">
                <a:solidFill>
                  <a:srgbClr val="FF0000"/>
                </a:solidFill>
                <a:cs typeface="B Nazanin" panose="00000400000000000000" pitchFamily="2" charset="-78"/>
              </a:rPr>
              <a:t>البقطیه و الارض</a:t>
            </a:r>
            <a:r>
              <a:rPr lang="fa-IR" smtClean="0">
                <a:cs typeface="B Nazanin" panose="00000400000000000000" pitchFamily="2" charset="-78"/>
              </a:rPr>
              <a:t>» و «</a:t>
            </a:r>
            <a:r>
              <a:rPr lang="fa-IR" b="1" smtClean="0">
                <a:solidFill>
                  <a:srgbClr val="FF0000"/>
                </a:solidFill>
                <a:cs typeface="B Nazanin" panose="00000400000000000000" pitchFamily="2" charset="-78"/>
              </a:rPr>
              <a:t>العیون الغاربه</a:t>
            </a:r>
            <a:r>
              <a:rPr lang="fa-IR" smtClean="0">
                <a:cs typeface="B Nazanin" panose="00000400000000000000" pitchFamily="2" charset="-78"/>
              </a:rPr>
              <a:t>» و «</a:t>
            </a:r>
            <a:r>
              <a:rPr lang="fa-IR" b="1" smtClean="0">
                <a:solidFill>
                  <a:srgbClr val="FF0000"/>
                </a:solidFill>
                <a:cs typeface="B Nazanin" panose="00000400000000000000" pitchFamily="2" charset="-78"/>
              </a:rPr>
              <a:t>وفا الزیتون</a:t>
            </a:r>
            <a:r>
              <a:rPr lang="fa-IR" smtClean="0">
                <a:cs typeface="B Nazanin" panose="00000400000000000000" pitchFamily="2" charset="-78"/>
              </a:rPr>
              <a:t>» که به فرانسه و چینی ترجمه شده اند اشاره کرد. </a:t>
            </a:r>
            <a:endParaRPr lang="fa-IR">
              <a:cs typeface="B Nazanin" panose="00000400000000000000" pitchFamily="2" charset="-78"/>
            </a:endParaRPr>
          </a:p>
        </p:txBody>
      </p:sp>
    </p:spTree>
    <p:extLst>
      <p:ext uri="{BB962C8B-B14F-4D97-AF65-F5344CB8AC3E}">
        <p14:creationId xmlns:p14="http://schemas.microsoft.com/office/powerpoint/2010/main" val="212150294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همه این اسباب، با هم در برگرداندن ادبیات بیگانگان به زبان عربی موثر </a:t>
            </a:r>
            <a:r>
              <a:rPr lang="fa-IR" smtClean="0">
                <a:cs typeface="B Nazanin" panose="00000400000000000000" pitchFamily="2" charset="-78"/>
              </a:rPr>
              <a:t>افتادنذ. </a:t>
            </a:r>
            <a:r>
              <a:rPr lang="fa-IR" smtClean="0">
                <a:cs typeface="B Nazanin" panose="00000400000000000000" pitchFamily="2" charset="-78"/>
              </a:rPr>
              <a:t>بدیهی است که عرصه ترجمه گسترده شد و از زبان های فرانسه، انگلیسی، آلمانی، چینی و ... ترجمه هایی انجام گرفت. اما بیشترین رقابت در میدان ترجمه از آن زبن فرانسه و انگلیسی بود و در جهان عرب، به ویژه در مصر و شام غلبه با زبان فرانسه بود، بعد از فرانسه، در لبنان گرایش به سوی زبان </a:t>
            </a:r>
            <a:r>
              <a:rPr lang="fa-IR" smtClean="0">
                <a:cs typeface="B Nazanin" panose="00000400000000000000" pitchFamily="2" charset="-78"/>
              </a:rPr>
              <a:t>روسی </a:t>
            </a:r>
            <a:r>
              <a:rPr lang="fa-IR" smtClean="0">
                <a:cs typeface="B Nazanin" panose="00000400000000000000" pitchFamily="2" charset="-78"/>
              </a:rPr>
              <a:t>بود که لبنانی ها با آن، در خلال جنگ جهانی اول آشنا شده بودند. </a:t>
            </a:r>
          </a:p>
        </p:txBody>
      </p:sp>
      <p:sp>
        <p:nvSpPr>
          <p:cNvPr id="4" name="Flowchart: Alternate Process 3"/>
          <p:cNvSpPr/>
          <p:nvPr/>
        </p:nvSpPr>
        <p:spPr>
          <a:xfrm>
            <a:off x="1019331" y="4362138"/>
            <a:ext cx="3882453" cy="1124262"/>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بعد از فرانسه، در لبنان گرایش به سوی زبان روسی بود</a:t>
            </a:r>
            <a:endParaRPr lang="fa-IR"/>
          </a:p>
        </p:txBody>
      </p:sp>
    </p:spTree>
    <p:extLst>
      <p:ext uri="{BB962C8B-B14F-4D97-AF65-F5344CB8AC3E}">
        <p14:creationId xmlns:p14="http://schemas.microsoft.com/office/powerpoint/2010/main" val="65375559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از این معبر قصه کوتاه ترجمه شده به سراغ ما آمد. اما طبیعت چنین ترجمه ای چگونه بود؟ در واقع ترجمه در ادب عربی، از </a:t>
            </a:r>
            <a:r>
              <a:rPr lang="fa-IR" b="1">
                <a:solidFill>
                  <a:srgbClr val="FF0000"/>
                </a:solidFill>
                <a:cs typeface="B Nazanin" panose="00000400000000000000" pitchFamily="2" charset="-78"/>
              </a:rPr>
              <a:t>سه محور </a:t>
            </a:r>
            <a:r>
              <a:rPr lang="fa-IR">
                <a:cs typeface="B Nazanin" panose="00000400000000000000" pitchFamily="2" charset="-78"/>
              </a:rPr>
              <a:t>می گذرد: </a:t>
            </a:r>
          </a:p>
          <a:p>
            <a:pPr algn="just"/>
            <a:r>
              <a:rPr lang="fa-IR">
                <a:cs typeface="B Nazanin" panose="00000400000000000000" pitchFamily="2" charset="-78"/>
              </a:rPr>
              <a:t>1- مرحله خواندن ادبیات خارجی و اطلاع آن</a:t>
            </a:r>
          </a:p>
          <a:p>
            <a:pPr algn="just"/>
            <a:r>
              <a:rPr lang="fa-IR">
                <a:cs typeface="B Nazanin" panose="00000400000000000000" pitchFamily="2" charset="-78"/>
              </a:rPr>
              <a:t>2- مرحله شروع اقتباس و برداشت از قصه های خارجی</a:t>
            </a:r>
          </a:p>
          <a:p>
            <a:pPr algn="just"/>
            <a:r>
              <a:rPr lang="fa-IR">
                <a:cs typeface="B Nazanin" panose="00000400000000000000" pitchFamily="2" charset="-78"/>
              </a:rPr>
              <a:t>3- مرحله تالیف (تولید داخلی)</a:t>
            </a:r>
          </a:p>
          <a:p>
            <a:pPr algn="just"/>
            <a:endParaRPr lang="fa-IR">
              <a:cs typeface="B Nazanin" panose="00000400000000000000" pitchFamily="2" charset="-78"/>
            </a:endParaRPr>
          </a:p>
        </p:txBody>
      </p:sp>
    </p:spTree>
    <p:extLst>
      <p:ext uri="{BB962C8B-B14F-4D97-AF65-F5344CB8AC3E}">
        <p14:creationId xmlns:p14="http://schemas.microsoft.com/office/powerpoint/2010/main" val="275851202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البته </a:t>
            </a:r>
            <a:r>
              <a:rPr lang="fa-IR" b="1" smtClean="0">
                <a:solidFill>
                  <a:srgbClr val="FF0000"/>
                </a:solidFill>
                <a:cs typeface="B Nazanin" panose="00000400000000000000" pitchFamily="2" charset="-78"/>
              </a:rPr>
              <a:t>انور جندی </a:t>
            </a:r>
            <a:r>
              <a:rPr lang="fa-IR" smtClean="0">
                <a:cs typeface="B Nazanin" panose="00000400000000000000" pitchFamily="2" charset="-78"/>
              </a:rPr>
              <a:t>به این مراحل سه گانه جور دیگری می نگرد. او مرحله اول را یک مرحله علمی خالص اما مرحله دوم را یک مرحله منحرف، سطحی و هیجان انگیز، می داند. در این مرحلهف هبوطی آشکار در مفهوم و مضمون قصه ترجمه شده و اسلوب ادای به چشم می خورد. اما مرحله سوم، با برگشت مکتب محکمی به سوی زندگی شکل می گیرد و آن با ظهور گروه جدیدی از متجرمان، که خود در میدان قصه نویسی و یا میدان ترجمه علمی و تاریخی و ادبی تجربه داشته اندشروع می شود. </a:t>
            </a:r>
          </a:p>
          <a:p>
            <a:pPr algn="just"/>
            <a:r>
              <a:rPr lang="fa-IR" smtClean="0">
                <a:cs typeface="B Nazanin" panose="00000400000000000000" pitchFamily="2" charset="-78"/>
              </a:rPr>
              <a:t>شکی نیست که در این مرحله، محصولی فربه، ضخیم، نیرومند و مفید، از کاری مثبت و نافع، پدید می آید محصولی که باور یاران خود را به غنی بودن زبان عربی، سبب می شود. </a:t>
            </a:r>
            <a:endParaRPr lang="fa-IR">
              <a:cs typeface="B Nazanin" panose="00000400000000000000" pitchFamily="2" charset="-78"/>
            </a:endParaRPr>
          </a:p>
        </p:txBody>
      </p:sp>
    </p:spTree>
    <p:extLst>
      <p:ext uri="{BB962C8B-B14F-4D97-AF65-F5344CB8AC3E}">
        <p14:creationId xmlns:p14="http://schemas.microsoft.com/office/powerpoint/2010/main" val="182640234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به طور خلاصه می توان گفت: ترجمه در ابتدا ضعیف و لاغر و سودجو بود- چیزی که اکثر منتقدان به آن اعتراف می کنند-، و انور جندی بر این انحراف هدف ترجمه به سمت فراهم آوردن سرگرمی و ترویج قصه های هیجان انگیز محض، تاکید می کند. </a:t>
            </a:r>
          </a:p>
          <a:p>
            <a:pPr algn="just"/>
            <a:r>
              <a:rPr lang="fa-IR" smtClean="0">
                <a:cs typeface="B Nazanin" panose="00000400000000000000" pitchFamily="2" charset="-78"/>
              </a:rPr>
              <a:t>همین جهتگیری، باعث انحراف طرق و شیوه های ترجمه و مفهوم آن شد و در نتیجه ترجمه امری بی ارزش شد که عوامزدگی و تصرف در نص و اضافه کردن و حذف بعضی از ستوان های کامل بر آن مسلط شد. </a:t>
            </a:r>
            <a:endParaRPr lang="fa-IR">
              <a:cs typeface="B Nazanin" panose="00000400000000000000" pitchFamily="2" charset="-78"/>
            </a:endParaRPr>
          </a:p>
        </p:txBody>
      </p:sp>
      <p:sp>
        <p:nvSpPr>
          <p:cNvPr id="4" name="Flowchart: Alternate Process 3"/>
          <p:cNvSpPr/>
          <p:nvPr/>
        </p:nvSpPr>
        <p:spPr>
          <a:xfrm>
            <a:off x="838200" y="4601980"/>
            <a:ext cx="3687580" cy="734518"/>
          </a:xfrm>
          <a:prstGeom prst="flowChartAlternateProcess">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ضعیف و لاغر و سودجو</a:t>
            </a:r>
            <a:endParaRPr lang="fa-IR"/>
          </a:p>
        </p:txBody>
      </p:sp>
    </p:spTree>
    <p:extLst>
      <p:ext uri="{BB962C8B-B14F-4D97-AF65-F5344CB8AC3E}">
        <p14:creationId xmlns:p14="http://schemas.microsoft.com/office/powerpoint/2010/main" val="360336447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درست به همین دلیل هم ترجمه قصه، بر ترجمه کتاب درباره موضوعات و فنون و اقسام دیگر غلبه کرد. و این واقعا وحشت آور است که ده هزار قصه به زبان عربی ترجمه شده باشد، آن هم قصه هایی که جامعه هیچ نیازی به آنها نداشته است. </a:t>
            </a:r>
          </a:p>
          <a:p>
            <a:pPr algn="just"/>
            <a:r>
              <a:rPr lang="fa-IR" smtClean="0">
                <a:cs typeface="B Nazanin" panose="00000400000000000000" pitchFamily="2" charset="-78"/>
              </a:rPr>
              <a:t>از مترجمان یادی کنیم: </a:t>
            </a:r>
            <a:r>
              <a:rPr lang="fa-IR" b="1" smtClean="0">
                <a:solidFill>
                  <a:srgbClr val="00B0F0"/>
                </a:solidFill>
                <a:cs typeface="B Nazanin" panose="00000400000000000000" pitchFamily="2" charset="-78"/>
              </a:rPr>
              <a:t>طلانیوس عبده</a:t>
            </a:r>
            <a:r>
              <a:rPr lang="fa-IR" smtClean="0">
                <a:solidFill>
                  <a:srgbClr val="00B0F0"/>
                </a:solidFill>
                <a:cs typeface="B Nazanin" panose="00000400000000000000" pitchFamily="2" charset="-78"/>
              </a:rPr>
              <a:t>، </a:t>
            </a:r>
            <a:r>
              <a:rPr lang="fa-IR" b="1" smtClean="0">
                <a:solidFill>
                  <a:srgbClr val="FF0000"/>
                </a:solidFill>
                <a:cs typeface="B Nazanin" panose="00000400000000000000" pitchFamily="2" charset="-78"/>
              </a:rPr>
              <a:t>نقولا رزق الله</a:t>
            </a:r>
            <a:r>
              <a:rPr lang="fa-IR" smtClean="0">
                <a:cs typeface="B Nazanin" panose="00000400000000000000" pitchFamily="2" charset="-78"/>
              </a:rPr>
              <a:t>، </a:t>
            </a:r>
            <a:r>
              <a:rPr lang="fa-IR" b="1" smtClean="0">
                <a:solidFill>
                  <a:srgbClr val="00B050"/>
                </a:solidFill>
                <a:cs typeface="B Nazanin" panose="00000400000000000000" pitchFamily="2" charset="-78"/>
              </a:rPr>
              <a:t>اسعد داغر </a:t>
            </a:r>
            <a:r>
              <a:rPr lang="fa-IR" smtClean="0">
                <a:cs typeface="B Nazanin" panose="00000400000000000000" pitchFamily="2" charset="-78"/>
              </a:rPr>
              <a:t>و ... که فقط عبده به تنهایی ششصد قصه و کتاب شعر و رمان ترجمه کرده، در حالی که زبان عربی و فرانسه را به درستی بلند نبوده است، و همچنان که منتقدان گفته اند ترجمه برای او وسیله امرار معاش بود نه یک کار هنری. و همه می دانیم که ترجمه های او و </a:t>
            </a:r>
            <a:r>
              <a:rPr lang="fa-IR" b="1" smtClean="0">
                <a:solidFill>
                  <a:srgbClr val="FF0000"/>
                </a:solidFill>
                <a:cs typeface="B Nazanin" panose="00000400000000000000" pitchFamily="2" charset="-78"/>
              </a:rPr>
              <a:t>نقولا رزق الله </a:t>
            </a:r>
            <a:r>
              <a:rPr lang="fa-IR" smtClean="0">
                <a:cs typeface="B Nazanin" panose="00000400000000000000" pitchFamily="2" charset="-78"/>
              </a:rPr>
              <a:t>ترجمه هایی سست و ضعیف اند. همانطور که </a:t>
            </a:r>
            <a:r>
              <a:rPr lang="fa-IR" b="1" smtClean="0">
                <a:solidFill>
                  <a:srgbClr val="FF0000"/>
                </a:solidFill>
                <a:cs typeface="B Nazanin" panose="00000400000000000000" pitchFamily="2" charset="-78"/>
              </a:rPr>
              <a:t>الیاس الحویک </a:t>
            </a:r>
            <a:r>
              <a:rPr lang="fa-IR" smtClean="0">
                <a:cs typeface="B Nazanin" panose="00000400000000000000" pitchFamily="2" charset="-78"/>
              </a:rPr>
              <a:t>این موارد را دیده و به مترجمان هشدار داده است. </a:t>
            </a:r>
            <a:endParaRPr lang="fa-IR">
              <a:cs typeface="B Nazanin" panose="00000400000000000000" pitchFamily="2" charset="-78"/>
            </a:endParaRPr>
          </a:p>
        </p:txBody>
      </p:sp>
      <p:sp>
        <p:nvSpPr>
          <p:cNvPr id="4" name="Flowchart: Alternate Process 3"/>
          <p:cNvSpPr/>
          <p:nvPr/>
        </p:nvSpPr>
        <p:spPr>
          <a:xfrm>
            <a:off x="838200" y="5262563"/>
            <a:ext cx="4347148" cy="914400"/>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ترجمه برای او وسیله امرار معاش بود نه یک کار هنری</a:t>
            </a:r>
            <a:endParaRPr lang="fa-IR"/>
          </a:p>
        </p:txBody>
      </p:sp>
    </p:spTree>
    <p:extLst>
      <p:ext uri="{BB962C8B-B14F-4D97-AF65-F5344CB8AC3E}">
        <p14:creationId xmlns:p14="http://schemas.microsoft.com/office/powerpoint/2010/main" val="264346872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فضل ترجمه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با این همه، ترجمه نقش مهمی را در اتنقال قصه های اروپایی و آمریکایی به زبان عربی بازی کرده است، و نیز مترجمان در آشناسازی ذوق ها با روش هنری قصه کوتاه سهیم هستند و راه برای اینکه قصه جایگاه بلندش را در میان انواع ادبی دیگر بیابد، آماده کرده اند. هرچند که بعضی از قصه های ترجمه شده به شوائبی آلوده اند، اما امروزه ترجمه به درجه بزرگی از یقین و اطمینان دست یافته است. چرا که مترجمان زبانی را که از آن ترجمه می کنند به خوبی و محکمی می دانند، و بر قواعد زبان عربی که به آن بر می گردانند مسلط اند</a:t>
            </a:r>
            <a:endParaRPr lang="fa-IR">
              <a:cs typeface="B Nazanin" panose="00000400000000000000" pitchFamily="2" charset="-78"/>
            </a:endParaRPr>
          </a:p>
        </p:txBody>
      </p:sp>
      <p:sp>
        <p:nvSpPr>
          <p:cNvPr id="4" name="Flowchart: Alternate Process 3"/>
          <p:cNvSpPr/>
          <p:nvPr/>
        </p:nvSpPr>
        <p:spPr>
          <a:xfrm>
            <a:off x="838200" y="4452078"/>
            <a:ext cx="2848131" cy="83944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آشناسازی ذوق ها</a:t>
            </a:r>
            <a:endParaRPr lang="fa-IR"/>
          </a:p>
        </p:txBody>
      </p:sp>
    </p:spTree>
    <p:extLst>
      <p:ext uri="{BB962C8B-B14F-4D97-AF65-F5344CB8AC3E}">
        <p14:creationId xmlns:p14="http://schemas.microsoft.com/office/powerpoint/2010/main" val="42747390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ب) مرحله آغاز</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838200" y="1813518"/>
            <a:ext cx="10515600" cy="4351338"/>
          </a:xfrm>
        </p:spPr>
        <p:txBody>
          <a:bodyPr>
            <a:normAutofit/>
          </a:bodyPr>
          <a:lstStyle/>
          <a:p>
            <a:pPr algn="just"/>
            <a:r>
              <a:rPr lang="fa-IR" smtClean="0">
                <a:cs typeface="B Nazanin" panose="00000400000000000000" pitchFamily="2" charset="-78"/>
              </a:rPr>
              <a:t>بیشتر روایت کنندگان قصه کوتاه در لبنان، ادبیات کشورهای دیگر را مطالعه کرده اند. همچون میخاییل نعیمه، جبران خلیل جبران، توفیق عواد، فرح </a:t>
            </a:r>
            <a:r>
              <a:rPr lang="fa-IR" smtClean="0">
                <a:cs typeface="B Nazanin" panose="00000400000000000000" pitchFamily="2" charset="-78"/>
              </a:rPr>
              <a:t>انطون</a:t>
            </a:r>
            <a:r>
              <a:rPr lang="fa-IR" smtClean="0">
                <a:cs typeface="B Nazanin" panose="00000400000000000000" pitchFamily="2" charset="-78"/>
              </a:rPr>
              <a:t>، جورج شامی، الیاس الدیری، لیلی بعلبکی و یوسف حبشی الاشقر و ...برای مثال، میخاییل نعیمه به عظمت نویسندگان روسی اشاره می کند و در صحبت از داستایوفسکی می گوید: «اگر سپاهی از مردان دین، روان شناسان و جامعه شناسان و استوانه های قانون با هم جمع شوند، نمی توانند برای ما، رمانی همچون رمان «</a:t>
            </a:r>
            <a:r>
              <a:rPr lang="fa-IR" b="1" smtClean="0">
                <a:solidFill>
                  <a:srgbClr val="FF0000"/>
                </a:solidFill>
                <a:cs typeface="B Nazanin" panose="00000400000000000000" pitchFamily="2" charset="-78"/>
              </a:rPr>
              <a:t>براداران کارامازوف</a:t>
            </a:r>
            <a:r>
              <a:rPr lang="fa-IR" smtClean="0">
                <a:cs typeface="B Nazanin" panose="00000400000000000000" pitchFamily="2" charset="-78"/>
              </a:rPr>
              <a:t>» داستایفسکی را بنویسند. </a:t>
            </a:r>
            <a:endParaRPr lang="fa-IR">
              <a:cs typeface="B Nazanin" panose="00000400000000000000" pitchFamily="2" charset="-78"/>
            </a:endParaRPr>
          </a:p>
        </p:txBody>
      </p:sp>
    </p:spTree>
    <p:extLst>
      <p:ext uri="{BB962C8B-B14F-4D97-AF65-F5344CB8AC3E}">
        <p14:creationId xmlns:p14="http://schemas.microsoft.com/office/powerpoint/2010/main" val="330048623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در این رمان یگانه با «</a:t>
            </a:r>
            <a:r>
              <a:rPr lang="fa-IR" b="1">
                <a:solidFill>
                  <a:srgbClr val="FF0000"/>
                </a:solidFill>
                <a:cs typeface="B Nazanin" panose="00000400000000000000" pitchFamily="2" charset="-78"/>
              </a:rPr>
              <a:t>پدر زوسیما</a:t>
            </a:r>
            <a:r>
              <a:rPr lang="fa-IR">
                <a:cs typeface="B Nazanin" panose="00000400000000000000" pitchFamily="2" charset="-78"/>
              </a:rPr>
              <a:t>» به درجه ای از اشراف روحی بالا می </a:t>
            </a:r>
            <a:r>
              <a:rPr lang="fa-IR" smtClean="0">
                <a:cs typeface="B Nazanin" panose="00000400000000000000" pitchFamily="2" charset="-78"/>
              </a:rPr>
              <a:t>رسد </a:t>
            </a:r>
            <a:r>
              <a:rPr lang="fa-IR">
                <a:cs typeface="B Nazanin" panose="00000400000000000000" pitchFamily="2" charset="-78"/>
              </a:rPr>
              <a:t>و برای لحظه ای نور خداوند در قلبت تجلی می کند، و با «شمیر دیاکوف» به یک حالت حیوانی سقوط می کنی. با «پدر کارامازوف» و پسرانش «دیمیتری» «ایوان»، «آلیوشا» در دنیایی از شهوات سرکش و احساسات مبهم و نگرانی ها و  ایمان و آرماش و الحاد افراطی، گام بر می داری. و همه آنچه که از تردیدها، احترام ها، حیرت ها، اطمینان، انقباض و انبساط و تلخی </a:t>
            </a:r>
            <a:r>
              <a:rPr lang="fa-IR" smtClean="0">
                <a:cs typeface="B Nazanin" panose="00000400000000000000" pitchFamily="2" charset="-78"/>
              </a:rPr>
              <a:t>و </a:t>
            </a:r>
            <a:r>
              <a:rPr lang="fa-IR">
                <a:cs typeface="B Nazanin" panose="00000400000000000000" pitchFamily="2" charset="-78"/>
              </a:rPr>
              <a:t>شیرینی آن دنیا(دنیای رمان) تو راه همراهی می کند، دنیای ماست.» همین نقل قول ما را به بزرگی عشق نعیمه به ادب روسی، هدایت می کند </a:t>
            </a:r>
            <a:r>
              <a:rPr lang="fa-IR" smtClean="0">
                <a:cs typeface="B Nazanin" panose="00000400000000000000" pitchFamily="2" charset="-78"/>
              </a:rPr>
              <a:t>{5}</a:t>
            </a:r>
            <a:endParaRPr lang="fa-IR">
              <a:cs typeface="B Nazanin" panose="00000400000000000000" pitchFamily="2" charset="-78"/>
            </a:endParaRPr>
          </a:p>
          <a:p>
            <a:pPr algn="just"/>
            <a:endParaRPr lang="fa-IR">
              <a:cs typeface="B Nazanin" panose="00000400000000000000" pitchFamily="2" charset="-78"/>
            </a:endParaRPr>
          </a:p>
        </p:txBody>
      </p:sp>
      <p:sp>
        <p:nvSpPr>
          <p:cNvPr id="4" name="Flowchart: Alternate Process 3"/>
          <p:cNvSpPr/>
          <p:nvPr/>
        </p:nvSpPr>
        <p:spPr>
          <a:xfrm>
            <a:off x="838200" y="4572000"/>
            <a:ext cx="3522689" cy="974361"/>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عشق نعیمه به ادب روسی</a:t>
            </a:r>
            <a:endParaRPr lang="fa-IR"/>
          </a:p>
        </p:txBody>
      </p:sp>
    </p:spTree>
    <p:extLst>
      <p:ext uri="{BB962C8B-B14F-4D97-AF65-F5344CB8AC3E}">
        <p14:creationId xmlns:p14="http://schemas.microsoft.com/office/powerpoint/2010/main" val="416452577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کما اینکه دیگران بر شیفتگی توفیق عواد از عده ای نسبت به نویسندگان تاکید می کنند. با این همه، توفیق عواد برای خود، نقش پیشکسوتی را در ساختن و بنیان نهادن شیوه داستانی متمایزی، حفظ می کند. فرج کرباج یادآوری می کند که توفیق عواد در ادب اروپایی و فکر جامعه شناختی غربی، متبحر است. </a:t>
            </a:r>
            <a:endParaRPr lang="fa-IR">
              <a:cs typeface="B Nazanin" panose="00000400000000000000" pitchFamily="2" charset="-78"/>
            </a:endParaRPr>
          </a:p>
        </p:txBody>
      </p:sp>
      <p:sp>
        <p:nvSpPr>
          <p:cNvPr id="4" name="Flowchart: Alternate Process 3"/>
          <p:cNvSpPr/>
          <p:nvPr/>
        </p:nvSpPr>
        <p:spPr>
          <a:xfrm>
            <a:off x="838200" y="3732551"/>
            <a:ext cx="3462728" cy="1364105"/>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ادب اروپایی و فکر جامعه شناختی غربی</a:t>
            </a:r>
            <a:endParaRPr lang="fa-IR"/>
          </a:p>
        </p:txBody>
      </p:sp>
    </p:spTree>
    <p:extLst>
      <p:ext uri="{BB962C8B-B14F-4D97-AF65-F5344CB8AC3E}">
        <p14:creationId xmlns:p14="http://schemas.microsoft.com/office/powerpoint/2010/main" val="248713751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67032" y="1825625"/>
            <a:ext cx="7286767" cy="4351338"/>
          </a:xfrm>
        </p:spPr>
        <p:txBody>
          <a:bodyPr/>
          <a:lstStyle/>
          <a:p>
            <a:pPr algn="just"/>
            <a:r>
              <a:rPr lang="fa-IR" smtClean="0">
                <a:cs typeface="B Nazanin" panose="00000400000000000000" pitchFamily="2" charset="-78"/>
              </a:rPr>
              <a:t>فواد سلمان به میزان تاثر عواد از </a:t>
            </a:r>
            <a:r>
              <a:rPr lang="fa-IR" b="1" smtClean="0">
                <a:solidFill>
                  <a:srgbClr val="FF0000"/>
                </a:solidFill>
                <a:cs typeface="B Nazanin" panose="00000400000000000000" pitchFamily="2" charset="-78"/>
              </a:rPr>
              <a:t>ماکسیم گورگی </a:t>
            </a:r>
            <a:r>
              <a:rPr lang="fa-IR" smtClean="0">
                <a:cs typeface="B Nazanin" panose="00000400000000000000" pitchFamily="2" charset="-78"/>
              </a:rPr>
              <a:t>در قصه «</a:t>
            </a:r>
            <a:r>
              <a:rPr lang="fa-IR" b="1" smtClean="0">
                <a:solidFill>
                  <a:srgbClr val="FF0000"/>
                </a:solidFill>
                <a:cs typeface="B Nazanin" panose="00000400000000000000" pitchFamily="2" charset="-78"/>
              </a:rPr>
              <a:t>الرفیق کامل</a:t>
            </a:r>
            <a:r>
              <a:rPr lang="fa-IR" smtClean="0">
                <a:cs typeface="B Nazanin" panose="00000400000000000000" pitchFamily="2" charset="-78"/>
              </a:rPr>
              <a:t>» اشاره می کند و می گوید: «درباره ماکسیم گورکی و رفیق استاد عواد، تاثیرگذاری در کتابش «الرفیق کامل»، که جو ساده و انذار دهنده انقلاب گورکی کاملا در ان دیده می شود، وجود دارد. اما در توفیق عواد، در کنار اعتقادش به کمونیسم(اشتراکی بودن مالکیت) حس بیشتری نسبت به تصوف و جذب محبت الهی و تسلیم شدن به مشیت- مشیتی که مشیت دیگری در ورای ان وجود دارد- دیده می شود و او به این آیه نبوی که و «</a:t>
            </a:r>
            <a:r>
              <a:rPr lang="fa-IR" b="1" smtClean="0">
                <a:solidFill>
                  <a:srgbClr val="FF0000"/>
                </a:solidFill>
                <a:cs typeface="B Nazanin" panose="00000400000000000000" pitchFamily="2" charset="-78"/>
              </a:rPr>
              <a:t>قل لن یصبکم الا ما کتب الله لکم</a:t>
            </a:r>
            <a:r>
              <a:rPr lang="fa-IR" smtClean="0">
                <a:cs typeface="B Nazanin" panose="00000400000000000000" pitchFamily="2" charset="-78"/>
              </a:rPr>
              <a:t>» ایمان دارد. </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932026" y="1902708"/>
            <a:ext cx="2994549" cy="1886566"/>
          </a:xfrm>
          <a:prstGeom prst="rect">
            <a:avLst/>
          </a:prstGeom>
        </p:spPr>
      </p:pic>
      <p:sp>
        <p:nvSpPr>
          <p:cNvPr id="5" name="TextBox 4"/>
          <p:cNvSpPr txBox="1"/>
          <p:nvPr/>
        </p:nvSpPr>
        <p:spPr>
          <a:xfrm>
            <a:off x="1637731" y="4001294"/>
            <a:ext cx="1583141"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ماکسیم گورکی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06245297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816591" y="1866568"/>
            <a:ext cx="10515600" cy="4351338"/>
          </a:xfrm>
        </p:spPr>
        <p:txBody>
          <a:bodyPr/>
          <a:lstStyle/>
          <a:p>
            <a:pPr algn="just"/>
            <a:r>
              <a:rPr lang="fa-IR" smtClean="0">
                <a:cs typeface="B Nazanin" panose="00000400000000000000" pitchFamily="2" charset="-78"/>
              </a:rPr>
              <a:t>او عضو اتحادیه ادبا و نویسندگان عربی و عضو اتحادیه نویسندگان عرب و نیز رییس امور خارجی اتحاد نویسندگان لبنانی است. </a:t>
            </a:r>
          </a:p>
          <a:p>
            <a:pPr algn="just"/>
            <a:r>
              <a:rPr lang="fa-IR" smtClean="0">
                <a:cs typeface="B Nazanin" panose="00000400000000000000" pitchFamily="2" charset="-78"/>
              </a:rPr>
              <a:t>پیدایش داستان کوتاه از تاثیرات خارجی جدا نیست، تاثیراتی که نقش اساسی در پیدایش این هنر، شکل جدید و شخصیت مستقل آن بازی کرده اند. آن تاثیرات کدام اند و </a:t>
            </a:r>
            <a:r>
              <a:rPr lang="fa-IR" smtClean="0">
                <a:cs typeface="B Nazanin" panose="00000400000000000000" pitchFamily="2" charset="-78"/>
              </a:rPr>
              <a:t>گستره کارکردشان </a:t>
            </a:r>
            <a:r>
              <a:rPr lang="fa-IR" smtClean="0">
                <a:cs typeface="B Nazanin" panose="00000400000000000000" pitchFamily="2" charset="-78"/>
              </a:rPr>
              <a:t>در ظهور داستان کوتاه تا کجاست؟</a:t>
            </a:r>
          </a:p>
          <a:p>
            <a:pPr algn="just"/>
            <a:r>
              <a:rPr lang="fa-IR" smtClean="0">
                <a:cs typeface="B Nazanin" panose="00000400000000000000" pitchFamily="2" charset="-78"/>
              </a:rPr>
              <a:t>برای پاسخ به این سوالات ناچاریم در مورد یک عامل اساسی که </a:t>
            </a:r>
            <a:r>
              <a:rPr lang="fa-IR" smtClean="0">
                <a:cs typeface="B Nazanin" panose="00000400000000000000" pitchFamily="2" charset="-78"/>
              </a:rPr>
              <a:t>نقش </a:t>
            </a:r>
            <a:r>
              <a:rPr lang="fa-IR" smtClean="0">
                <a:cs typeface="B Nazanin" panose="00000400000000000000" pitchFamily="2" charset="-78"/>
              </a:rPr>
              <a:t>بزرگی در این جریان دارد، یعنی «</a:t>
            </a:r>
            <a:r>
              <a:rPr lang="fa-IR" b="1" smtClean="0">
                <a:solidFill>
                  <a:srgbClr val="FF0000"/>
                </a:solidFill>
                <a:cs typeface="B Nazanin" panose="00000400000000000000" pitchFamily="2" charset="-78"/>
              </a:rPr>
              <a:t>ترجمه</a:t>
            </a:r>
            <a:r>
              <a:rPr lang="fa-IR" smtClean="0">
                <a:cs typeface="B Nazanin" panose="00000400000000000000" pitchFamily="2" charset="-78"/>
              </a:rPr>
              <a:t>» بحث کرد. </a:t>
            </a:r>
            <a:endParaRPr lang="fa-IR">
              <a:cs typeface="B Nazanin" panose="00000400000000000000" pitchFamily="2" charset="-78"/>
            </a:endParaRPr>
          </a:p>
        </p:txBody>
      </p:sp>
    </p:spTree>
    <p:extLst>
      <p:ext uri="{BB962C8B-B14F-4D97-AF65-F5344CB8AC3E}">
        <p14:creationId xmlns:p14="http://schemas.microsoft.com/office/powerpoint/2010/main" val="19020002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490112" y="1825625"/>
            <a:ext cx="6863687" cy="4351338"/>
          </a:xfrm>
        </p:spPr>
        <p:txBody>
          <a:bodyPr>
            <a:normAutofit/>
          </a:bodyPr>
          <a:lstStyle/>
          <a:p>
            <a:pPr algn="just"/>
            <a:r>
              <a:rPr lang="fa-IR" smtClean="0">
                <a:cs typeface="B Nazanin" panose="00000400000000000000" pitchFamily="2" charset="-78"/>
              </a:rPr>
              <a:t>اما ویکتور حکیم در مورد عواد رای دیگری دارد. او می گوید: «عواد از شیفتگان و علاقه مندان موپاسان است، و قصه هایش را بر یک طرح قوی که به وسیله آن به نتیجه معلومی خواهد رسید، بنا می کند.» </a:t>
            </a:r>
          </a:p>
          <a:p>
            <a:pPr algn="just"/>
            <a:r>
              <a:rPr lang="fa-IR" smtClean="0">
                <a:cs typeface="B Nazanin" panose="00000400000000000000" pitchFamily="2" charset="-78"/>
              </a:rPr>
              <a:t>توما الخوری در توجیه کار تقلید که گاهی آن را دوره دانش آموزی می نامد، می گوید: «بدون شک بدون تقلید در آغاز و یا بدون تلمذ و یادگیری، ابداع و خلاقیت تازه نمی تواند وجود داشته باشد...»</a:t>
            </a:r>
          </a:p>
        </p:txBody>
      </p:sp>
      <p:pic>
        <p:nvPicPr>
          <p:cNvPr id="4" name="Picture 3"/>
          <p:cNvPicPr>
            <a:picLocks noChangeAspect="1"/>
          </p:cNvPicPr>
          <p:nvPr/>
        </p:nvPicPr>
        <p:blipFill>
          <a:blip r:embed="rId2"/>
          <a:stretch>
            <a:fillRect/>
          </a:stretch>
        </p:blipFill>
        <p:spPr>
          <a:xfrm>
            <a:off x="838199" y="1825625"/>
            <a:ext cx="3460845" cy="2855557"/>
          </a:xfrm>
          <a:prstGeom prst="rect">
            <a:avLst/>
          </a:prstGeom>
        </p:spPr>
      </p:pic>
      <p:sp>
        <p:nvSpPr>
          <p:cNvPr id="6" name="TextBox 5"/>
          <p:cNvSpPr txBox="1"/>
          <p:nvPr/>
        </p:nvSpPr>
        <p:spPr>
          <a:xfrm>
            <a:off x="1756579" y="5063319"/>
            <a:ext cx="1624084" cy="523220"/>
          </a:xfrm>
          <a:prstGeom prst="rect">
            <a:avLst/>
          </a:prstGeom>
          <a:noFill/>
        </p:spPr>
        <p:txBody>
          <a:bodyPr wrap="square" rtlCol="1">
            <a:spAutoFit/>
          </a:bodyPr>
          <a:lstStyle/>
          <a:p>
            <a:pPr algn="ctr"/>
            <a:r>
              <a:rPr lang="fa-IR" sz="2800">
                <a:solidFill>
                  <a:srgbClr val="FF0000"/>
                </a:solidFill>
                <a:cs typeface="B Nazanin" panose="00000400000000000000" pitchFamily="2" charset="-78"/>
              </a:rPr>
              <a:t>موپاسان</a:t>
            </a:r>
            <a:endParaRPr lang="fa-IR">
              <a:solidFill>
                <a:srgbClr val="FF0000"/>
              </a:solidFill>
            </a:endParaRPr>
          </a:p>
        </p:txBody>
      </p:sp>
    </p:spTree>
    <p:extLst>
      <p:ext uri="{BB962C8B-B14F-4D97-AF65-F5344CB8AC3E}">
        <p14:creationId xmlns:p14="http://schemas.microsoft.com/office/powerpoint/2010/main" val="14312127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53385" y="1825625"/>
            <a:ext cx="7300414" cy="4351338"/>
          </a:xfrm>
        </p:spPr>
        <p:txBody>
          <a:bodyPr/>
          <a:lstStyle/>
          <a:p>
            <a:pPr algn="just"/>
            <a:r>
              <a:rPr lang="fa-IR">
                <a:cs typeface="B Nazanin" panose="00000400000000000000" pitchFamily="2" charset="-78"/>
              </a:rPr>
              <a:t>آندرهید از پوشکین نقل می کند که: «او مقلد بایرون بوده، و بدون قطع و پیوسته از او تقلید کرده است. و آشکار است که شادی بزرگتری از اینکه شخصیتش را گم کند و از دست بدهد، برای او نبوده است. الفرد دوموسیه هم با انکار کسانی که به او اتهام تقلید از بایرون را زده اند می گوید: «می گویید که من از بایرون راهنمایی گرفته ام، </a:t>
            </a:r>
            <a:r>
              <a:rPr lang="fa-IR" smtClean="0">
                <a:cs typeface="B Nazanin" panose="00000400000000000000" pitchFamily="2" charset="-78"/>
              </a:rPr>
              <a:t>اما </a:t>
            </a:r>
            <a:r>
              <a:rPr lang="fa-IR">
                <a:cs typeface="B Nazanin" panose="00000400000000000000" pitchFamily="2" charset="-78"/>
              </a:rPr>
              <a:t>نمی فهمید که او خود مقلد بولسی بوده است.»</a:t>
            </a:r>
          </a:p>
          <a:p>
            <a:pPr algn="just"/>
            <a:endParaRPr lang="fa-IR">
              <a:cs typeface="B Nazanin" panose="00000400000000000000" pitchFamily="2" charset="-78"/>
            </a:endParaRPr>
          </a:p>
        </p:txBody>
      </p:sp>
      <p:pic>
        <p:nvPicPr>
          <p:cNvPr id="6" name="Picture 5"/>
          <p:cNvPicPr>
            <a:picLocks noChangeAspect="1"/>
          </p:cNvPicPr>
          <p:nvPr/>
        </p:nvPicPr>
        <p:blipFill>
          <a:blip r:embed="rId2"/>
          <a:stretch>
            <a:fillRect/>
          </a:stretch>
        </p:blipFill>
        <p:spPr>
          <a:xfrm>
            <a:off x="968707" y="1825625"/>
            <a:ext cx="2857500" cy="1647825"/>
          </a:xfrm>
          <a:prstGeom prst="rect">
            <a:avLst/>
          </a:prstGeom>
        </p:spPr>
      </p:pic>
      <p:sp>
        <p:nvSpPr>
          <p:cNvPr id="7" name="TextBox 6"/>
          <p:cNvSpPr txBox="1"/>
          <p:nvPr/>
        </p:nvSpPr>
        <p:spPr>
          <a:xfrm>
            <a:off x="1760561" y="3930555"/>
            <a:ext cx="1351129" cy="400110"/>
          </a:xfrm>
          <a:prstGeom prst="rect">
            <a:avLst/>
          </a:prstGeom>
          <a:noFill/>
        </p:spPr>
        <p:txBody>
          <a:bodyPr wrap="square" rtlCol="1">
            <a:spAutoFit/>
          </a:bodyPr>
          <a:lstStyle/>
          <a:p>
            <a:pPr algn="ctr"/>
            <a:r>
              <a:rPr lang="fa-IR" sz="2000" b="1" smtClean="0">
                <a:solidFill>
                  <a:srgbClr val="FF0000"/>
                </a:solidFill>
                <a:cs typeface="B Nazanin" panose="00000400000000000000" pitchFamily="2" charset="-78"/>
              </a:rPr>
              <a:t>پوشکین</a:t>
            </a:r>
            <a:endParaRPr lang="fa-IR" sz="2000" b="1">
              <a:solidFill>
                <a:srgbClr val="FF0000"/>
              </a:solidFill>
              <a:cs typeface="B Nazanin" panose="00000400000000000000" pitchFamily="2" charset="-78"/>
            </a:endParaRPr>
          </a:p>
        </p:txBody>
      </p:sp>
    </p:spTree>
    <p:extLst>
      <p:ext uri="{BB962C8B-B14F-4D97-AF65-F5344CB8AC3E}">
        <p14:creationId xmlns:p14="http://schemas.microsoft.com/office/powerpoint/2010/main" val="16402012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الگوبرداری میخایل نعیمه را مجبور می کند به این که بگوید: «اگر حرکت نشانه حیات و زیستن باشد، شکی نیست که امروزه در ادبیات عربی ما زندگی هست. اما آن حیاتی است که همواره در ذاتش غریب است و اصیل نیست، و ریشه های آن حیات (ادبی) در خاک غرب نهفته است. و آن قدرتی که بر آن مسلط است در آنجا (غرب) است. </a:t>
            </a:r>
            <a:endParaRPr lang="fa-IR">
              <a:cs typeface="B Nazanin" panose="00000400000000000000" pitchFamily="2" charset="-78"/>
            </a:endParaRPr>
          </a:p>
        </p:txBody>
      </p:sp>
    </p:spTree>
    <p:extLst>
      <p:ext uri="{BB962C8B-B14F-4D97-AF65-F5344CB8AC3E}">
        <p14:creationId xmlns:p14="http://schemas.microsoft.com/office/powerpoint/2010/main" val="168823094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بر این مطلب همین امر شاهد است که </a:t>
            </a:r>
            <a:r>
              <a:rPr lang="fa-IR" b="1">
                <a:solidFill>
                  <a:srgbClr val="FF0000"/>
                </a:solidFill>
                <a:cs typeface="B Nazanin" panose="00000400000000000000" pitchFamily="2" charset="-78"/>
              </a:rPr>
              <a:t>عالی ترین آرزوی شاعر عربی آن است که بگویند فلانی در شعرش به فلان شعر یا به فلان شاعر فرنگی نزدیک شده است</a:t>
            </a:r>
            <a:r>
              <a:rPr lang="fa-IR">
                <a:cs typeface="B Nazanin" panose="00000400000000000000" pitchFamily="2" charset="-78"/>
              </a:rPr>
              <a:t>. قصه نویسان و منتقدان هم مانند شاعران هستند، و </a:t>
            </a:r>
            <a:r>
              <a:rPr lang="fa-IR" smtClean="0">
                <a:cs typeface="B Nazanin" panose="00000400000000000000" pitchFamily="2" charset="-78"/>
              </a:rPr>
              <a:t>آن </a:t>
            </a:r>
            <a:r>
              <a:rPr lang="fa-IR">
                <a:cs typeface="B Nazanin" panose="00000400000000000000" pitchFamily="2" charset="-78"/>
              </a:rPr>
              <a:t>مثال عالی ای که ادبای ما به آن توجه دارند، همان مثال غریبه با آنها و زندگی آنهاست. و هنوز ادب عربی ما به آن اندازه از توانایی و شدت و قدرتش نرسیده است که برای ما آن </a:t>
            </a:r>
            <a:r>
              <a:rPr lang="fa-IR" smtClean="0">
                <a:cs typeface="B Nazanin" panose="00000400000000000000" pitchFamily="2" charset="-78"/>
              </a:rPr>
              <a:t>مثال(شکل</a:t>
            </a:r>
            <a:r>
              <a:rPr lang="fa-IR">
                <a:cs typeface="B Nazanin" panose="00000400000000000000" pitchFamily="2" charset="-78"/>
              </a:rPr>
              <a:t>) عالی باشد</a:t>
            </a:r>
            <a:r>
              <a:rPr lang="fa-IR" smtClean="0">
                <a:cs typeface="B Nazanin" panose="00000400000000000000" pitchFamily="2" charset="-78"/>
              </a:rPr>
              <a:t>.»</a:t>
            </a:r>
            <a:endParaRPr lang="fa-IR">
              <a:cs typeface="B Nazanin" panose="00000400000000000000" pitchFamily="2" charset="-78"/>
            </a:endParaRPr>
          </a:p>
        </p:txBody>
      </p:sp>
    </p:spTree>
    <p:extLst>
      <p:ext uri="{BB962C8B-B14F-4D97-AF65-F5344CB8AC3E}">
        <p14:creationId xmlns:p14="http://schemas.microsoft.com/office/powerpoint/2010/main" val="753595550"/>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قصه نویسی، سیرت و روش خود را در لبنان و جهان عربی، به دست راویان اولیه اش، که آن را از غرب گرفته بودند، این گونه آغاز کرده است؛ و با دانش آموزی دستهای ضعیف و ناتوان که آن را به دامن تقلید کشانده اند، شروع به حرکت کرده است. </a:t>
            </a:r>
          </a:p>
        </p:txBody>
      </p:sp>
    </p:spTree>
    <p:extLst>
      <p:ext uri="{BB962C8B-B14F-4D97-AF65-F5344CB8AC3E}">
        <p14:creationId xmlns:p14="http://schemas.microsoft.com/office/powerpoint/2010/main" val="19457867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این سخن را ما را به یاد دکتر ولیم خازن، کسی که روزگار قصه کوتاه را به سه دوره تقسیم می کند، می اندازد: </a:t>
            </a:r>
          </a:p>
          <a:p>
            <a:pPr algn="just"/>
            <a:r>
              <a:rPr lang="fa-IR" b="1">
                <a:solidFill>
                  <a:srgbClr val="FF0000"/>
                </a:solidFill>
                <a:cs typeface="B Nazanin" panose="00000400000000000000" pitchFamily="2" charset="-78"/>
              </a:rPr>
              <a:t>1- روزگار اولیه. </a:t>
            </a:r>
            <a:r>
              <a:rPr lang="fa-IR">
                <a:cs typeface="B Nazanin" panose="00000400000000000000" pitchFamily="2" charset="-78"/>
              </a:rPr>
              <a:t>که در آن فقط بیان کردن، از این شاخه به آن شاخه پریدن، شناختن و مقید به قوانین و قواعدی بودن- و لو قواعدی دور از قواعد کلاسیک قصه هنری- به چشم می خورد، و از ناصیف الیازجی تا جبران خلیل جبران ادامه می یابد. </a:t>
            </a:r>
          </a:p>
          <a:p>
            <a:pPr algn="just"/>
            <a:r>
              <a:rPr lang="fa-IR" b="1">
                <a:solidFill>
                  <a:srgbClr val="FF0000"/>
                </a:solidFill>
                <a:cs typeface="B Nazanin" panose="00000400000000000000" pitchFamily="2" charset="-78"/>
              </a:rPr>
              <a:t>2-</a:t>
            </a:r>
            <a:r>
              <a:rPr lang="fa-IR">
                <a:cs typeface="B Nazanin" panose="00000400000000000000" pitchFamily="2" charset="-78"/>
              </a:rPr>
              <a:t> </a:t>
            </a:r>
            <a:r>
              <a:rPr lang="fa-IR" b="1">
                <a:solidFill>
                  <a:srgbClr val="FF0000"/>
                </a:solidFill>
                <a:cs typeface="B Nazanin" panose="00000400000000000000" pitchFamily="2" charset="-78"/>
              </a:rPr>
              <a:t>روزگار دوم. </a:t>
            </a:r>
            <a:r>
              <a:rPr lang="fa-IR">
                <a:cs typeface="B Nazanin" panose="00000400000000000000" pitchFamily="2" charset="-78"/>
              </a:rPr>
              <a:t>که تولید هنری قصه، از جبران تا توفیق یوسف عواد پیشرفت می کند. </a:t>
            </a:r>
          </a:p>
          <a:p>
            <a:pPr algn="just"/>
            <a:r>
              <a:rPr lang="fa-IR" b="1">
                <a:solidFill>
                  <a:srgbClr val="FF0000"/>
                </a:solidFill>
                <a:cs typeface="B Nazanin" panose="00000400000000000000" pitchFamily="2" charset="-78"/>
              </a:rPr>
              <a:t>3-</a:t>
            </a:r>
            <a:r>
              <a:rPr lang="fa-IR">
                <a:cs typeface="B Nazanin" panose="00000400000000000000" pitchFamily="2" charset="-78"/>
              </a:rPr>
              <a:t> </a:t>
            </a:r>
            <a:r>
              <a:rPr lang="fa-IR" b="1">
                <a:solidFill>
                  <a:srgbClr val="FF0000"/>
                </a:solidFill>
                <a:cs typeface="B Nazanin" panose="00000400000000000000" pitchFamily="2" charset="-78"/>
              </a:rPr>
              <a:t>روزگار سوم. </a:t>
            </a:r>
            <a:r>
              <a:rPr lang="fa-IR">
                <a:cs typeface="B Nazanin" panose="00000400000000000000" pitchFamily="2" charset="-78"/>
              </a:rPr>
              <a:t>که ابداع، خلاقیت و آزادی هنری در آن متجلی می شود و ان را داستان نویس معروف، توفیق یوسف عواد، آغاز می کند.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65038841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پس آغازهای اولیه، چیزی جاودانه ندارند. همچنان که در مرحله دوم، آغاز رشد به چشم می خورد، و در مرحله سوم، ما به یک نضج و کمال می رسیم. </a:t>
            </a:r>
          </a:p>
          <a:p>
            <a:pPr algn="just"/>
            <a:r>
              <a:rPr lang="fa-IR" smtClean="0">
                <a:cs typeface="B Nazanin" panose="00000400000000000000" pitchFamily="2" charset="-78"/>
              </a:rPr>
              <a:t>در نظر من داستان کوتاه در لبنان در بین سالهای 1935 و 1950 به درجه بزرگی از کمال رسید. دوره ی که در ان «المکشوف» و «الف لیله و لیله» و کارهای دیگر نقش بزرگی را ایفا کردند. در این مرحله قلم های قصه نویسان لبنانی به حرکت درآمدند و توفیق یوسف عواد کتاب «الصبی الاعرج» را و بعدها خلیل تقی الدین مجموعه «</a:t>
            </a:r>
            <a:r>
              <a:rPr lang="fa-IR" b="1" smtClean="0">
                <a:solidFill>
                  <a:srgbClr val="FF0000"/>
                </a:solidFill>
                <a:cs typeface="B Nazanin" panose="00000400000000000000" pitchFamily="2" charset="-78"/>
              </a:rPr>
              <a:t>عشر قصص</a:t>
            </a:r>
            <a:r>
              <a:rPr lang="fa-IR" smtClean="0">
                <a:cs typeface="B Nazanin" panose="00000400000000000000" pitchFamily="2" charset="-78"/>
              </a:rPr>
              <a:t>» را و بعد از او «فوادکنعان» «قرف» و سهیل ادریس «</a:t>
            </a:r>
            <a:r>
              <a:rPr lang="fa-IR" b="1" smtClean="0">
                <a:solidFill>
                  <a:srgbClr val="FF0000"/>
                </a:solidFill>
                <a:cs typeface="B Nazanin" panose="00000400000000000000" pitchFamily="2" charset="-78"/>
              </a:rPr>
              <a:t>اقاصیص اولی</a:t>
            </a:r>
            <a:r>
              <a:rPr lang="fa-IR" smtClean="0">
                <a:cs typeface="B Nazanin" panose="00000400000000000000" pitchFamily="2" charset="-78"/>
              </a:rPr>
              <a:t>» را به چاپ سپردند و بعدها سعید تقی الدین و کرم ملحم کرم، و دیگران و دیگران...که از این مرحله در فصل ظهور داستان کوتاه، صحبت خواهیم کرد. </a:t>
            </a:r>
            <a:endParaRPr lang="fa-IR">
              <a:cs typeface="B Nazanin" panose="00000400000000000000" pitchFamily="2" charset="-78"/>
            </a:endParaRPr>
          </a:p>
        </p:txBody>
      </p:sp>
    </p:spTree>
    <p:extLst>
      <p:ext uri="{BB962C8B-B14F-4D97-AF65-F5344CB8AC3E}">
        <p14:creationId xmlns:p14="http://schemas.microsoft.com/office/powerpoint/2010/main" val="376579302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و اما در خصوص مرحله دوم که به دنبال مرحله اول پیش آمده بود، باید گفت: نسل جدیدی از تولید کنندگان ادبی به وجود آمد، که فرزندان این نسل، ادبیات غربی را اندیشمندانه خواندند، همچنان که ادبیات عربی را یاد می گرفتند. اینان، روش دیگری را در ترجمه در پیش گرفتند. اینان از اسلاف خود، به اصل نسخه خارجی بسیار نزدیک بودند، و انتقال مطلب را با امانتداری و دقت انجام می دادند. </a:t>
            </a:r>
            <a:endParaRPr lang="fa-IR">
              <a:cs typeface="B Nazanin" panose="00000400000000000000" pitchFamily="2" charset="-78"/>
            </a:endParaRPr>
          </a:p>
        </p:txBody>
      </p:sp>
    </p:spTree>
    <p:extLst>
      <p:ext uri="{BB962C8B-B14F-4D97-AF65-F5344CB8AC3E}">
        <p14:creationId xmlns:p14="http://schemas.microsoft.com/office/powerpoint/2010/main" val="263199577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یکی از اینان فرح آنطون می باشد که سالامه موسی در مورد او معتقد است: «او رویکرد ادب عربی را دگرگون کرده است، و بسیاری از آثار را از ادبیات فرانسه و قصه های جهانی، به عربی برگردانده است. او را به خاطر ترجمه هایش به عنوان یک نوآور در ادب عربی می شناسند و گفته اند در واقع هر آنچه که آن را تجدید و نوآوری به حساب می آوریم، به او برمی گردد. </a:t>
            </a:r>
            <a:endParaRPr lang="fa-IR">
              <a:cs typeface="B Nazanin" panose="00000400000000000000" pitchFamily="2" charset="-78"/>
            </a:endParaRPr>
          </a:p>
        </p:txBody>
      </p:sp>
      <p:sp>
        <p:nvSpPr>
          <p:cNvPr id="4" name="Flowchart: Alternate Process 3"/>
          <p:cNvSpPr/>
          <p:nvPr/>
        </p:nvSpPr>
        <p:spPr>
          <a:xfrm>
            <a:off x="838200" y="4326339"/>
            <a:ext cx="2866029" cy="736979"/>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ادبیات فرانسه</a:t>
            </a:r>
            <a:endParaRPr lang="fa-IR"/>
          </a:p>
        </p:txBody>
      </p:sp>
    </p:spTree>
    <p:extLst>
      <p:ext uri="{BB962C8B-B14F-4D97-AF65-F5344CB8AC3E}">
        <p14:creationId xmlns:p14="http://schemas.microsoft.com/office/powerpoint/2010/main" val="348864512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کنار همه این حرف ها، منتقدان در برابر تقلید کردن موضوع جداگانه دارند. عده ای از آنها دعوت به اخذ مفاهیم غربی می کنند، عده ای آن مفاهیم را رد می کنند و به ابداع مفاهیم تازه ای که با جامعه عربی، آداب و سنت های آن مناسب باشد، تشویق می کنند، و عده ای از آنها به اقتباس از مصادر میراث ادبی دعوت دارند. </a:t>
            </a:r>
            <a:endParaRPr lang="fa-IR">
              <a:cs typeface="B Nazanin" panose="00000400000000000000" pitchFamily="2" charset="-78"/>
            </a:endParaRPr>
          </a:p>
        </p:txBody>
      </p:sp>
    </p:spTree>
    <p:extLst>
      <p:ext uri="{BB962C8B-B14F-4D97-AF65-F5344CB8AC3E}">
        <p14:creationId xmlns:p14="http://schemas.microsoft.com/office/powerpoint/2010/main" val="2381074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الف- ترجمه، هدف آن ارزش های آن و عوامل موثر در حرکت آن </a:t>
            </a:r>
          </a:p>
          <a:p>
            <a:pPr algn="just"/>
            <a:r>
              <a:rPr lang="fa-IR" smtClean="0">
                <a:cs typeface="B Nazanin" panose="00000400000000000000" pitchFamily="2" charset="-78"/>
              </a:rPr>
              <a:t>ترجمه به طور کلی که شیوه شناخته شده فارسی است به طور یقین در زمان متصور خلیفه عباسی، کتاب های قدیمی یونانی، رومی فارسی و سریالی با عربی ترجمه شد و در اختیار مردم قرار گرفت. </a:t>
            </a:r>
          </a:p>
          <a:p>
            <a:pPr algn="just"/>
            <a:r>
              <a:rPr lang="fa-IR" smtClean="0">
                <a:cs typeface="B Nazanin" panose="00000400000000000000" pitchFamily="2" charset="-78"/>
              </a:rPr>
              <a:t>همچنان که مشهور است، فصلی از آن نیز، در ایام حکومت عبدالملک ابن مروان، دیوان های به عربی برگردانده شده بود، و در زمان هارون الرشید و مامون، کار ترجمه اوج گرفت. </a:t>
            </a:r>
          </a:p>
        </p:txBody>
      </p:sp>
    </p:spTree>
    <p:extLst>
      <p:ext uri="{BB962C8B-B14F-4D97-AF65-F5344CB8AC3E}">
        <p14:creationId xmlns:p14="http://schemas.microsoft.com/office/powerpoint/2010/main" val="172036733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ج) از روایت کنندگان داستان کوتاه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شایسته است که بعضی از نویسندگان داستان کوتاه را بشناسیم. کسانی که به عنوان اسوه و از بنیانگذاری این فن ظریف ادبی قلمداد می شوند. مهم ترین آنها عبارت اند از:</a:t>
            </a:r>
          </a:p>
          <a:p>
            <a:pPr algn="just"/>
            <a:r>
              <a:rPr lang="fa-IR" b="1" smtClean="0">
                <a:solidFill>
                  <a:srgbClr val="FF0000"/>
                </a:solidFill>
                <a:cs typeface="B Nazanin" panose="00000400000000000000" pitchFamily="2" charset="-78"/>
              </a:rPr>
              <a:t>1- </a:t>
            </a:r>
            <a:r>
              <a:rPr lang="fa-IR" b="1" smtClean="0">
                <a:solidFill>
                  <a:srgbClr val="FF0000"/>
                </a:solidFill>
                <a:cs typeface="B Nazanin" panose="00000400000000000000" pitchFamily="2" charset="-78"/>
              </a:rPr>
              <a:t>بوکاچیو</a:t>
            </a:r>
            <a:r>
              <a:rPr lang="fa-IR" b="1" smtClean="0">
                <a:solidFill>
                  <a:srgbClr val="FF0000"/>
                </a:solidFill>
                <a:cs typeface="B Nazanin" panose="00000400000000000000" pitchFamily="2" charset="-78"/>
              </a:rPr>
              <a:t>: </a:t>
            </a:r>
            <a:r>
              <a:rPr lang="fa-IR" smtClean="0">
                <a:cs typeface="B Nazanin" panose="00000400000000000000" pitchFamily="2" charset="-78"/>
              </a:rPr>
              <a:t>بوکاچیو در قرن چهارده میلادی می زیست. او خبر معینی را روایت می کرد و آن را چنان برجسته و مفصل می نوشت که میل خواننده را برای خواندن شعله ور می کرد. </a:t>
            </a:r>
          </a:p>
        </p:txBody>
      </p:sp>
    </p:spTree>
    <p:extLst>
      <p:ext uri="{BB962C8B-B14F-4D97-AF65-F5344CB8AC3E}">
        <p14:creationId xmlns:p14="http://schemas.microsoft.com/office/powerpoint/2010/main" val="101762304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b="1">
                <a:solidFill>
                  <a:srgbClr val="FF0000"/>
                </a:solidFill>
                <a:cs typeface="B Nazanin" panose="00000400000000000000" pitchFamily="2" charset="-78"/>
              </a:rPr>
              <a:t>2- موپاسان: </a:t>
            </a:r>
            <a:r>
              <a:rPr lang="fa-IR">
                <a:cs typeface="B Nazanin" panose="00000400000000000000" pitchFamily="2" charset="-78"/>
              </a:rPr>
              <a:t>اهتمام موپاسان در تصویر کشیدن لحظه های گذرنده و منقطع زندگی بود. او معتقد بود که فقط داستان کوتاه می تواند از آن لحاظات حرف بزند. موپاسان اعتقاد داشت زندگی با آنچه که در قصه ها منعکس می شود، فرق دارد. برای زندگی، جدایی یا با هم بودن چندان مهم نیست، و زندگی اکثرا از حوادث خطرناک و وقایع مهم خالی می باشد. </a:t>
            </a:r>
          </a:p>
        </p:txBody>
      </p:sp>
    </p:spTree>
    <p:extLst>
      <p:ext uri="{BB962C8B-B14F-4D97-AF65-F5344CB8AC3E}">
        <p14:creationId xmlns:p14="http://schemas.microsoft.com/office/powerpoint/2010/main" val="259284938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اما، علی رغم آن، در لابه لای امور عادی زندگی که هر روز به طور طبیعی واقع می شوند، زوایا و پرتوها و معنیهایی برای عبرت و اعتبار وجود دارد. از نظر موپاسان، ضروری نیست که نویسنده، موقعیت ها و شخصیت های غریب و ناشناخته ای را تخیل کند تا بتواند قصه ای را بیافریند. بلکه بر عکس، </a:t>
            </a:r>
            <a:r>
              <a:rPr lang="fa-IR" smtClean="0">
                <a:cs typeface="B Nazanin" panose="00000400000000000000" pitchFamily="2" charset="-78"/>
              </a:rPr>
              <a:t>کافی است </a:t>
            </a:r>
            <a:r>
              <a:rPr lang="fa-IR">
                <a:cs typeface="B Nazanin" panose="00000400000000000000" pitchFamily="2" charset="-78"/>
              </a:rPr>
              <a:t>افراد عادی را در موقعیت ها و مکان های عادی تصویر کند، تا زندگی را سالم تفسیر کرده باشد، و بتواند معنی های پنهان را برجسته کند و </a:t>
            </a:r>
            <a:r>
              <a:rPr lang="fa-IR" smtClean="0">
                <a:cs typeface="B Nazanin" panose="00000400000000000000" pitchFamily="2" charset="-78"/>
              </a:rPr>
              <a:t>نشان </a:t>
            </a:r>
            <a:r>
              <a:rPr lang="fa-IR">
                <a:cs typeface="B Nazanin" panose="00000400000000000000" pitchFamily="2" charset="-78"/>
              </a:rPr>
              <a:t>بدهد. </a:t>
            </a:r>
          </a:p>
          <a:p>
            <a:pPr algn="just"/>
            <a:endParaRPr lang="fa-IR">
              <a:cs typeface="B Nazanin" panose="00000400000000000000" pitchFamily="2" charset="-78"/>
            </a:endParaRPr>
          </a:p>
        </p:txBody>
      </p:sp>
      <p:sp>
        <p:nvSpPr>
          <p:cNvPr id="4" name="Flowchart: Alternate Process 3"/>
          <p:cNvSpPr/>
          <p:nvPr/>
        </p:nvSpPr>
        <p:spPr>
          <a:xfrm>
            <a:off x="838200" y="4557009"/>
            <a:ext cx="4077325" cy="929391"/>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موقعیت ها و مکان های عادی</a:t>
            </a:r>
            <a:endParaRPr lang="fa-IR"/>
          </a:p>
        </p:txBody>
      </p:sp>
    </p:spTree>
    <p:extLst>
      <p:ext uri="{BB962C8B-B14F-4D97-AF65-F5344CB8AC3E}">
        <p14:creationId xmlns:p14="http://schemas.microsoft.com/office/powerpoint/2010/main" val="28236929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موپاسان به مکتب ناتورالیست ها اشاره می کند. به امثال زولا، فلوبر و ...به درستی که واقعیت تازه تازه ای که موپاسان مدیون آن است، این است که می بیند حیات از لحظات جداگانه ای تشکیل شده است و به خاطر آن، قصه در نزد موپاسان، تصور حادثه ای معین است که نویسنده به قبل و به آن اهمیتی نمی دهد و اهتمام نمی ورزد و این همان شکلی است که داستان کوتاه آن را از زمان موپاسان تا امروز(روزگار ما) در برگرفته است، همین شکل به عنوان شکل داستان کوتاه درآمد و به وسیله نویسندگان بزرگ داستان کوتاه چون آنتوان چخوف، کاترین مانسفیلد، ارنست همینگوی و پیراندللو مورد تاکید قرار گرفت، و برجسته شد. </a:t>
            </a:r>
            <a:endParaRPr lang="fa-IR" smtClean="0">
              <a:cs typeface="B Nazanin" panose="00000400000000000000" pitchFamily="2" charset="-78"/>
            </a:endParaRPr>
          </a:p>
          <a:p>
            <a:pPr algn="just"/>
            <a:r>
              <a:rPr lang="fa-IR">
                <a:cs typeface="B Nazanin" panose="00000400000000000000" pitchFamily="2" charset="-78"/>
              </a:rPr>
              <a:t>و این گونه موپاسان به عنوان یکی از مهم ترین نویسندگان قصه کوتاه به شمار آمد. یکی از منتقدین بزرگ بعد از مرگ موپاسان نوشت: </a:t>
            </a:r>
            <a:r>
              <a:rPr lang="fa-IR">
                <a:cs typeface="B Nazanin" panose="00000400000000000000" pitchFamily="2" charset="-78"/>
              </a:rPr>
              <a:t>«</a:t>
            </a:r>
            <a:r>
              <a:rPr lang="fa-IR" smtClean="0">
                <a:cs typeface="B Nazanin" panose="00000400000000000000" pitchFamily="2" charset="-78"/>
              </a:rPr>
              <a:t>همانا </a:t>
            </a:r>
            <a:r>
              <a:rPr lang="fa-IR">
                <a:cs typeface="B Nazanin" panose="00000400000000000000" pitchFamily="2" charset="-78"/>
              </a:rPr>
              <a:t>داستان کوتاه موپاسان است، و موپاسان همان داستان کوتاه </a:t>
            </a:r>
            <a:r>
              <a:rPr lang="fa-IR">
                <a:cs typeface="B Nazanin" panose="00000400000000000000" pitchFamily="2" charset="-78"/>
              </a:rPr>
              <a:t>است</a:t>
            </a:r>
            <a:r>
              <a:rPr lang="fa-IR" smtClean="0">
                <a:cs typeface="B Nazanin" panose="00000400000000000000" pitchFamily="2" charset="-78"/>
              </a:rPr>
              <a:t>.»{6} </a:t>
            </a:r>
            <a:endParaRPr lang="fa-IR">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1756561209"/>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3- </a:t>
            </a:r>
            <a:r>
              <a:rPr lang="fa-IR" smtClean="0">
                <a:cs typeface="B Nazanin" panose="00000400000000000000" pitchFamily="2" charset="-78"/>
              </a:rPr>
              <a:t>داستان کوتاه بعد از بوکاچیو، چند نسل به راه خود ادامه داد، و طی این سال ها، پیوسته نویسنده توجه خود را </a:t>
            </a:r>
            <a:r>
              <a:rPr lang="fa-IR" smtClean="0">
                <a:cs typeface="B Nazanin" panose="00000400000000000000" pitchFamily="2" charset="-78"/>
              </a:rPr>
              <a:t>بر حادثه </a:t>
            </a:r>
            <a:r>
              <a:rPr lang="fa-IR" smtClean="0">
                <a:cs typeface="B Nazanin" panose="00000400000000000000" pitchFamily="2" charset="-78"/>
              </a:rPr>
              <a:t>ای برانگیزاننده در حیات فردی از افراد، مسلط و متمرکز می کرد، و در بیشتر اوقات، به پایان مرسومی چون فراق، یا مرگ یا ازدواج می رسید. </a:t>
            </a:r>
          </a:p>
          <a:p>
            <a:pPr algn="just"/>
            <a:r>
              <a:rPr lang="fa-IR" smtClean="0">
                <a:cs typeface="B Nazanin" panose="00000400000000000000" pitchFamily="2" charset="-78"/>
              </a:rPr>
              <a:t>غیر از این، موپاسان که در نیمه قرن نوزدهم آمد، اعتقاد داشت: زندگی با آنچه که در قصه ها ترسیم می شود فرق می کند. او مسیر و محتوای داستان کوتاه را عوض کرد. حال آنکه آن در پیش نویسندگان عرب و لبنانی، داستان کوتاه قضایای بزرگ و مفصلی را بر دوش می کشد. </a:t>
            </a:r>
          </a:p>
        </p:txBody>
      </p:sp>
      <p:sp>
        <p:nvSpPr>
          <p:cNvPr id="4" name="Flowchart: Off-page Connector 3"/>
          <p:cNvSpPr/>
          <p:nvPr/>
        </p:nvSpPr>
        <p:spPr>
          <a:xfrm>
            <a:off x="838200" y="4557009"/>
            <a:ext cx="2113613" cy="1349115"/>
          </a:xfrm>
          <a:prstGeom prst="flowChartOffpageConnector">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حادثه ای برانگیزاننده</a:t>
            </a:r>
            <a:endParaRPr lang="fa-IR"/>
          </a:p>
        </p:txBody>
      </p:sp>
    </p:spTree>
    <p:extLst>
      <p:ext uri="{BB962C8B-B14F-4D97-AF65-F5344CB8AC3E}">
        <p14:creationId xmlns:p14="http://schemas.microsoft.com/office/powerpoint/2010/main" val="265575533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586990" y="1825625"/>
            <a:ext cx="6766810" cy="4351338"/>
          </a:xfrm>
        </p:spPr>
        <p:txBody>
          <a:bodyPr/>
          <a:lstStyle/>
          <a:p>
            <a:pPr algn="just"/>
            <a:r>
              <a:rPr lang="fa-IR">
                <a:cs typeface="B Nazanin" panose="00000400000000000000" pitchFamily="2" charset="-78"/>
              </a:rPr>
              <a:t>گاهی اثر انگشت نویسندگان غربی، همچون موپاسان، آنتوان چخوف، گوگول، سامرست موآم و تورگینف، در کارهای بعضی از داستان نویسان لبنانی دیده می شود. از مهم ترین زمینه های تاثیری که قصه نویسان لبنانی از نویسندگان </a:t>
            </a:r>
            <a:r>
              <a:rPr lang="fa-IR">
                <a:cs typeface="B Nazanin" panose="00000400000000000000" pitchFamily="2" charset="-78"/>
              </a:rPr>
              <a:t>خارجی </a:t>
            </a:r>
            <a:r>
              <a:rPr lang="fa-IR" smtClean="0">
                <a:cs typeface="B Nazanin" panose="00000400000000000000" pitchFamily="2" charset="-78"/>
              </a:rPr>
              <a:t>پذیرفته اند</a:t>
            </a:r>
            <a:r>
              <a:rPr lang="fa-IR">
                <a:cs typeface="B Nazanin" panose="00000400000000000000" pitchFamily="2" charset="-78"/>
              </a:rPr>
              <a:t>، می توان به ادب روسی (تولستوی</a:t>
            </a:r>
            <a:r>
              <a:rPr lang="fa-IR">
                <a:cs typeface="B Nazanin" panose="00000400000000000000" pitchFamily="2" charset="-78"/>
              </a:rPr>
              <a:t>، </a:t>
            </a:r>
            <a:r>
              <a:rPr lang="fa-IR" smtClean="0">
                <a:cs typeface="B Nazanin" panose="00000400000000000000" pitchFamily="2" charset="-78"/>
              </a:rPr>
              <a:t>تورگینف </a:t>
            </a:r>
            <a:r>
              <a:rPr lang="fa-IR">
                <a:cs typeface="B Nazanin" panose="00000400000000000000" pitchFamily="2" charset="-78"/>
              </a:rPr>
              <a:t>و گورکی) و ادب رمانتیک فرانسوی، مباحث تحلیل روانکاوانه، و طرح عواطف و غرایز زن و مرد اشاره کرد. از نویسندگان قصه لبنانی، کسانی که در برپاسازی و رشد این حرکت تا نیمه اول قرن بیستم، شرکت فعالی داشته اند می توان از افراد زیر نام برد:</a:t>
            </a:r>
          </a:p>
          <a:p>
            <a:pPr algn="just"/>
            <a:endParaRPr lang="fa-IR">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906379"/>
            <a:ext cx="3748790" cy="3370159"/>
          </a:xfrm>
          <a:prstGeom prst="rect">
            <a:avLst/>
          </a:prstGeom>
        </p:spPr>
      </p:pic>
      <p:sp>
        <p:nvSpPr>
          <p:cNvPr id="5" name="TextBox 4"/>
          <p:cNvSpPr txBox="1"/>
          <p:nvPr/>
        </p:nvSpPr>
        <p:spPr>
          <a:xfrm>
            <a:off x="1888136" y="5542084"/>
            <a:ext cx="1379095"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تولستوی</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818757200"/>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387776" y="1825625"/>
            <a:ext cx="7966023" cy="4351338"/>
          </a:xfrm>
        </p:spPr>
        <p:txBody>
          <a:bodyPr>
            <a:normAutofit/>
          </a:bodyPr>
          <a:lstStyle/>
          <a:p>
            <a:pPr algn="just"/>
            <a:r>
              <a:rPr lang="fa-IR" smtClean="0">
                <a:cs typeface="B Nazanin" panose="00000400000000000000" pitchFamily="2" charset="-78"/>
              </a:rPr>
              <a:t>سلیم اابستانی(1884-1848) کسی که به حق پیشوای قصه نو لبنان به شمار می آید. </a:t>
            </a:r>
          </a:p>
          <a:p>
            <a:pPr algn="just"/>
            <a:r>
              <a:rPr lang="fa-IR" smtClean="0">
                <a:cs typeface="B Nazanin" panose="00000400000000000000" pitchFamily="2" charset="-78"/>
              </a:rPr>
              <a:t>جبران خلیل جبران (1883-1931) کسی که به قصه، نیروی تازه داد. آن را از اسلوبی زنده و پرابتکار برخوردار کرد، و با توانایی هایی ز خیال و رمز و فلسفه پر کرد و در مسیر انقلابی انسانی، اجتماعی و دینی انداخت. </a:t>
            </a:r>
          </a:p>
          <a:p>
            <a:pPr algn="just"/>
            <a:r>
              <a:rPr lang="fa-IR" smtClean="0">
                <a:cs typeface="B Nazanin" panose="00000400000000000000" pitchFamily="2" charset="-78"/>
              </a:rPr>
              <a:t>میخائیل نعیمه(1889-1988) کسی که مجموعه اول خود را «کان ماکان» در مهجر نوشت،و در بعضی  ازقصه هایش نوعی از نقل را که داستان کوتاه را به پیش می برد، مسجل کرد و درخشش و پرتو خاصی به قصه اولیه داد. </a:t>
            </a:r>
          </a:p>
          <a:p>
            <a:pPr algn="just"/>
            <a:endParaRPr lang="fa-IR">
              <a:cs typeface="B Nazanin" panose="00000400000000000000" pitchFamily="2" charset="-7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38200" y="1825625"/>
            <a:ext cx="2416617" cy="2416617"/>
          </a:xfrm>
          <a:prstGeom prst="rect">
            <a:avLst/>
          </a:prstGeom>
        </p:spPr>
      </p:pic>
      <p:sp>
        <p:nvSpPr>
          <p:cNvPr id="5" name="TextBox 4"/>
          <p:cNvSpPr txBox="1"/>
          <p:nvPr/>
        </p:nvSpPr>
        <p:spPr>
          <a:xfrm>
            <a:off x="1162088" y="4377179"/>
            <a:ext cx="1768839" cy="369332"/>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جبران خلیل جبران</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7423353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به عنوان قصه هایی به خصوص از او، می توان از دو قصه «</a:t>
            </a:r>
            <a:r>
              <a:rPr lang="fa-IR">
                <a:cs typeface="B Nazanin" panose="00000400000000000000" pitchFamily="2" charset="-78"/>
              </a:rPr>
              <a:t>سنتها </a:t>
            </a:r>
            <a:r>
              <a:rPr lang="fa-IR" smtClean="0">
                <a:cs typeface="B Nazanin" panose="00000400000000000000" pitchFamily="2" charset="-78"/>
              </a:rPr>
              <a:t>الجدیدن» </a:t>
            </a:r>
            <a:r>
              <a:rPr lang="fa-IR">
                <a:cs typeface="B Nazanin" panose="00000400000000000000" pitchFamily="2" charset="-78"/>
              </a:rPr>
              <a:t>1941 و «العامر» 1915 نام برد، که منتقدین در برارب آنها می ایستند تا فضا و پیشکسوتی مهجریها را در قصه کوتاه، و </a:t>
            </a:r>
            <a:r>
              <a:rPr lang="fa-IR">
                <a:cs typeface="B Nazanin" panose="00000400000000000000" pitchFamily="2" charset="-78"/>
              </a:rPr>
              <a:t>پیشرفت </a:t>
            </a:r>
            <a:r>
              <a:rPr lang="fa-IR" smtClean="0">
                <a:cs typeface="B Nazanin" panose="00000400000000000000" pitchFamily="2" charset="-78"/>
              </a:rPr>
              <a:t>آن، </a:t>
            </a:r>
            <a:r>
              <a:rPr lang="fa-IR">
                <a:cs typeface="B Nazanin" panose="00000400000000000000" pitchFamily="2" charset="-78"/>
              </a:rPr>
              <a:t>ثابت کنند. به درستی که نویسندگان مهجر قدم های بزرگی را در نوشتن این هنر ادبی برداشته اند. اگر چه ممکن است در بعضی از آن قصه ها، لغزش های هنری که قصه نویسان  امروز ما هم گاهی در آن گرفتار می شوند، رخ داده باشد. </a:t>
            </a:r>
          </a:p>
          <a:p>
            <a:pPr algn="just"/>
            <a:r>
              <a:rPr lang="fa-IR">
                <a:cs typeface="B Nazanin" panose="00000400000000000000" pitchFamily="2" charset="-78"/>
              </a:rPr>
              <a:t>بعد از این نویسندگان، می توان از نویسندگان دیگر </a:t>
            </a:r>
            <a:r>
              <a:rPr lang="fa-IR">
                <a:cs typeface="B Nazanin" panose="00000400000000000000" pitchFamily="2" charset="-78"/>
              </a:rPr>
              <a:t>این </a:t>
            </a:r>
            <a:r>
              <a:rPr lang="fa-IR" smtClean="0">
                <a:cs typeface="B Nazanin" panose="00000400000000000000" pitchFamily="2" charset="-78"/>
              </a:rPr>
              <a:t>مرحله، </a:t>
            </a:r>
            <a:r>
              <a:rPr lang="fa-IR">
                <a:cs typeface="B Nazanin" panose="00000400000000000000" pitchFamily="2" charset="-78"/>
              </a:rPr>
              <a:t>مانند خلیل سعید تقی الدین، توفیق یوسف عواد، فواد کنعان، یوسف حبشی الاشقر و سهیل ادریس نام برد. </a:t>
            </a:r>
          </a:p>
          <a:p>
            <a:pPr algn="just"/>
            <a:endParaRPr lang="fa-IR">
              <a:cs typeface="B Nazanin" panose="00000400000000000000" pitchFamily="2" charset="-78"/>
            </a:endParaRPr>
          </a:p>
        </p:txBody>
      </p:sp>
    </p:spTree>
    <p:extLst>
      <p:ext uri="{BB962C8B-B14F-4D97-AF65-F5344CB8AC3E}">
        <p14:creationId xmlns:p14="http://schemas.microsoft.com/office/powerpoint/2010/main" val="32719357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a-IR" smtClean="0">
                <a:solidFill>
                  <a:srgbClr val="FF0000"/>
                </a:solidFill>
                <a:cs typeface="B Nazanin" panose="00000400000000000000" pitchFamily="2" charset="-78"/>
              </a:rPr>
              <a:t>د) مراحل پیدایش داستان </a:t>
            </a:r>
            <a:r>
              <a:rPr lang="fa-IR" smtClean="0">
                <a:solidFill>
                  <a:srgbClr val="FF0000"/>
                </a:solidFill>
                <a:cs typeface="B Nazanin" panose="00000400000000000000" pitchFamily="2" charset="-78"/>
              </a:rPr>
              <a:t>کوتاه</a:t>
            </a:r>
            <a:br>
              <a:rPr lang="fa-IR" smtClean="0">
                <a:solidFill>
                  <a:srgbClr val="FF0000"/>
                </a:solidFill>
                <a:cs typeface="B Nazanin" panose="00000400000000000000" pitchFamily="2" charset="-78"/>
              </a:rPr>
            </a:br>
            <a:r>
              <a:rPr lang="fa-IR">
                <a:solidFill>
                  <a:srgbClr val="FF0000"/>
                </a:solidFill>
                <a:cs typeface="B Nazanin" panose="00000400000000000000" pitchFamily="2" charset="-78"/>
              </a:rPr>
              <a:t>مرحله اول</a:t>
            </a:r>
            <a:endParaRPr lang="fa-IR">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a:t>
            </a:r>
            <a:r>
              <a:rPr lang="fa-IR" smtClean="0">
                <a:cs typeface="B Nazanin" panose="00000400000000000000" pitchFamily="2" charset="-78"/>
              </a:rPr>
              <a:t>واقع اولین و اساسی ترین مرحله ظهور داستان کوتاه است. مرحله ای که در آن، از تمرین و درس و بحث و تقلید قصه غربی، خارج می شویم. هرچند، کارهای اولیه ضعیف، لاغر و سودجویانه بودند، و به خاطر همین جاودانگی برای اکثرشان حاصل نشده است و </a:t>
            </a:r>
            <a:r>
              <a:rPr lang="fa-IR" b="1" smtClean="0">
                <a:solidFill>
                  <a:srgbClr val="FF0000"/>
                </a:solidFill>
                <a:cs typeface="B Nazanin" panose="00000400000000000000" pitchFamily="2" charset="-78"/>
              </a:rPr>
              <a:t>در لابه لای همان دوره و تاریخ باقی مانده اند.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19072324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این مرحله اصحاب مطبوعات اعم از روزنامه ها و مجلات، بیشترین مشارکت و فعالیت را داشته اند، و اصولا برای ارضای خوانندگانش مطلب می نوشتند، و به خاطر همین، قصه هایشان را از گره های وحشتناک و حوادث عجیب و غریب و ناگهانی که می توانستند روحیه حماسی خواننده را تحریک و او را به ادامه خواندن تشویق کنند، می انباشتند. </a:t>
            </a:r>
          </a:p>
          <a:p>
            <a:pPr algn="just"/>
            <a:r>
              <a:rPr lang="fa-IR" smtClean="0">
                <a:cs typeface="B Nazanin" panose="00000400000000000000" pitchFamily="2" charset="-78"/>
              </a:rPr>
              <a:t>در اینجا نام اولین روایت کنندگان را که مجلات ماهانه را در می آوردند، می اوریم: سلیم البستانی، فرح نطون، نقولا الحداد، یعقوب صروف، جرجی زیدان و ...</a:t>
            </a:r>
            <a:endParaRPr lang="fa-IR">
              <a:cs typeface="B Nazanin" panose="00000400000000000000" pitchFamily="2" charset="-78"/>
            </a:endParaRPr>
          </a:p>
        </p:txBody>
      </p:sp>
      <p:sp>
        <p:nvSpPr>
          <p:cNvPr id="4" name="Flowchart: Alternate Process 3"/>
          <p:cNvSpPr/>
          <p:nvPr/>
        </p:nvSpPr>
        <p:spPr>
          <a:xfrm>
            <a:off x="704537" y="4811843"/>
            <a:ext cx="2923082" cy="899410"/>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ارضای </a:t>
            </a:r>
            <a:r>
              <a:rPr lang="fa-IR" sz="2800" smtClean="0">
                <a:solidFill>
                  <a:prstClr val="black"/>
                </a:solidFill>
                <a:cs typeface="B Nazanin" panose="00000400000000000000" pitchFamily="2" charset="-78"/>
              </a:rPr>
              <a:t>خوانندگانشان</a:t>
            </a:r>
            <a:endParaRPr lang="fa-IR"/>
          </a:p>
        </p:txBody>
      </p:sp>
    </p:spTree>
    <p:extLst>
      <p:ext uri="{BB962C8B-B14F-4D97-AF65-F5344CB8AC3E}">
        <p14:creationId xmlns:p14="http://schemas.microsoft.com/office/powerpoint/2010/main" val="26968045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a:cs typeface="B Nazanin" panose="00000400000000000000" pitchFamily="2" charset="-78"/>
              </a:rPr>
              <a:t>بعد از این مقدمه، شایسته است به برخورد دوباره غرب با دنیای عرب در </a:t>
            </a:r>
            <a:r>
              <a:rPr lang="fa-IR" b="1">
                <a:solidFill>
                  <a:srgbClr val="FF0000"/>
                </a:solidFill>
                <a:cs typeface="B Nazanin" panose="00000400000000000000" pitchFamily="2" charset="-78"/>
              </a:rPr>
              <a:t>سال 1798 میلادی </a:t>
            </a:r>
            <a:r>
              <a:rPr lang="fa-IR">
                <a:cs typeface="B Nazanin" panose="00000400000000000000" pitchFamily="2" charset="-78"/>
              </a:rPr>
              <a:t>اشاره کنیم. یعنی زمان حمله فرانسه به مصر. و نیز اشاره کنیم به عنایت قوی و زنده به فرهنگ اروپایی، فرهنگی که با واژگان اروپایی اش از فرانسه، انگلیس، روس و ایتالیایی در اقصا نقاط جهان عرب، همراه با اروپاییان که بخش های گوناگون از جهان عرب، همراه با اروپاییان که بخش های گوناگون از جهان عرب را اشغال کرده بودند، پخش شد. </a:t>
            </a:r>
          </a:p>
          <a:p>
            <a:pPr algn="just"/>
            <a:endParaRPr lang="fa-IR">
              <a:cs typeface="B Nazanin" panose="00000400000000000000" pitchFamily="2" charset="-78"/>
            </a:endParaRPr>
          </a:p>
        </p:txBody>
      </p:sp>
    </p:spTree>
    <p:extLst>
      <p:ext uri="{BB962C8B-B14F-4D97-AF65-F5344CB8AC3E}">
        <p14:creationId xmlns:p14="http://schemas.microsoft.com/office/powerpoint/2010/main" val="239420712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792510" y="1825625"/>
            <a:ext cx="7561289" cy="4351338"/>
          </a:xfrm>
        </p:spPr>
        <p:txBody>
          <a:bodyPr/>
          <a:lstStyle/>
          <a:p>
            <a:pPr algn="just"/>
            <a:r>
              <a:rPr lang="fa-IR" smtClean="0">
                <a:cs typeface="B Nazanin" panose="00000400000000000000" pitchFamily="2" charset="-78"/>
              </a:rPr>
              <a:t>در کنار اصحاب مطبوعات، نویسندگان مرحله تالیف که در خلال جنگ جهانی اول و بعد از کارشان را آغاز کردند، تلاش می کردند با قصه های خارجی رقابت کنند. همان گونه که قبلا بیان کردیم، که چگونه از آنها اطلاع یافتند و شروع به دریافت واقعیت های اجتماعی جامعه عرب، و برداشت از تاریخ عرب برای نوشتن کردند. شبیه به نوشته هایی که در میراث تاریخی غرب اتفاق افتاده بود. و از این جا است که می </a:t>
            </a:r>
            <a:r>
              <a:rPr lang="fa-IR" smtClean="0">
                <a:cs typeface="B Nazanin" panose="00000400000000000000" pitchFamily="2" charset="-78"/>
              </a:rPr>
              <a:t>بینیم </a:t>
            </a:r>
            <a:r>
              <a:rPr lang="fa-IR" smtClean="0">
                <a:cs typeface="B Nazanin" panose="00000400000000000000" pitchFamily="2" charset="-78"/>
              </a:rPr>
              <a:t>کسی همچون جرجی زیدان تاریخ عربی را به زبان داستانی ترجمه می کند. به طوری که هر سال یک رمان می نویسد. {7}</a:t>
            </a:r>
            <a:endParaRPr lang="fa-IR">
              <a:cs typeface="B Nazanin" panose="00000400000000000000" pitchFamily="2" charset="-78"/>
            </a:endParaRPr>
          </a:p>
        </p:txBody>
      </p:sp>
      <p:pic>
        <p:nvPicPr>
          <p:cNvPr id="4" name="Picture 3"/>
          <p:cNvPicPr>
            <a:picLocks noChangeAspect="1"/>
          </p:cNvPicPr>
          <p:nvPr/>
        </p:nvPicPr>
        <p:blipFill>
          <a:blip r:embed="rId2"/>
          <a:stretch>
            <a:fillRect/>
          </a:stretch>
        </p:blipFill>
        <p:spPr>
          <a:xfrm>
            <a:off x="838200" y="1690688"/>
            <a:ext cx="2780017" cy="2780017"/>
          </a:xfrm>
          <a:prstGeom prst="rect">
            <a:avLst/>
          </a:prstGeom>
        </p:spPr>
      </p:pic>
      <p:sp>
        <p:nvSpPr>
          <p:cNvPr id="5" name="TextBox 4"/>
          <p:cNvSpPr txBox="1"/>
          <p:nvPr/>
        </p:nvSpPr>
        <p:spPr>
          <a:xfrm>
            <a:off x="1208877" y="4706911"/>
            <a:ext cx="2038662" cy="374754"/>
          </a:xfrm>
          <a:prstGeom prst="rect">
            <a:avLst/>
          </a:prstGeom>
          <a:noFill/>
        </p:spPr>
        <p:txBody>
          <a:bodyPr wrap="square" rtlCol="1">
            <a:spAutoFit/>
          </a:bodyPr>
          <a:lstStyle/>
          <a:p>
            <a:pPr algn="ctr"/>
            <a:r>
              <a:rPr lang="fa-IR" b="1" smtClean="0">
                <a:solidFill>
                  <a:srgbClr val="FF0000"/>
                </a:solidFill>
                <a:cs typeface="B Nazanin" panose="00000400000000000000" pitchFamily="2" charset="-78"/>
              </a:rPr>
              <a:t>جرجی زیدان</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344336521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normAutofit/>
          </a:bodyPr>
          <a:lstStyle/>
          <a:p>
            <a:pPr algn="just"/>
            <a:r>
              <a:rPr lang="fa-IR" smtClean="0">
                <a:cs typeface="B Nazanin" panose="00000400000000000000" pitchFamily="2" charset="-78"/>
              </a:rPr>
              <a:t>در قصه اجتماعی، نویسندگان توانستند قصه هایی را بیافرینند که رنگ محلی آن ممتاز بود، و محیط زندگی عربی را به بهترین وجه تصویر می کرد. و در این مرحله قصه کوتاه عربی، راه پر از نشاط خود را به سوی آینده پیدا کرد. </a:t>
            </a:r>
          </a:p>
          <a:p>
            <a:pPr algn="just"/>
            <a:r>
              <a:rPr lang="fa-IR" smtClean="0">
                <a:cs typeface="B Nazanin" panose="00000400000000000000" pitchFamily="2" charset="-78"/>
              </a:rPr>
              <a:t>با این همه حسام الخطیب تاکید می کند که پیدایش قصه به معنای هنری آن تا بعد از جنگ جهانی اول، به تاخیر افتاده است. شاید این ظهور در سوریه، مصر و لبنان در زمان تاریخی واحدی، مثلا در اوایل قرن بیستم اتفاق افتاده باشد و این همان چیزی است که سهیل ادریس که ظهور قصه کوتاه را به </a:t>
            </a:r>
            <a:r>
              <a:rPr lang="fa-IR" b="1" smtClean="0">
                <a:solidFill>
                  <a:srgbClr val="FF0000"/>
                </a:solidFill>
                <a:cs typeface="B Nazanin" panose="00000400000000000000" pitchFamily="2" charset="-78"/>
              </a:rPr>
              <a:t>سه مرحله </a:t>
            </a:r>
            <a:r>
              <a:rPr lang="fa-IR" smtClean="0">
                <a:cs typeface="B Nazanin" panose="00000400000000000000" pitchFamily="2" charset="-78"/>
              </a:rPr>
              <a:t>تقسیم کرده است، بر ان تاکید می کند. او طول زمان </a:t>
            </a:r>
            <a:r>
              <a:rPr lang="fa-IR" b="1" smtClean="0">
                <a:solidFill>
                  <a:srgbClr val="FF0000"/>
                </a:solidFill>
                <a:cs typeface="B Nazanin" panose="00000400000000000000" pitchFamily="2" charset="-78"/>
              </a:rPr>
              <a:t>مرحله اول را به ده سال ( از سال 1920 تا 1930) محدود می کند.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76429819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3" name="Content Placeholder 2"/>
          <p:cNvSpPr>
            <a:spLocks noGrp="1"/>
          </p:cNvSpPr>
          <p:nvPr>
            <p:ph idx="1"/>
          </p:nvPr>
        </p:nvSpPr>
        <p:spPr/>
        <p:txBody>
          <a:bodyPr/>
          <a:lstStyle/>
          <a:p>
            <a:pPr algn="just"/>
            <a:r>
              <a:rPr lang="fa-IR">
                <a:cs typeface="B Nazanin" panose="00000400000000000000" pitchFamily="2" charset="-78"/>
              </a:rPr>
              <a:t>هر چند بعضی از قصه ها از نظر هنری کامل و از غربگرایی </a:t>
            </a:r>
            <a:r>
              <a:rPr lang="fa-IR">
                <a:cs typeface="B Nazanin" panose="00000400000000000000" pitchFamily="2" charset="-78"/>
              </a:rPr>
              <a:t>دور </a:t>
            </a:r>
            <a:r>
              <a:rPr lang="fa-IR" smtClean="0">
                <a:cs typeface="B Nazanin" panose="00000400000000000000" pitchFamily="2" charset="-78"/>
              </a:rPr>
              <a:t>بود، </a:t>
            </a:r>
            <a:r>
              <a:rPr lang="fa-IR">
                <a:cs typeface="B Nazanin" panose="00000400000000000000" pitchFamily="2" charset="-78"/>
              </a:rPr>
              <a:t>و از عمق واقعیت ها و جامعه عربی برخاسته بودند. به این دلیل است که از میخائیل نعیمه، قصه هایی را می خوانیم که آداب و سنن جوامع شرقی را با خود دارند و آینده روشنی را برای داستان کوتاه، به دست نویسندگانی که با آن با صدق و صمیمت برخورد می کنند، و مانند اکثر اصحاب مطبوعات به دنبال بازار و ...نیستند، بشارت می دهد. </a:t>
            </a:r>
          </a:p>
          <a:p>
            <a:endParaRPr lang="fa-IR"/>
          </a:p>
        </p:txBody>
      </p:sp>
      <p:sp>
        <p:nvSpPr>
          <p:cNvPr id="4" name="Flowchart: Alternate Process 3"/>
          <p:cNvSpPr/>
          <p:nvPr/>
        </p:nvSpPr>
        <p:spPr>
          <a:xfrm>
            <a:off x="838200" y="4392118"/>
            <a:ext cx="3672590" cy="914400"/>
          </a:xfrm>
          <a:prstGeom prst="flowChartAlternateProcess">
            <a:avLst/>
          </a:prstGeom>
          <a:solidFill>
            <a:schemeClr val="accent5">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آداب و سنن جوامع شرقی</a:t>
            </a:r>
            <a:endParaRPr lang="fa-IR"/>
          </a:p>
        </p:txBody>
      </p:sp>
    </p:spTree>
    <p:extLst>
      <p:ext uri="{BB962C8B-B14F-4D97-AF65-F5344CB8AC3E}">
        <p14:creationId xmlns:p14="http://schemas.microsoft.com/office/powerpoint/2010/main" val="298498580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مرحله دوم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در پایان سخن از مرحله اول(مرحله آغازین قصه هایی که در رشد و نمو خود به ویژگی های همه سرزمین های عربی نزدیکی و شباهت بیشتری داشتند و اجتماعی فشار آورنده و غیر ثابت در آن زندگی می کردند) به مشخصه هایی که قصه در این مرحله، با آنها ممتاز شده است، اشاره می کنیم:</a:t>
            </a:r>
          </a:p>
          <a:p>
            <a:pPr algn="just"/>
            <a:r>
              <a:rPr lang="fa-IR" smtClean="0">
                <a:cs typeface="B Nazanin" panose="00000400000000000000" pitchFamily="2" charset="-78"/>
              </a:rPr>
              <a:t>1- ضعف و اضطراب و لغزش به سمت نقل و تقلید و خلاصه گویی و شیوه های حکایت و انشاء. که البته از این حکم بعضی از نویسندگان مکتب مهجر را استثنا می کنیم. </a:t>
            </a:r>
          </a:p>
          <a:p>
            <a:pPr algn="just"/>
            <a:r>
              <a:rPr lang="fa-IR" smtClean="0">
                <a:cs typeface="B Nazanin" panose="00000400000000000000" pitchFamily="2" charset="-78"/>
              </a:rPr>
              <a:t>2- روحیه غربگرایی به خاطر عدم ابداع، بر انها غلبه دارد. نویسندگان هنوز به سوی قصه های غربی عنایت دارند، هر چند وطن عربی با زبان اصیل و ترجمه های خود با آن ستیز برخاسته بود. و همین امر هم نویسندگان </a:t>
            </a:r>
            <a:r>
              <a:rPr lang="fa-IR" b="1" smtClean="0">
                <a:solidFill>
                  <a:srgbClr val="FF0000"/>
                </a:solidFill>
                <a:cs typeface="B Nazanin" panose="00000400000000000000" pitchFamily="2" charset="-78"/>
              </a:rPr>
              <a:t>مرحله دوم </a:t>
            </a:r>
            <a:r>
              <a:rPr lang="fa-IR" smtClean="0">
                <a:cs typeface="B Nazanin" panose="00000400000000000000" pitchFamily="2" charset="-78"/>
              </a:rPr>
              <a:t>را بر آن داشت که </a:t>
            </a:r>
            <a:r>
              <a:rPr lang="fa-IR" b="1" smtClean="0">
                <a:solidFill>
                  <a:srgbClr val="FF0000"/>
                </a:solidFill>
                <a:cs typeface="B Nazanin" panose="00000400000000000000" pitchFamily="2" charset="-78"/>
              </a:rPr>
              <a:t>به سوی میراث ادبی عربی برگردند.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2632131910"/>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مرحله دوم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3- اغلب کارهای داستانی که در این مرحله نوشته شده اند، از نظر تخصصی و هنری بودند، نقص دارند. </a:t>
            </a:r>
          </a:p>
          <a:p>
            <a:pPr algn="just"/>
            <a:r>
              <a:rPr lang="fa-IR" b="1" smtClean="0">
                <a:solidFill>
                  <a:srgbClr val="FF0000"/>
                </a:solidFill>
                <a:cs typeface="B Nazanin" panose="00000400000000000000" pitchFamily="2" charset="-78"/>
              </a:rPr>
              <a:t>4- هنوز به داستان با نظر حقارت نگریسته می شود</a:t>
            </a:r>
            <a:r>
              <a:rPr lang="fa-IR" smtClean="0">
                <a:cs typeface="B Nazanin" panose="00000400000000000000" pitchFamily="2" charset="-78"/>
              </a:rPr>
              <a:t>. ادبای عرب، که قصه و جایگاه آن را در عالم و هنر نمی دانستند، با چنین نظری مانع از رشد و پیشرفت آن می شدند، اما بعد ها، بعضی از کسانی که چنین نظری داشتند، به نوشتن داستان کوتاه روی می آوردند. از آن گروه می توان از احمد حسن الزیات یاد کرد. </a:t>
            </a:r>
          </a:p>
          <a:p>
            <a:pPr algn="just"/>
            <a:r>
              <a:rPr lang="fa-IR" smtClean="0">
                <a:cs typeface="B Nazanin" panose="00000400000000000000" pitchFamily="2" charset="-78"/>
              </a:rPr>
              <a:t>5- نویسنده با تمام وجودش در متن حضور دارد. </a:t>
            </a:r>
            <a:r>
              <a:rPr lang="fa-IR" smtClean="0">
                <a:cs typeface="B Nazanin" panose="00000400000000000000" pitchFamily="2" charset="-78"/>
              </a:rPr>
              <a:t>آن </a:t>
            </a:r>
            <a:r>
              <a:rPr lang="fa-IR" smtClean="0">
                <a:cs typeface="B Nazanin" panose="00000400000000000000" pitchFamily="2" charset="-78"/>
              </a:rPr>
              <a:t>گونه که انگار همه حوادث قصه را با چشمانش می بیند. این مشخصه در قصه های ابتدایی جهان عرب به طور مشترک به چشم می خورد. </a:t>
            </a:r>
            <a:endParaRPr lang="fa-IR">
              <a:cs typeface="B Nazanin" panose="00000400000000000000" pitchFamily="2" charset="-78"/>
            </a:endParaRPr>
          </a:p>
        </p:txBody>
      </p:sp>
    </p:spTree>
    <p:extLst>
      <p:ext uri="{BB962C8B-B14F-4D97-AF65-F5344CB8AC3E}">
        <p14:creationId xmlns:p14="http://schemas.microsoft.com/office/powerpoint/2010/main" val="81069249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6- قصه ها به مقاله و حوادث روایت شده بسیار نزدیک اند. </a:t>
            </a:r>
          </a:p>
          <a:p>
            <a:pPr algn="just"/>
            <a:r>
              <a:rPr lang="fa-IR" smtClean="0">
                <a:cs typeface="B Nazanin" panose="00000400000000000000" pitchFamily="2" charset="-78"/>
              </a:rPr>
              <a:t>در پایان باید بگوییم که شرایطی که به مترجمان اجازه داد تا از قصه های غربی اطلاع بیابند، باعث ایجاد رغبت و اصرار در مطالعه داستان کوتاه در آن شد. و منجر به حرکت اصحاب گروه های گوناگون ادبا در برخورد با این نوع تازه ادبی شد. </a:t>
            </a:r>
            <a:endParaRPr lang="fa-IR">
              <a:cs typeface="B Nazanin" panose="00000400000000000000" pitchFamily="2" charset="-78"/>
            </a:endParaRPr>
          </a:p>
        </p:txBody>
      </p:sp>
      <p:sp>
        <p:nvSpPr>
          <p:cNvPr id="4" name="Flowchart: Alternate Process 3"/>
          <p:cNvSpPr/>
          <p:nvPr/>
        </p:nvSpPr>
        <p:spPr>
          <a:xfrm>
            <a:off x="838200" y="3882453"/>
            <a:ext cx="5666282" cy="1154242"/>
          </a:xfrm>
          <a:prstGeom prst="flowChartAlternateProcess">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ایجاد رغبت و اصرار در مطالعه داستان کوتاه</a:t>
            </a:r>
            <a:endParaRPr lang="fa-IR"/>
          </a:p>
        </p:txBody>
      </p:sp>
    </p:spTree>
    <p:extLst>
      <p:ext uri="{BB962C8B-B14F-4D97-AF65-F5344CB8AC3E}">
        <p14:creationId xmlns:p14="http://schemas.microsoft.com/office/powerpoint/2010/main" val="396089985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مرحله دوم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مرحله در حوالی 1928، هنگامی که مجله «</a:t>
            </a:r>
            <a:r>
              <a:rPr lang="fa-IR" b="1" smtClean="0">
                <a:solidFill>
                  <a:srgbClr val="FF0000"/>
                </a:solidFill>
                <a:cs typeface="B Nazanin" panose="00000400000000000000" pitchFamily="2" charset="-78"/>
              </a:rPr>
              <a:t>الف لیله و لیله</a:t>
            </a:r>
            <a:r>
              <a:rPr lang="fa-IR" smtClean="0">
                <a:cs typeface="B Nazanin" panose="00000400000000000000" pitchFamily="2" charset="-78"/>
              </a:rPr>
              <a:t>» به دنبا آمد، شروع می شود. این مجله، اولین مجله لبنانی بود که منحصرا به نشر داستان های تولیدی و ترجمه یا لبنانی همت گماشت و تا جنگ جهانی دوم ادامه و استمرار یافت. </a:t>
            </a:r>
          </a:p>
          <a:p>
            <a:pPr algn="just"/>
            <a:r>
              <a:rPr lang="fa-IR" smtClean="0">
                <a:cs typeface="B Nazanin" panose="00000400000000000000" pitchFamily="2" charset="-78"/>
              </a:rPr>
              <a:t>از نظر ما این مرحله، مرحله </a:t>
            </a:r>
            <a:r>
              <a:rPr lang="fa-IR" b="1" smtClean="0">
                <a:solidFill>
                  <a:srgbClr val="FF0000"/>
                </a:solidFill>
                <a:cs typeface="B Nazanin" panose="00000400000000000000" pitchFamily="2" charset="-78"/>
              </a:rPr>
              <a:t>عصر </a:t>
            </a:r>
            <a:r>
              <a:rPr lang="fa-IR" b="1" smtClean="0">
                <a:solidFill>
                  <a:srgbClr val="FF0000"/>
                </a:solidFill>
                <a:cs typeface="B Nazanin" panose="00000400000000000000" pitchFamily="2" charset="-78"/>
              </a:rPr>
              <a:t>طلایی ادب داستانی لبنان </a:t>
            </a:r>
            <a:r>
              <a:rPr lang="fa-IR" smtClean="0">
                <a:cs typeface="B Nazanin" panose="00000400000000000000" pitchFamily="2" charset="-78"/>
              </a:rPr>
              <a:t>را شامل می شود. به خاطر این که مجله تلاش کرد داستان نویس هایی را معرفی کند که به تکنیک داستان کوتاه نویسی روی آورده بودند و تلاش می کردند یک قصه حقیقی بیافرینند. و موضوعاتشان از زمین، شخصیت و روح لبنانی الهام می گرفتند، و همت های خود را مصروف این کرده بودند که میراث قومی، ادبی، تاریخی و عربی لبنان را در اختیار موضوعات داستان هایشان قرار بدهند. </a:t>
            </a:r>
            <a:endParaRPr lang="fa-IR">
              <a:cs typeface="B Nazanin" panose="00000400000000000000" pitchFamily="2" charset="-78"/>
            </a:endParaRPr>
          </a:p>
        </p:txBody>
      </p:sp>
    </p:spTree>
    <p:extLst>
      <p:ext uri="{BB962C8B-B14F-4D97-AF65-F5344CB8AC3E}">
        <p14:creationId xmlns:p14="http://schemas.microsoft.com/office/powerpoint/2010/main" val="1103821652"/>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این نویسندگان می توان از توفیق یوسف عواد که در سال 1936 مجموعه «</a:t>
            </a:r>
            <a:r>
              <a:rPr lang="fa-IR" b="1" smtClean="0">
                <a:solidFill>
                  <a:srgbClr val="FF0000"/>
                </a:solidFill>
                <a:cs typeface="B Nazanin" panose="00000400000000000000" pitchFamily="2" charset="-78"/>
              </a:rPr>
              <a:t>الصبی الاعرج</a:t>
            </a:r>
            <a:r>
              <a:rPr lang="fa-IR" smtClean="0">
                <a:cs typeface="B Nazanin" panose="00000400000000000000" pitchFamily="2" charset="-78"/>
              </a:rPr>
              <a:t>» را و خلیل تقی الدین که مجموعه «</a:t>
            </a:r>
            <a:r>
              <a:rPr lang="fa-IR" b="1" smtClean="0">
                <a:solidFill>
                  <a:srgbClr val="FF0000"/>
                </a:solidFill>
                <a:cs typeface="B Nazanin" panose="00000400000000000000" pitchFamily="2" charset="-78"/>
              </a:rPr>
              <a:t>عشر قصص</a:t>
            </a:r>
            <a:r>
              <a:rPr lang="fa-IR" smtClean="0">
                <a:cs typeface="B Nazanin" panose="00000400000000000000" pitchFamily="2" charset="-78"/>
              </a:rPr>
              <a:t>» را چاپ کردند، نام برد. این ها در طون (لبنان) بودند. اما ادیبان مهجر،  که باید گفت داستان کوتاه در میان دست های آنها به نضج و کمال رسید، آن را به اصول هنری نوشتند. و از یان گروه میخاییل نعیمه است که داستان هایش را در مجلات مهجر، مانند «</a:t>
            </a:r>
            <a:r>
              <a:rPr lang="fa-IR" b="1" smtClean="0">
                <a:solidFill>
                  <a:srgbClr val="FF0000"/>
                </a:solidFill>
                <a:cs typeface="B Nazanin" panose="00000400000000000000" pitchFamily="2" charset="-78"/>
              </a:rPr>
              <a:t>السائح الممتاز</a:t>
            </a:r>
            <a:r>
              <a:rPr lang="fa-IR" smtClean="0">
                <a:cs typeface="B Nazanin" panose="00000400000000000000" pitchFamily="2" charset="-78"/>
              </a:rPr>
              <a:t>»، «</a:t>
            </a:r>
            <a:r>
              <a:rPr lang="fa-IR" b="1" smtClean="0">
                <a:solidFill>
                  <a:srgbClr val="FF0000"/>
                </a:solidFill>
                <a:cs typeface="B Nazanin" panose="00000400000000000000" pitchFamily="2" charset="-78"/>
              </a:rPr>
              <a:t>الفنون</a:t>
            </a:r>
            <a:r>
              <a:rPr lang="fa-IR" smtClean="0">
                <a:cs typeface="B Nazanin" panose="00000400000000000000" pitchFamily="2" charset="-78"/>
              </a:rPr>
              <a:t>» و .. منتشر می کرد. کسی که در داستان کوتاه «العاقر» قدمی را که این هنر، در ادب عرب منتظر آن بود تثبیت کرد. تا این که داستان کوتاه شکوفا شد و شرایط و زمینه های ابداع و رسیدن به کمال را به دست آورد. و محمود تیمور به عنوان پیشوای حقیقی این نوع ادبی در جهان عرب شناخته شد. اما جبران خلیل جبران، از محیط شرقی متاخر خارج شد و به فضای تمدن و مدنیت وارد شد. </a:t>
            </a:r>
            <a:endParaRPr lang="fa-IR">
              <a:cs typeface="B Nazanin" panose="00000400000000000000" pitchFamily="2" charset="-78"/>
            </a:endParaRPr>
          </a:p>
        </p:txBody>
      </p:sp>
    </p:spTree>
    <p:extLst>
      <p:ext uri="{BB962C8B-B14F-4D97-AF65-F5344CB8AC3E}">
        <p14:creationId xmlns:p14="http://schemas.microsoft.com/office/powerpoint/2010/main" val="1730764833"/>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3372786" y="1825625"/>
            <a:ext cx="7981013" cy="4351338"/>
          </a:xfrm>
        </p:spPr>
        <p:txBody>
          <a:bodyPr/>
          <a:lstStyle/>
          <a:p>
            <a:pPr algn="just"/>
            <a:r>
              <a:rPr lang="fa-IR" smtClean="0">
                <a:cs typeface="B Nazanin" panose="00000400000000000000" pitchFamily="2" charset="-78"/>
              </a:rPr>
              <a:t>به درستی که او، کشمکشی را که در درون خودش بین قدیم و جدید بود به خوبی به تصویر کشید. او در  درون خود انقلاب کسترده ای را علیه نظم و آداب و عادت های دست و پاگیر جامعه اش به وجود آورد و داستان وسیله ای بود برای او تا </a:t>
            </a:r>
            <a:r>
              <a:rPr lang="fa-IR" smtClean="0">
                <a:cs typeface="B Nazanin" panose="00000400000000000000" pitchFamily="2" charset="-78"/>
              </a:rPr>
              <a:t>کمک </a:t>
            </a:r>
            <a:r>
              <a:rPr lang="fa-IR" smtClean="0">
                <a:cs typeface="B Nazanin" panose="00000400000000000000" pitchFamily="2" charset="-78"/>
              </a:rPr>
              <a:t>روشنگری های گوناگون آن در جامعه جدید- از جمله ترقی و آزادگی – به جنگ خرافات و </a:t>
            </a:r>
            <a:r>
              <a:rPr lang="fa-IR" smtClean="0">
                <a:cs typeface="B Nazanin" panose="00000400000000000000" pitchFamily="2" charset="-78"/>
              </a:rPr>
              <a:t>آفات </a:t>
            </a:r>
            <a:r>
              <a:rPr lang="fa-IR" smtClean="0">
                <a:cs typeface="B Nazanin" panose="00000400000000000000" pitchFamily="2" charset="-78"/>
              </a:rPr>
              <a:t>جامعه قدیمی اش برود و به همین خاطر می گوییم: نویسندگان مهجر، قدم های بزرگی در نوشتن داستان کوتاه برداشتند. هر چند که بعضی از آنها، از مشکلات هنری عاری نبودند. و این گونه می توان پایان جنگ جهانی دوم را پایان مرحله دوم دانست. ما در حد انتظار خودمان، آن دوره را عصری طلایی در ادبیات داستانی، از نقطه نظر ابداع و نقادی همراه با </a:t>
            </a:r>
            <a:r>
              <a:rPr lang="fa-IR" smtClean="0">
                <a:cs typeface="B Nazanin" panose="00000400000000000000" pitchFamily="2" charset="-78"/>
              </a:rPr>
              <a:t>آن </a:t>
            </a:r>
            <a:r>
              <a:rPr lang="fa-IR" smtClean="0">
                <a:cs typeface="B Nazanin" panose="00000400000000000000" pitchFamily="2" charset="-78"/>
              </a:rPr>
              <a:t>می دانیم.  </a:t>
            </a:r>
            <a:endParaRPr lang="fa-IR">
              <a:cs typeface="B Nazanin" panose="00000400000000000000" pitchFamily="2" charset="-78"/>
            </a:endParaRPr>
          </a:p>
        </p:txBody>
      </p:sp>
      <p:sp>
        <p:nvSpPr>
          <p:cNvPr id="4" name="Flowchart: Connector 3"/>
          <p:cNvSpPr/>
          <p:nvPr/>
        </p:nvSpPr>
        <p:spPr>
          <a:xfrm>
            <a:off x="1109271" y="4467069"/>
            <a:ext cx="1558977" cy="1049311"/>
          </a:xfrm>
          <a:prstGeom prst="flowChartConnector">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ابداع و نقادی</a:t>
            </a:r>
            <a:endParaRPr lang="fa-IR"/>
          </a:p>
        </p:txBody>
      </p:sp>
      <p:sp>
        <p:nvSpPr>
          <p:cNvPr id="5" name="Flowchart: Alternate Process 4"/>
          <p:cNvSpPr/>
          <p:nvPr/>
        </p:nvSpPr>
        <p:spPr>
          <a:xfrm>
            <a:off x="838199" y="2623278"/>
            <a:ext cx="2324725" cy="1199213"/>
          </a:xfrm>
          <a:prstGeom prst="flowChartAlternateProcess">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خرافات و آفات جامعه قدیمی اش</a:t>
            </a:r>
            <a:endParaRPr lang="fa-IR"/>
          </a:p>
        </p:txBody>
      </p:sp>
    </p:spTree>
    <p:extLst>
      <p:ext uri="{BB962C8B-B14F-4D97-AF65-F5344CB8AC3E}">
        <p14:creationId xmlns:p14="http://schemas.microsoft.com/office/powerpoint/2010/main" val="1380785601"/>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a:xfrm>
            <a:off x="4077324" y="1825625"/>
            <a:ext cx="7276475" cy="4351338"/>
          </a:xfrm>
        </p:spPr>
        <p:txBody>
          <a:bodyPr>
            <a:normAutofit lnSpcReduction="10000"/>
          </a:bodyPr>
          <a:lstStyle/>
          <a:p>
            <a:pPr algn="just"/>
            <a:r>
              <a:rPr lang="fa-IR" smtClean="0">
                <a:cs typeface="B Nazanin" panose="00000400000000000000" pitchFamily="2" charset="-78"/>
              </a:rPr>
              <a:t>به درستی که در این عصر، مجریان با نشاط و جانداری از نقد، حرکت ادبی را همراهی کردند. و نویسندگان در نقد هر مجموعه داستانی ای که چاپ می شد با هم مسابقه می دادند و رقابت می کردند. و روزنامه ها و مجلات مقاله های نقد و بررسی متعددی منتشر می کردند. به ویژه دو روزنامه «المکشوف» و الجمهور»</a:t>
            </a:r>
          </a:p>
          <a:p>
            <a:pPr algn="just"/>
            <a:r>
              <a:rPr lang="fa-IR" smtClean="0">
                <a:cs typeface="B Nazanin" panose="00000400000000000000" pitchFamily="2" charset="-78"/>
              </a:rPr>
              <a:t>در کنار این تاثر نویسندگان از واقعیت – مخصوصا رنگ محلی آن، که بدون شک مظهر واقعیت جزئی حفظ شده است- بیشتر آنان  در این مرحله، تلاش می کنند از طریق غنای ذاتی الهام هایی که از اوضاع و احوال سرزمین خود می گیرند، علاوه بر تنوع، خواننده را در دنیایی از رنگ ها و شکل هایی قابل لمس و دیدن وارد کنند. </a:t>
            </a:r>
          </a:p>
          <a:p>
            <a:pPr algn="just"/>
            <a:endParaRPr lang="fa-IR">
              <a:cs typeface="B Nazanin" panose="00000400000000000000" pitchFamily="2" charset="-78"/>
            </a:endParaRPr>
          </a:p>
        </p:txBody>
      </p:sp>
      <p:sp>
        <p:nvSpPr>
          <p:cNvPr id="4" name="Rounded Rectangle 3"/>
          <p:cNvSpPr/>
          <p:nvPr/>
        </p:nvSpPr>
        <p:spPr>
          <a:xfrm>
            <a:off x="838199" y="2218544"/>
            <a:ext cx="2939321" cy="1424066"/>
          </a:xfrm>
          <a:prstGeom prst="round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lvl="0" algn="ctr">
              <a:lnSpc>
                <a:spcPct val="90000"/>
              </a:lnSpc>
              <a:spcBef>
                <a:spcPts val="1000"/>
              </a:spcBef>
            </a:pPr>
            <a:r>
              <a:rPr lang="fa-IR" sz="2800">
                <a:solidFill>
                  <a:prstClr val="black"/>
                </a:solidFill>
                <a:cs typeface="B Nazanin" panose="00000400000000000000" pitchFamily="2" charset="-78"/>
              </a:rPr>
              <a:t>دو روزنامه «المکشوف» و الجمهور»</a:t>
            </a:r>
          </a:p>
        </p:txBody>
      </p:sp>
      <p:sp>
        <p:nvSpPr>
          <p:cNvPr id="5" name="Flowchart: Alternate Process 4"/>
          <p:cNvSpPr/>
          <p:nvPr/>
        </p:nvSpPr>
        <p:spPr>
          <a:xfrm>
            <a:off x="838199" y="4302177"/>
            <a:ext cx="2939321" cy="1334125"/>
          </a:xfrm>
          <a:prstGeom prst="flowChartAlternateProcess">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مظهر واقعیت جزئی</a:t>
            </a:r>
            <a:endParaRPr lang="fa-IR"/>
          </a:p>
        </p:txBody>
      </p:sp>
    </p:spTree>
    <p:extLst>
      <p:ext uri="{BB962C8B-B14F-4D97-AF65-F5344CB8AC3E}">
        <p14:creationId xmlns:p14="http://schemas.microsoft.com/office/powerpoint/2010/main" val="42882228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فتحی الابیاری با اشاره به اشغال جهان عرب به وسیله اروپا می گوید: «این اشغال با فرهنگ عربی ارتباط مستقیم داشت و به تغییر نشانه های عامه و چرخش و دگرگونی ذوق ادبی و هنری منجر شد. تغییری که با طبیعت و سرشت دولت مستعمره ای که به وسایل نشر(روزنامه ها و مجلات و چاپخانه ها و ...) اشراف دارد، تناسب داشت. و این تاکید است بر این که تجربه و آگاهی ارجحیت دارد شاخه های فرهنگ عربی تضمینی نیست. و به خاطر همین هم به ادب عربی ما که جوانب گوناگون (مثبت و منفی) غث و سمن داشت اضافه </a:t>
            </a:r>
            <a:r>
              <a:rPr lang="fa-IR" smtClean="0">
                <a:cs typeface="B Nazanin" panose="00000400000000000000" pitchFamily="2" charset="-78"/>
              </a:rPr>
              <a:t>شد{1}</a:t>
            </a:r>
            <a:endParaRPr lang="fa-IR">
              <a:cs typeface="B Nazanin" panose="00000400000000000000" pitchFamily="2" charset="-78"/>
            </a:endParaRPr>
          </a:p>
        </p:txBody>
      </p:sp>
      <p:sp>
        <p:nvSpPr>
          <p:cNvPr id="4" name="Flowchart: Alternate Process 3"/>
          <p:cNvSpPr/>
          <p:nvPr/>
        </p:nvSpPr>
        <p:spPr>
          <a:xfrm>
            <a:off x="838200" y="4479375"/>
            <a:ext cx="3835021" cy="1132764"/>
          </a:xfrm>
          <a:prstGeom prst="flowChartAlternateProcess">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fa-IR" sz="2800">
                <a:solidFill>
                  <a:prstClr val="black"/>
                </a:solidFill>
                <a:cs typeface="B Nazanin" panose="00000400000000000000" pitchFamily="2" charset="-78"/>
              </a:rPr>
              <a:t>طبیعت و سرشت دولت </a:t>
            </a:r>
            <a:r>
              <a:rPr lang="fa-IR" sz="2800" smtClean="0">
                <a:solidFill>
                  <a:prstClr val="black"/>
                </a:solidFill>
                <a:cs typeface="B Nazanin" panose="00000400000000000000" pitchFamily="2" charset="-78"/>
              </a:rPr>
              <a:t>مستعمره</a:t>
            </a:r>
            <a:endParaRPr lang="fa-IR"/>
          </a:p>
        </p:txBody>
      </p:sp>
    </p:spTree>
    <p:extLst>
      <p:ext uri="{BB962C8B-B14F-4D97-AF65-F5344CB8AC3E}">
        <p14:creationId xmlns:p14="http://schemas.microsoft.com/office/powerpoint/2010/main" val="286346031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a:solidFill>
                  <a:srgbClr val="FF0000"/>
                </a:solidFill>
                <a:cs typeface="B Nazanin" panose="00000400000000000000" pitchFamily="2" charset="-78"/>
              </a:rPr>
              <a:t>مرحله </a:t>
            </a:r>
            <a:r>
              <a:rPr lang="fa-IR" b="1" smtClean="0">
                <a:solidFill>
                  <a:srgbClr val="FF0000"/>
                </a:solidFill>
                <a:cs typeface="B Nazanin" panose="00000400000000000000" pitchFamily="2" charset="-78"/>
              </a:rPr>
              <a:t>سوم</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a:xfrm>
            <a:off x="838200" y="1879413"/>
            <a:ext cx="10515600" cy="4351338"/>
          </a:xfrm>
        </p:spPr>
        <p:txBody>
          <a:bodyPr>
            <a:normAutofit lnSpcReduction="10000"/>
          </a:bodyPr>
          <a:lstStyle/>
          <a:p>
            <a:pPr algn="just"/>
            <a:r>
              <a:rPr lang="fa-IR" smtClean="0">
                <a:cs typeface="B Nazanin" panose="00000400000000000000" pitchFamily="2" charset="-78"/>
              </a:rPr>
              <a:t>این مرحله بعد از جنگ جهانی دوم شروع یم شود. چر که جنگ در تولید داستان کوتاه در لبنان فاصله انداخت، و در آن دوران شش ساله جنگ اثر محکمی نوشته نشد. </a:t>
            </a:r>
          </a:p>
          <a:p>
            <a:pPr algn="just"/>
            <a:r>
              <a:rPr lang="fa-IR" smtClean="0">
                <a:cs typeface="B Nazanin" panose="00000400000000000000" pitchFamily="2" charset="-78"/>
              </a:rPr>
              <a:t>اما بعد از جنگ، شاهد تولد نسل جدیدی از نویسندگان قصه بودیم. از آن نویسنده ها می توان از فواد کنعان که در سال 1947 مجموعه «قرف» را چاپ کرد، و سهیل ادریس که مجموعه «</a:t>
            </a:r>
            <a:r>
              <a:rPr lang="fa-IR" b="1" smtClean="0">
                <a:solidFill>
                  <a:srgbClr val="FF0000"/>
                </a:solidFill>
                <a:cs typeface="B Nazanin" panose="00000400000000000000" pitchFamily="2" charset="-78"/>
              </a:rPr>
              <a:t>اقاصیص الاولی</a:t>
            </a:r>
            <a:r>
              <a:rPr lang="fa-IR" smtClean="0">
                <a:cs typeface="B Nazanin" panose="00000400000000000000" pitchFamily="2" charset="-78"/>
              </a:rPr>
              <a:t>» را چاپ کرد و نیز از یوسف حبشی الاشقر، احمد سویه و رشاد دارغوث نام برد. </a:t>
            </a:r>
          </a:p>
          <a:p>
            <a:pPr algn="just"/>
            <a:r>
              <a:rPr lang="fa-IR" smtClean="0">
                <a:cs typeface="B Nazanin" panose="00000400000000000000" pitchFamily="2" charset="-78"/>
              </a:rPr>
              <a:t>اما مطلب تاسف آوری که یک پژوهشگر در این دوره به آن بر می خورد، انحراف بعضی از نویسندگان داستان کوتاه به سمت کارهای دیگر است: مثلا توفیق یوسف عواد به حیات مطبوعاتی روی آورد و سپس به سیاست و نوشتن رمان، نمایشنامه و شعر. همچنین سعید تقی الدین، که سیاست و اقتصاد او را جذب کرد و بعضی از نویسندگان نیز به رمان نویسی روی آورند</a:t>
            </a:r>
            <a:endParaRPr lang="fa-IR">
              <a:cs typeface="B Nazanin" panose="00000400000000000000" pitchFamily="2" charset="-78"/>
            </a:endParaRPr>
          </a:p>
        </p:txBody>
      </p:sp>
    </p:spTree>
    <p:extLst>
      <p:ext uri="{BB962C8B-B14F-4D97-AF65-F5344CB8AC3E}">
        <p14:creationId xmlns:p14="http://schemas.microsoft.com/office/powerpoint/2010/main" val="4229022118"/>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smtClean="0">
                <a:solidFill>
                  <a:srgbClr val="FF0000"/>
                </a:solidFill>
                <a:cs typeface="B Nazanin" panose="00000400000000000000" pitchFamily="2" charset="-78"/>
              </a:rPr>
              <a:t>پی نوشت</a:t>
            </a:r>
            <a:r>
              <a:rPr lang="fa-IR" b="1" smtClean="0">
                <a:solidFill>
                  <a:srgbClr val="FF0000"/>
                </a:solidFill>
                <a:cs typeface="B Nazanin" panose="00000400000000000000" pitchFamily="2" charset="-78"/>
              </a:rPr>
              <a:t>:</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normAutofit lnSpcReduction="10000"/>
          </a:bodyPr>
          <a:lstStyle/>
          <a:p>
            <a:pPr algn="just"/>
            <a:r>
              <a:rPr lang="fa-IR" smtClean="0">
                <a:cs typeface="B Nazanin" panose="00000400000000000000" pitchFamily="2" charset="-78"/>
              </a:rPr>
              <a:t>1-الجندی، انور، تطور الترجمه فی ادب العربی المعاصر، مطبقه الرساله، ص 3</a:t>
            </a:r>
          </a:p>
          <a:p>
            <a:pPr algn="just"/>
            <a:r>
              <a:rPr lang="fa-IR" smtClean="0">
                <a:cs typeface="B Nazanin" panose="00000400000000000000" pitchFamily="2" charset="-78"/>
              </a:rPr>
              <a:t>2- مراجعه کنید به م.ن ص 8 و الارض، د.محمود، «اتجاهات القصه فی سوریا فی النصف الاول من القرن العشرین</a:t>
            </a:r>
          </a:p>
          <a:p>
            <a:pPr algn="just"/>
            <a:r>
              <a:rPr lang="fa-IR" smtClean="0">
                <a:cs typeface="B Nazanin" panose="00000400000000000000" pitchFamily="2" charset="-78"/>
              </a:rPr>
              <a:t>3- نعیمه، میخاییل، م. س ص 4</a:t>
            </a:r>
          </a:p>
          <a:p>
            <a:pPr algn="just"/>
            <a:r>
              <a:rPr lang="fa-IR" smtClean="0">
                <a:cs typeface="B Nazanin" panose="00000400000000000000" pitchFamily="2" charset="-78"/>
              </a:rPr>
              <a:t>4- زیدات، جرجی، النضه الادبیه العلمیه فی مدینه بیروت، ص 496</a:t>
            </a:r>
          </a:p>
          <a:p>
            <a:pPr algn="just"/>
            <a:r>
              <a:rPr lang="fa-IR" smtClean="0">
                <a:cs typeface="B Nazanin" panose="00000400000000000000" pitchFamily="2" charset="-78"/>
              </a:rPr>
              <a:t>5- </a:t>
            </a:r>
            <a:r>
              <a:rPr lang="fa-IR" smtClean="0">
                <a:cs typeface="B Nazanin" panose="00000400000000000000" pitchFamily="2" charset="-78"/>
              </a:rPr>
              <a:t>علاء الدین ماجد الاقصوصه السوفیتیه، دمشق دارالجلیل، ص 7</a:t>
            </a:r>
          </a:p>
          <a:p>
            <a:pPr algn="just"/>
            <a:r>
              <a:rPr lang="fa-IR" smtClean="0">
                <a:cs typeface="B Nazanin" panose="00000400000000000000" pitchFamily="2" charset="-78"/>
              </a:rPr>
              <a:t>6- رشدی رشاد. فن القصه القصیره، صص 12، 13، 14</a:t>
            </a:r>
          </a:p>
          <a:p>
            <a:pPr algn="just"/>
            <a:r>
              <a:rPr lang="fa-IR" smtClean="0">
                <a:cs typeface="B Nazanin" panose="00000400000000000000" pitchFamily="2" charset="-78"/>
              </a:rPr>
              <a:t>7- ا. ادریس، د. سهیل محضرات عن القصه فی لبنان ص 15، زیدان از آغاز سال 1891 میلادی تا مرگش، هر سال یک رمان نوشته است و رمان های تاریخی او بیست و یک نسخه را شامل می شود. </a:t>
            </a:r>
            <a:endParaRPr lang="fa-IR" smtClean="0">
              <a:cs typeface="B Nazanin" panose="00000400000000000000" pitchFamily="2" charset="-78"/>
            </a:endParaRPr>
          </a:p>
          <a:p>
            <a:pPr algn="just"/>
            <a:endParaRPr lang="fa-IR">
              <a:cs typeface="B Nazanin" panose="00000400000000000000" pitchFamily="2" charset="-78"/>
            </a:endParaRPr>
          </a:p>
        </p:txBody>
      </p:sp>
    </p:spTree>
    <p:extLst>
      <p:ext uri="{BB962C8B-B14F-4D97-AF65-F5344CB8AC3E}">
        <p14:creationId xmlns:p14="http://schemas.microsoft.com/office/powerpoint/2010/main" val="9297418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fa-IR" b="1" smtClean="0">
                <a:solidFill>
                  <a:srgbClr val="FF0000"/>
                </a:solidFill>
                <a:cs typeface="B Nazanin" panose="00000400000000000000" pitchFamily="2" charset="-78"/>
              </a:rPr>
              <a:t>هدف ترجمه</a:t>
            </a:r>
            <a:endParaRPr lang="fa-IR" b="1">
              <a:solidFill>
                <a:srgbClr val="FF0000"/>
              </a:solidFill>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بعضی از صاحبنظران می گویند، هدف ترجمه خدمت به امت عربی بود، و از خلال نقل کارهای بزرگ ادبی، نیروی مثبتی برای ادب عربی حاصل شد. اما اگر همین قضیه را بنابر همین نظریه، دنبال کنیم، حتما به نتیجه ای عکس خواهیم رسید. نظر به اینکه به طور کلی مترجم ها، هر چه را که به دستشان می رسیده، با درجه ارزشی متفاوت (اعم از کارهای ضعیف و قوی) به عربی برگردانده اند، توجه به گفته یوسف اسعد داغر، که ده هزار قصه ی ترجمه شده تا زمان جنگ جهانی دوم را، نگاه کرده است- و این رقم هراس آوری است- بسیار مهم خواهد </a:t>
            </a:r>
            <a:r>
              <a:rPr lang="fa-IR" smtClean="0">
                <a:cs typeface="B Nazanin" panose="00000400000000000000" pitchFamily="2" charset="-78"/>
              </a:rPr>
              <a:t>بود.{2} </a:t>
            </a:r>
            <a:r>
              <a:rPr lang="fa-IR" b="1" smtClean="0">
                <a:solidFill>
                  <a:srgbClr val="FF0000"/>
                </a:solidFill>
                <a:cs typeface="B Nazanin" panose="00000400000000000000" pitchFamily="2" charset="-78"/>
              </a:rPr>
              <a:t>اول</a:t>
            </a:r>
            <a:r>
              <a:rPr lang="fa-IR" smtClean="0">
                <a:cs typeface="B Nazanin" panose="00000400000000000000" pitchFamily="2" charset="-78"/>
              </a:rPr>
              <a:t>ا </a:t>
            </a:r>
            <a:r>
              <a:rPr lang="fa-IR" smtClean="0">
                <a:cs typeface="B Nazanin" panose="00000400000000000000" pitchFamily="2" charset="-78"/>
              </a:rPr>
              <a:t>بیشتر این قصه ها از زبان فرانسه ترجمه شده اند، و </a:t>
            </a:r>
            <a:r>
              <a:rPr lang="fa-IR" b="1" smtClean="0">
                <a:solidFill>
                  <a:srgbClr val="FF0000"/>
                </a:solidFill>
                <a:cs typeface="B Nazanin" panose="00000400000000000000" pitchFamily="2" charset="-78"/>
              </a:rPr>
              <a:t>ثانیا</a:t>
            </a:r>
            <a:r>
              <a:rPr lang="fa-IR" smtClean="0">
                <a:cs typeface="B Nazanin" panose="00000400000000000000" pitchFamily="2" charset="-78"/>
              </a:rPr>
              <a:t> اکثر آنها قصه هایی سطح پایین و منحرف است. و اغلبشان هم با سلامت و به درستی ترجمه نشده اند. </a:t>
            </a:r>
            <a:endParaRPr lang="fa-IR">
              <a:cs typeface="B Nazanin" panose="00000400000000000000" pitchFamily="2" charset="-78"/>
            </a:endParaRPr>
          </a:p>
        </p:txBody>
      </p:sp>
    </p:spTree>
    <p:extLst>
      <p:ext uri="{BB962C8B-B14F-4D97-AF65-F5344CB8AC3E}">
        <p14:creationId xmlns:p14="http://schemas.microsoft.com/office/powerpoint/2010/main" val="1291054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از جانب دیگر، با این آمار وحشت آور، امکان اینکه قصه های نخبگان جهان نویسندگی برگزیده شود، وجود ندارد. </a:t>
            </a:r>
          </a:p>
          <a:p>
            <a:pPr algn="just"/>
            <a:r>
              <a:rPr lang="fa-IR" smtClean="0">
                <a:cs typeface="B Nazanin" panose="00000400000000000000" pitchFamily="2" charset="-78"/>
              </a:rPr>
              <a:t>گاهی مجلات ادبی ای بودند که جایی برای قصه نداشتند و گاهی این قصه های ترجمه شده، صدها بار دیده می شدند، و روزنامه ها غالبا از ذکر نام مترجم، و مولف غافل می ماندند. هنگامی که ما شیوه ها، موضوعات و شخصیت های قصه های ترجمه شده را بررسی می کنیم، بسیار به اشتباه می افتیم؛ چرا که گاهی اسم مولف نیست و گاهی اسم مترجم افتاده است. و </a:t>
            </a:r>
            <a:r>
              <a:rPr lang="fa-IR" b="1" smtClean="0">
                <a:solidFill>
                  <a:srgbClr val="FF0000"/>
                </a:solidFill>
                <a:cs typeface="B Nazanin" panose="00000400000000000000" pitchFamily="2" charset="-78"/>
              </a:rPr>
              <a:t>ما اصلا نمی دانیم آیا این، یک قصه ترجمه شده است یا یک قصه تالیفی </a:t>
            </a:r>
            <a:endParaRPr lang="fa-IR" b="1">
              <a:solidFill>
                <a:srgbClr val="FF0000"/>
              </a:solidFill>
              <a:cs typeface="B Nazanin" panose="00000400000000000000" pitchFamily="2" charset="-78"/>
            </a:endParaRPr>
          </a:p>
        </p:txBody>
      </p:sp>
    </p:spTree>
    <p:extLst>
      <p:ext uri="{BB962C8B-B14F-4D97-AF65-F5344CB8AC3E}">
        <p14:creationId xmlns:p14="http://schemas.microsoft.com/office/powerpoint/2010/main" val="8647100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endParaRPr lang="fa-IR">
              <a:cs typeface="B Nazanin" panose="00000400000000000000" pitchFamily="2" charset="-78"/>
            </a:endParaRPr>
          </a:p>
        </p:txBody>
      </p:sp>
      <p:sp>
        <p:nvSpPr>
          <p:cNvPr id="3" name="Content Placeholder 2"/>
          <p:cNvSpPr>
            <a:spLocks noGrp="1"/>
          </p:cNvSpPr>
          <p:nvPr>
            <p:ph idx="1"/>
          </p:nvPr>
        </p:nvSpPr>
        <p:spPr/>
        <p:txBody>
          <a:bodyPr/>
          <a:lstStyle/>
          <a:p>
            <a:pPr algn="just"/>
            <a:r>
              <a:rPr lang="fa-IR" smtClean="0">
                <a:cs typeface="B Nazanin" panose="00000400000000000000" pitchFamily="2" charset="-78"/>
              </a:rPr>
              <a:t>این اشتباه، به خصوص، در قصه های لبنانی که بر روی شخصیت هایشان نام های بیگانه می گذارند و حادث در خارج از کشور جریان می یابد، بیشتر به چشم می خورد. و همین امر باعث می شود تا خواننده نسبت به قصه هایی هم که ناشر به نویسنده آن اشاره می کند، با شک و تردید نگاه کند. علاوه بر آن </a:t>
            </a:r>
            <a:r>
              <a:rPr lang="fa-IR" b="1" smtClean="0">
                <a:solidFill>
                  <a:srgbClr val="FF0000"/>
                </a:solidFill>
                <a:cs typeface="B Nazanin" panose="00000400000000000000" pitchFamily="2" charset="-78"/>
              </a:rPr>
              <a:t>درک حال نوعی خودباختگی نویسندگان عربی </a:t>
            </a:r>
            <a:r>
              <a:rPr lang="fa-IR" smtClean="0">
                <a:cs typeface="B Nazanin" panose="00000400000000000000" pitchFamily="2" charset="-78"/>
              </a:rPr>
              <a:t>است که ناگهان خود را در برابر دنیایی از واژگان بیگانه، و نعمت های سنگینی از اصناف گوناگونی که سابقه ای در دنیای آنها نداشته و طعم و رنگ و شکل و شیوه های حاصل شدنشان همگی برایشان تازگی داشته، یافته اند؛ نعمت هایی که معده های آنها در هضم آن دچار سختی و مشکل شده اند. </a:t>
            </a:r>
            <a:endParaRPr lang="fa-IR">
              <a:cs typeface="B Nazanin" panose="00000400000000000000" pitchFamily="2" charset="-78"/>
            </a:endParaRPr>
          </a:p>
        </p:txBody>
      </p:sp>
    </p:spTree>
    <p:extLst>
      <p:ext uri="{BB962C8B-B14F-4D97-AF65-F5344CB8AC3E}">
        <p14:creationId xmlns:p14="http://schemas.microsoft.com/office/powerpoint/2010/main" val="44083046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538</TotalTime>
  <Words>6766</Words>
  <Application>Microsoft Office PowerPoint</Application>
  <PresentationFormat>Widescreen</PresentationFormat>
  <Paragraphs>146</Paragraphs>
  <Slides>61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61</vt:i4>
      </vt:variant>
    </vt:vector>
  </HeadingPairs>
  <TitlesOfParts>
    <vt:vector size="67" baseType="lpstr">
      <vt:lpstr>Arial</vt:lpstr>
      <vt:lpstr>B Nazanin</vt:lpstr>
      <vt:lpstr>Calibri</vt:lpstr>
      <vt:lpstr>Calibri Light</vt:lpstr>
      <vt:lpstr>Times New Roman</vt:lpstr>
      <vt:lpstr>Office Theme</vt:lpstr>
      <vt:lpstr>عنوان مقاله: پیدایش داستان کوتاه در جهان عرب(لبنان)</vt:lpstr>
      <vt:lpstr>PowerPoint Presentation</vt:lpstr>
      <vt:lpstr>PowerPoint Presentation</vt:lpstr>
      <vt:lpstr>PowerPoint Presentation</vt:lpstr>
      <vt:lpstr>PowerPoint Presentation</vt:lpstr>
      <vt:lpstr>PowerPoint Presentation</vt:lpstr>
      <vt:lpstr>هدف ترجمه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عوامل موثر در کیفیت حرکت ترجمه</vt:lpstr>
      <vt:lpstr>مهم ترین این عوامل عبارت اند از: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فضل ترجمه</vt:lpstr>
      <vt:lpstr>ب) مرحله آغاز</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ج) از روایت کنندگان داستان کوتاه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د) مراحل پیدایش داستان کوتاه مرحله اول</vt:lpstr>
      <vt:lpstr>PowerPoint Presentation</vt:lpstr>
      <vt:lpstr>PowerPoint Presentation</vt:lpstr>
      <vt:lpstr>PowerPoint Presentation</vt:lpstr>
      <vt:lpstr>PowerPoint Presentation</vt:lpstr>
      <vt:lpstr>مرحله دوم</vt:lpstr>
      <vt:lpstr>مرحله دوم</vt:lpstr>
      <vt:lpstr>PowerPoint Presentation</vt:lpstr>
      <vt:lpstr>مرحله دوم</vt:lpstr>
      <vt:lpstr>PowerPoint Presentation</vt:lpstr>
      <vt:lpstr>PowerPoint Presentation</vt:lpstr>
      <vt:lpstr>PowerPoint Presentation</vt:lpstr>
      <vt:lpstr>مرحله سوم</vt:lpstr>
      <vt:lpstr>پی نوشت:</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پیدایش داستان کوتاه در جهان عرب(لبنان)</dc:title>
  <dc:creator>MaZz!i</dc:creator>
  <cp:lastModifiedBy>MaZz!i</cp:lastModifiedBy>
  <cp:revision>80</cp:revision>
  <cp:lastPrinted>2026-03-28T13:07:42Z</cp:lastPrinted>
  <dcterms:created xsi:type="dcterms:W3CDTF">2026-03-07T18:16:33Z</dcterms:created>
  <dcterms:modified xsi:type="dcterms:W3CDTF">2026-03-28T13:09:31Z</dcterms:modified>
</cp:coreProperties>
</file>