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311" r:id="rId4"/>
    <p:sldId id="313" r:id="rId5"/>
    <p:sldId id="258" r:id="rId6"/>
    <p:sldId id="312" r:id="rId7"/>
    <p:sldId id="259" r:id="rId8"/>
    <p:sldId id="322" r:id="rId9"/>
    <p:sldId id="260" r:id="rId10"/>
    <p:sldId id="261" r:id="rId11"/>
    <p:sldId id="323" r:id="rId12"/>
    <p:sldId id="262" r:id="rId13"/>
    <p:sldId id="324" r:id="rId14"/>
    <p:sldId id="263" r:id="rId15"/>
    <p:sldId id="264" r:id="rId16"/>
    <p:sldId id="325" r:id="rId17"/>
    <p:sldId id="265" r:id="rId18"/>
    <p:sldId id="326" r:id="rId19"/>
    <p:sldId id="266" r:id="rId20"/>
    <p:sldId id="268" r:id="rId21"/>
    <p:sldId id="327" r:id="rId22"/>
    <p:sldId id="269" r:id="rId23"/>
    <p:sldId id="328" r:id="rId24"/>
    <p:sldId id="270" r:id="rId25"/>
    <p:sldId id="330" r:id="rId26"/>
    <p:sldId id="314" r:id="rId27"/>
    <p:sldId id="271" r:id="rId28"/>
    <p:sldId id="315" r:id="rId29"/>
    <p:sldId id="272" r:id="rId30"/>
    <p:sldId id="329" r:id="rId31"/>
    <p:sldId id="316" r:id="rId32"/>
    <p:sldId id="273" r:id="rId33"/>
    <p:sldId id="274" r:id="rId34"/>
    <p:sldId id="275" r:id="rId35"/>
    <p:sldId id="276" r:id="rId36"/>
    <p:sldId id="331" r:id="rId37"/>
    <p:sldId id="332" r:id="rId38"/>
    <p:sldId id="277" r:id="rId39"/>
    <p:sldId id="278" r:id="rId40"/>
    <p:sldId id="279" r:id="rId41"/>
    <p:sldId id="317" r:id="rId42"/>
    <p:sldId id="318" r:id="rId43"/>
    <p:sldId id="280" r:id="rId44"/>
    <p:sldId id="319" r:id="rId45"/>
    <p:sldId id="281" r:id="rId46"/>
    <p:sldId id="320" r:id="rId47"/>
    <p:sldId id="282" r:id="rId48"/>
    <p:sldId id="321" r:id="rId49"/>
    <p:sldId id="283" r:id="rId50"/>
    <p:sldId id="284" r:id="rId51"/>
    <p:sldId id="285" r:id="rId52"/>
    <p:sldId id="286" r:id="rId53"/>
    <p:sldId id="287" r:id="rId54"/>
    <p:sldId id="288" r:id="rId55"/>
    <p:sldId id="289" r:id="rId56"/>
    <p:sldId id="290" r:id="rId57"/>
    <p:sldId id="291" r:id="rId58"/>
    <p:sldId id="292" r:id="rId59"/>
    <p:sldId id="293" r:id="rId60"/>
    <p:sldId id="294" r:id="rId61"/>
    <p:sldId id="295" r:id="rId62"/>
    <p:sldId id="296" r:id="rId63"/>
    <p:sldId id="297" r:id="rId64"/>
    <p:sldId id="298" r:id="rId65"/>
    <p:sldId id="333" r:id="rId66"/>
    <p:sldId id="299" r:id="rId67"/>
    <p:sldId id="300" r:id="rId68"/>
    <p:sldId id="301" r:id="rId69"/>
    <p:sldId id="302" r:id="rId70"/>
    <p:sldId id="334" r:id="rId71"/>
    <p:sldId id="303" r:id="rId72"/>
    <p:sldId id="304" r:id="rId73"/>
    <p:sldId id="305" r:id="rId74"/>
    <p:sldId id="306" r:id="rId75"/>
    <p:sldId id="335" r:id="rId76"/>
    <p:sldId id="307" r:id="rId77"/>
    <p:sldId id="308" r:id="rId78"/>
    <p:sldId id="309" r:id="rId79"/>
    <p:sldId id="310" r:id="rId80"/>
    <p:sldId id="336" r:id="rId81"/>
    <p:sldId id="337" r:id="rId82"/>
    <p:sldId id="338" r:id="rId83"/>
    <p:sldId id="339" r:id="rId84"/>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985" autoAdjust="0"/>
    <p:restoredTop sz="94434" autoAdjust="0"/>
  </p:normalViewPr>
  <p:slideViewPr>
    <p:cSldViewPr snapToGrid="0">
      <p:cViewPr varScale="1">
        <p:scale>
          <a:sx n="70" d="100"/>
          <a:sy n="70" d="100"/>
        </p:scale>
        <p:origin x="522" y="72"/>
      </p:cViewPr>
      <p:guideLst/>
    </p:cSldViewPr>
  </p:slideViewPr>
  <p:outlineViewPr>
    <p:cViewPr>
      <p:scale>
        <a:sx n="33" d="100"/>
        <a:sy n="33" d="100"/>
      </p:scale>
      <p:origin x="0" y="-6484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3E7AF5E2-3986-415C-B175-96309350CB88}" type="datetimeFigureOut">
              <a:rPr lang="fa-IR" smtClean="0"/>
              <a:t>14/10/1447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4142750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3E7AF5E2-3986-415C-B175-96309350CB88}" type="datetimeFigureOut">
              <a:rPr lang="fa-IR" smtClean="0"/>
              <a:t>14/10/1447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293190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3E7AF5E2-3986-415C-B175-96309350CB88}" type="datetimeFigureOut">
              <a:rPr lang="fa-IR" smtClean="0"/>
              <a:t>14/10/1447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1153242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3E7AF5E2-3986-415C-B175-96309350CB88}" type="datetimeFigureOut">
              <a:rPr lang="fa-IR" smtClean="0"/>
              <a:t>14/10/1447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738934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7AF5E2-3986-415C-B175-96309350CB88}" type="datetimeFigureOut">
              <a:rPr lang="fa-IR" smtClean="0"/>
              <a:t>14/10/1447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3927504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3E7AF5E2-3986-415C-B175-96309350CB88}" type="datetimeFigureOut">
              <a:rPr lang="fa-IR" smtClean="0"/>
              <a:t>14/10/1447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2782469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3E7AF5E2-3986-415C-B175-96309350CB88}" type="datetimeFigureOut">
              <a:rPr lang="fa-IR" smtClean="0"/>
              <a:t>14/10/1447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1933880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3E7AF5E2-3986-415C-B175-96309350CB88}" type="datetimeFigureOut">
              <a:rPr lang="fa-IR" smtClean="0"/>
              <a:t>14/10/1447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2008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7AF5E2-3986-415C-B175-96309350CB88}" type="datetimeFigureOut">
              <a:rPr lang="fa-IR" smtClean="0"/>
              <a:t>14/10/1447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3244617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7AF5E2-3986-415C-B175-96309350CB88}" type="datetimeFigureOut">
              <a:rPr lang="fa-IR" smtClean="0"/>
              <a:t>14/10/1447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1713695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7AF5E2-3986-415C-B175-96309350CB88}" type="datetimeFigureOut">
              <a:rPr lang="fa-IR" smtClean="0"/>
              <a:t>14/10/1447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A92571F-3888-4626-BAD1-9F9C21307A37}" type="slidenum">
              <a:rPr lang="fa-IR" smtClean="0"/>
              <a:t>‹#›</a:t>
            </a:fld>
            <a:endParaRPr lang="fa-IR"/>
          </a:p>
        </p:txBody>
      </p:sp>
    </p:spTree>
    <p:extLst>
      <p:ext uri="{BB962C8B-B14F-4D97-AF65-F5344CB8AC3E}">
        <p14:creationId xmlns:p14="http://schemas.microsoft.com/office/powerpoint/2010/main" val="773009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E7AF5E2-3986-415C-B175-96309350CB88}" type="datetimeFigureOut">
              <a:rPr lang="fa-IR" smtClean="0"/>
              <a:t>14/10/1447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A92571F-3888-4626-BAD1-9F9C21307A37}" type="slidenum">
              <a:rPr lang="fa-IR" smtClean="0"/>
              <a:t>‹#›</a:t>
            </a:fld>
            <a:endParaRPr lang="fa-IR"/>
          </a:p>
        </p:txBody>
      </p:sp>
    </p:spTree>
    <p:extLst>
      <p:ext uri="{BB962C8B-B14F-4D97-AF65-F5344CB8AC3E}">
        <p14:creationId xmlns:p14="http://schemas.microsoft.com/office/powerpoint/2010/main" val="2527008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smtClean="0">
                <a:solidFill>
                  <a:srgbClr val="FF0000"/>
                </a:solidFill>
                <a:cs typeface="B Nazanin" panose="00000400000000000000" pitchFamily="2" charset="-78"/>
              </a:rPr>
              <a:t>عنوان مقاله: </a:t>
            </a:r>
            <a:r>
              <a:rPr lang="fa-IR" sz="3200" smtClean="0">
                <a:cs typeface="B Nazanin" panose="00000400000000000000" pitchFamily="2" charset="-78"/>
              </a:rPr>
              <a:t>اقتصاد سیاسی و خرد حکمرانی</a:t>
            </a:r>
            <a:br>
              <a:rPr lang="fa-IR" sz="3200" smtClean="0">
                <a:cs typeface="B Nazanin" panose="00000400000000000000" pitchFamily="2" charset="-78"/>
              </a:rPr>
            </a:br>
            <a:r>
              <a:rPr lang="fa-IR" sz="3200" smtClean="0">
                <a:cs typeface="B Nazanin" panose="00000400000000000000" pitchFamily="2" charset="-78"/>
              </a:rPr>
              <a:t>بازخوانی انتقادی کتاب اصول علم ثروت ملل. یعنی اکونومی پلیتیک</a:t>
            </a:r>
            <a:endParaRPr lang="fa-IR" sz="3200">
              <a:cs typeface="B Nazanin" panose="00000400000000000000" pitchFamily="2" charset="-78"/>
            </a:endParaRPr>
          </a:p>
        </p:txBody>
      </p:sp>
      <p:sp>
        <p:nvSpPr>
          <p:cNvPr id="3" name="Subtitle 2"/>
          <p:cNvSpPr>
            <a:spLocks noGrp="1"/>
          </p:cNvSpPr>
          <p:nvPr>
            <p:ph type="subTitle" idx="1"/>
          </p:nvPr>
        </p:nvSpPr>
        <p:spPr/>
        <p:txBody>
          <a:bodyPr>
            <a:normAutofit lnSpcReduction="10000"/>
          </a:bodyPr>
          <a:lstStyle/>
          <a:p>
            <a:r>
              <a:rPr lang="fa-IR" b="1" smtClean="0">
                <a:solidFill>
                  <a:srgbClr val="FF0000"/>
                </a:solidFill>
                <a:cs typeface="B Nazanin" panose="00000400000000000000" pitchFamily="2" charset="-78"/>
              </a:rPr>
              <a:t>نویسندگان: </a:t>
            </a:r>
            <a:r>
              <a:rPr lang="fa-IR" smtClean="0">
                <a:cs typeface="B Nazanin" panose="00000400000000000000" pitchFamily="2" charset="-78"/>
              </a:rPr>
              <a:t>علی انتظاری، حسین احمدی منش</a:t>
            </a:r>
          </a:p>
          <a:p>
            <a:r>
              <a:rPr lang="fa-IR" b="1" smtClean="0">
                <a:solidFill>
                  <a:srgbClr val="FF0000"/>
                </a:solidFill>
                <a:cs typeface="B Nazanin" panose="00000400000000000000" pitchFamily="2" charset="-78"/>
              </a:rPr>
              <a:t>منبع: </a:t>
            </a:r>
            <a:r>
              <a:rPr lang="fa-IR" smtClean="0">
                <a:cs typeface="B Nazanin" panose="00000400000000000000" pitchFamily="2" charset="-78"/>
              </a:rPr>
              <a:t>پژوهشنامه انتقادی متون و برنامه های علوم انسانی پژوهشگاه علوم انسانی و مطالعات فرهنگی – فصلنامه علمی پژوهشی سال 23، شماره 3 پاییز </a:t>
            </a:r>
            <a:r>
              <a:rPr lang="fa-IR" smtClean="0">
                <a:cs typeface="B Nazanin" panose="00000400000000000000" pitchFamily="2" charset="-78"/>
              </a:rPr>
              <a:t>1402</a:t>
            </a:r>
          </a:p>
          <a:p>
            <a:r>
              <a:rPr lang="fa-IR" smtClean="0">
                <a:cs typeface="B Nazanin" panose="00000400000000000000" pitchFamily="2" charset="-78"/>
              </a:rPr>
              <a:t>صص 1-30</a:t>
            </a:r>
            <a:endParaRPr lang="fa-IR">
              <a:cs typeface="B Nazanin" panose="00000400000000000000" pitchFamily="2" charset="-78"/>
            </a:endParaRPr>
          </a:p>
        </p:txBody>
      </p:sp>
    </p:spTree>
    <p:extLst>
      <p:ext uri="{BB962C8B-B14F-4D97-AF65-F5344CB8AC3E}">
        <p14:creationId xmlns:p14="http://schemas.microsoft.com/office/powerpoint/2010/main" val="535371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كه بتوان به واسطة قانون، ارادة حاكم را بر آنان اعمال كرد؛ بلكـه آنرا واجـد نـوعي فيزيـك و جزئي از نظام طبيعي و تابع قوانين طبيعت مي دانستند كـه مـي بايسـت ايـن رونـدهاي طبيعـي را فهميد و بر اساس آن جمعيت را مديريت كرد. تلقي جمعيت به مثابه امري طبيعـي از سـوي فيزيوكراتها و تأكيد بر اينكه جمعيت را بايـد بـر اسـاس قواعـد طبيعـيِ آن مـديريت كـرد؛</a:t>
            </a:r>
          </a:p>
        </p:txBody>
      </p:sp>
      <p:sp>
        <p:nvSpPr>
          <p:cNvPr id="4" name="Flowchart: Alternate Process 3"/>
          <p:cNvSpPr/>
          <p:nvPr/>
        </p:nvSpPr>
        <p:spPr>
          <a:xfrm>
            <a:off x="838200" y="4197246"/>
            <a:ext cx="4601981" cy="95937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تلقي جمعيت به مثابه امري طبيعـي</a:t>
            </a:r>
            <a:endParaRPr lang="fa-IR"/>
          </a:p>
        </p:txBody>
      </p:sp>
    </p:spTree>
    <p:extLst>
      <p:ext uri="{BB962C8B-B14F-4D97-AF65-F5344CB8AC3E}">
        <p14:creationId xmlns:p14="http://schemas.microsoft.com/office/powerpoint/2010/main" val="1064204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شكل عميقي با اصل عام «</a:t>
            </a:r>
            <a:r>
              <a:rPr lang="fa-IR" b="1">
                <a:solidFill>
                  <a:srgbClr val="FF0000"/>
                </a:solidFill>
                <a:cs typeface="B Nazanin" panose="00000400000000000000" pitchFamily="2" charset="-78"/>
              </a:rPr>
              <a:t>ليبراليسم</a:t>
            </a:r>
            <a:r>
              <a:rPr lang="fa-IR">
                <a:cs typeface="B Nazanin" panose="00000400000000000000" pitchFamily="2" charset="-78"/>
              </a:rPr>
              <a:t>»، و انگارة مشهور «</a:t>
            </a:r>
            <a:r>
              <a:rPr lang="fa-IR" b="1">
                <a:solidFill>
                  <a:srgbClr val="FF0000"/>
                </a:solidFill>
                <a:cs typeface="B Nazanin" panose="00000400000000000000" pitchFamily="2" charset="-78"/>
              </a:rPr>
              <a:t>لسه فر</a:t>
            </a:r>
            <a:r>
              <a:rPr lang="fa-IR">
                <a:cs typeface="B Nazanin" panose="00000400000000000000" pitchFamily="2" charset="-78"/>
              </a:rPr>
              <a:t>» مرتبط است. ليبراليسـمي كـه دربردارندة رژيم حقيقتي است كه خاستگاه و جايگاه آن «</a:t>
            </a:r>
            <a:r>
              <a:rPr lang="fa-IR" b="1">
                <a:solidFill>
                  <a:srgbClr val="FF0000"/>
                </a:solidFill>
                <a:cs typeface="B Nazanin" panose="00000400000000000000" pitchFamily="2" charset="-78"/>
              </a:rPr>
              <a:t>بازار</a:t>
            </a:r>
            <a:r>
              <a:rPr lang="fa-IR">
                <a:cs typeface="B Nazanin" panose="00000400000000000000" pitchFamily="2" charset="-78"/>
              </a:rPr>
              <a:t>» است؛ و بازار هم واجد طبيعت و دربردارندة سازوكارهاي خودجوشي است كه </a:t>
            </a:r>
            <a:r>
              <a:rPr lang="fa-IR" b="1">
                <a:solidFill>
                  <a:schemeClr val="accent1"/>
                </a:solidFill>
                <a:cs typeface="B Nazanin" panose="00000400000000000000" pitchFamily="2" charset="-78"/>
              </a:rPr>
              <a:t>خودش خـود را تنظـيم مـيكنـد</a:t>
            </a:r>
            <a:r>
              <a:rPr lang="fa-IR">
                <a:cs typeface="B Nazanin" panose="00000400000000000000" pitchFamily="2" charset="-78"/>
              </a:rPr>
              <a:t>. پيامـد </a:t>
            </a:r>
            <a:r>
              <a:rPr lang="fa-IR" smtClean="0">
                <a:cs typeface="B Nazanin" panose="00000400000000000000" pitchFamily="2" charset="-78"/>
              </a:rPr>
              <a:t>ايـن  عقلانيت </a:t>
            </a:r>
            <a:r>
              <a:rPr lang="fa-IR">
                <a:cs typeface="B Nazanin" panose="00000400000000000000" pitchFamily="2" charset="-78"/>
              </a:rPr>
              <a:t>اقتصادي و رژيم حقيقت ليبراليستي</a:t>
            </a:r>
            <a:r>
              <a:rPr lang="fa-IR" smtClean="0">
                <a:cs typeface="B Nazanin" panose="00000400000000000000" pitchFamily="2" charset="-78"/>
              </a:rPr>
              <a:t>، «</a:t>
            </a:r>
            <a:r>
              <a:rPr lang="fa-IR" b="1">
                <a:solidFill>
                  <a:srgbClr val="FF0000"/>
                </a:solidFill>
                <a:cs typeface="B Nazanin" panose="00000400000000000000" pitchFamily="2" charset="-78"/>
              </a:rPr>
              <a:t>خودمحدودسـازي خـرد حكـومتي</a:t>
            </a:r>
            <a:r>
              <a:rPr lang="fa-IR">
                <a:cs typeface="B Nazanin" panose="00000400000000000000" pitchFamily="2" charset="-78"/>
              </a:rPr>
              <a:t>» در </a:t>
            </a:r>
            <a:r>
              <a:rPr lang="fa-IR" smtClean="0">
                <a:cs typeface="B Nazanin" panose="00000400000000000000" pitchFamily="2" charset="-78"/>
              </a:rPr>
              <a:t>عرصـة سياست </a:t>
            </a:r>
            <a:r>
              <a:rPr lang="fa-IR">
                <a:cs typeface="B Nazanin" panose="00000400000000000000" pitchFamily="2" charset="-78"/>
              </a:rPr>
              <a:t>و مهمترين دلالت آن عدم مداخلة دولتها در امر اقتصاد و جامعه است. </a:t>
            </a:r>
          </a:p>
          <a:p>
            <a:endParaRPr lang="fa-IR"/>
          </a:p>
        </p:txBody>
      </p:sp>
      <p:sp>
        <p:nvSpPr>
          <p:cNvPr id="4" name="Flowchart: Alternate Process 3"/>
          <p:cNvSpPr/>
          <p:nvPr/>
        </p:nvSpPr>
        <p:spPr>
          <a:xfrm>
            <a:off x="2008057" y="4407108"/>
            <a:ext cx="3507698" cy="97436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رژيم حقيقت ليبراليستي</a:t>
            </a:r>
            <a:endParaRPr lang="fa-IR"/>
          </a:p>
        </p:txBody>
      </p:sp>
      <p:sp>
        <p:nvSpPr>
          <p:cNvPr id="5" name="Flowchart: Alternate Process 4"/>
          <p:cNvSpPr/>
          <p:nvPr/>
        </p:nvSpPr>
        <p:spPr>
          <a:xfrm>
            <a:off x="6685612" y="4407108"/>
            <a:ext cx="3417757" cy="97436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عقلانيت اقتصادي</a:t>
            </a:r>
            <a:endParaRPr lang="fa-IR"/>
          </a:p>
        </p:txBody>
      </p:sp>
    </p:spTree>
    <p:extLst>
      <p:ext uri="{BB962C8B-B14F-4D97-AF65-F5344CB8AC3E}">
        <p14:creationId xmlns:p14="http://schemas.microsoft.com/office/powerpoint/2010/main" val="1763671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باري، ايدة اصلي كتاب اصول علم ثروت ملل؛ يعني اكونومي پليتيك آن اسـت كـه وظيفـة علم اقتصاد، كشف «</a:t>
            </a:r>
            <a:r>
              <a:rPr lang="fa-IR" b="1" smtClean="0">
                <a:solidFill>
                  <a:srgbClr val="FF0000"/>
                </a:solidFill>
                <a:cs typeface="B Nazanin" panose="00000400000000000000" pitchFamily="2" charset="-78"/>
              </a:rPr>
              <a:t>قوانين طبيعي</a:t>
            </a:r>
            <a:r>
              <a:rPr lang="fa-IR" smtClean="0">
                <a:cs typeface="B Nazanin" panose="00000400000000000000" pitchFamily="2" charset="-78"/>
              </a:rPr>
              <a:t>» حاكم بر زندگي انسانهاست و اساسـيتـرينِ ايـن قـوانين</a:t>
            </a:r>
            <a:r>
              <a:rPr lang="fa-IR">
                <a:cs typeface="B Nazanin" panose="00000400000000000000" pitchFamily="2" charset="-78"/>
              </a:rPr>
              <a:t> </a:t>
            </a:r>
            <a:r>
              <a:rPr lang="fa-IR" smtClean="0">
                <a:cs typeface="B Nazanin" panose="00000400000000000000" pitchFamily="2" charset="-78"/>
              </a:rPr>
              <a:t>«قانون ارتقاء» و تكامل بشر است. بر پاية اين قانونِ ارتقاء، «</a:t>
            </a:r>
            <a:r>
              <a:rPr lang="fa-IR" b="1" smtClean="0">
                <a:solidFill>
                  <a:srgbClr val="FF0000"/>
                </a:solidFill>
                <a:cs typeface="B Nazanin" panose="00000400000000000000" pitchFamily="2" charset="-78"/>
              </a:rPr>
              <a:t>هيئت اجتماعيه</a:t>
            </a:r>
            <a:r>
              <a:rPr lang="fa-IR" smtClean="0">
                <a:cs typeface="B Nazanin" panose="00000400000000000000" pitchFamily="2" charset="-78"/>
              </a:rPr>
              <a:t>» بشر در طول تاريخ حياتش بهتدريج از قيد هر گونه سلطه و قدرت رها شده و به آزادي رسيده و مسير «</a:t>
            </a:r>
            <a:r>
              <a:rPr lang="fa-IR" smtClean="0">
                <a:solidFill>
                  <a:srgbClr val="FF0000"/>
                </a:solidFill>
                <a:cs typeface="B Nazanin" panose="00000400000000000000" pitchFamily="2" charset="-78"/>
              </a:rPr>
              <a:t>ترقـي</a:t>
            </a:r>
            <a:r>
              <a:rPr lang="fa-IR" smtClean="0">
                <a:cs typeface="B Nazanin" panose="00000400000000000000" pitchFamily="2" charset="-78"/>
              </a:rPr>
              <a:t>» را پيموده است و در نتيجه، بهترين سامان و ترتيب در امر ثروت و اقتصاد «</a:t>
            </a:r>
            <a:r>
              <a:rPr lang="fa-IR" b="1" smtClean="0">
                <a:solidFill>
                  <a:srgbClr val="FF0000"/>
                </a:solidFill>
                <a:cs typeface="B Nazanin" panose="00000400000000000000" pitchFamily="2" charset="-78"/>
              </a:rPr>
              <a:t>ترتيبات آزادي</a:t>
            </a:r>
            <a:r>
              <a:rPr lang="fa-IR" smtClean="0">
                <a:cs typeface="B Nazanin" panose="00000400000000000000" pitchFamily="2" charset="-78"/>
              </a:rPr>
              <a:t>» است و طبق اين ترتيبات آزادي بايد مداخلة دولت در امر ثروت و اقتصاد اعـم از توليـد و توزيـع و گردش و مصرف محدود شود. </a:t>
            </a:r>
            <a:endParaRPr lang="fa-IR">
              <a:cs typeface="B Nazanin" panose="00000400000000000000" pitchFamily="2" charset="-78"/>
            </a:endParaRPr>
          </a:p>
        </p:txBody>
      </p:sp>
      <p:sp>
        <p:nvSpPr>
          <p:cNvPr id="4" name="Flowchart: Alternate Process 3"/>
          <p:cNvSpPr/>
          <p:nvPr/>
        </p:nvSpPr>
        <p:spPr>
          <a:xfrm>
            <a:off x="838200" y="4730403"/>
            <a:ext cx="4135271" cy="64144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توليـد و توزيـع و گردش و مصرف</a:t>
            </a:r>
            <a:endParaRPr lang="fa-IR"/>
          </a:p>
        </p:txBody>
      </p:sp>
    </p:spTree>
    <p:extLst>
      <p:ext uri="{BB962C8B-B14F-4D97-AF65-F5344CB8AC3E}">
        <p14:creationId xmlns:p14="http://schemas.microsoft.com/office/powerpoint/2010/main" val="948956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نكتة اساسي اين جاست كه اين «</a:t>
            </a:r>
            <a:r>
              <a:rPr lang="fa-IR" b="1">
                <a:solidFill>
                  <a:srgbClr val="FF0000"/>
                </a:solidFill>
                <a:cs typeface="B Nazanin" panose="00000400000000000000" pitchFamily="2" charset="-78"/>
              </a:rPr>
              <a:t>قوانين طبيعي</a:t>
            </a:r>
            <a:r>
              <a:rPr lang="fa-IR">
                <a:cs typeface="B Nazanin" panose="00000400000000000000" pitchFamily="2" charset="-78"/>
              </a:rPr>
              <a:t>» تنها بر امـور اقتصادي حاكم نيست، بلكه همة امور هيئت اجتماعية بشر تابع آن است و دولت نيز نميتوانـد فراتر از اين قوانين بر جامعه حكومت كند. دولت </a:t>
            </a:r>
            <a:r>
              <a:rPr lang="fa-IR" smtClean="0">
                <a:cs typeface="B Nazanin" panose="00000400000000000000" pitchFamily="2" charset="-78"/>
              </a:rPr>
              <a:t>نمي تواند </a:t>
            </a:r>
            <a:r>
              <a:rPr lang="fa-IR">
                <a:cs typeface="B Nazanin" panose="00000400000000000000" pitchFamily="2" charset="-78"/>
              </a:rPr>
              <a:t>بر اساس اغراض و منوياتي چـون خواست و ارادة پروردگار يا سعادت و رستگاري رعايا بر ايشان حكومت كند؛ بلكه مي بايست اين قوانين طبيعي را بشناسد و در چهارچوب آن بر جامعه حكم رانَد و مهمترين وظيفـة علـم ثروت يا همان اكونومي پليتيك نيز كشف و بيان اين عقلانيت است. </a:t>
            </a:r>
          </a:p>
          <a:p>
            <a:endParaRPr lang="fa-IR"/>
          </a:p>
        </p:txBody>
      </p:sp>
      <p:sp>
        <p:nvSpPr>
          <p:cNvPr id="4" name="Flowchart: Alternate Process 3"/>
          <p:cNvSpPr/>
          <p:nvPr/>
        </p:nvSpPr>
        <p:spPr>
          <a:xfrm>
            <a:off x="838200" y="4422099"/>
            <a:ext cx="3747541" cy="92939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همة امور هيئت اجتماعية بشر</a:t>
            </a:r>
            <a:endParaRPr lang="fa-IR"/>
          </a:p>
        </p:txBody>
      </p:sp>
    </p:spTree>
    <p:extLst>
      <p:ext uri="{BB962C8B-B14F-4D97-AF65-F5344CB8AC3E}">
        <p14:creationId xmlns:p14="http://schemas.microsoft.com/office/powerpoint/2010/main" val="1202597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27422" y="1825625"/>
            <a:ext cx="7426377" cy="4351338"/>
          </a:xfrm>
        </p:spPr>
        <p:txBody>
          <a:bodyPr>
            <a:normAutofit/>
          </a:bodyPr>
          <a:lstStyle/>
          <a:p>
            <a:pPr marL="0" indent="0" algn="just">
              <a:buNone/>
            </a:pPr>
            <a:r>
              <a:rPr lang="fa-IR" smtClean="0">
                <a:cs typeface="B Nazanin" panose="00000400000000000000" pitchFamily="2" charset="-78"/>
              </a:rPr>
              <a:t>حال پرسش اين است كه انتشار چنين كتابي با اين مضامين را ميتوان نشـانة شـكل گيـري گفتمان اقتصاد سياسي در ايران دانست؟ در اين باره التفـات بـه ايـن نكتـه بايسـته اسـت كـه برخلاف اروپاي قرن هجدهم كه گفتمـان اقتصـاد سياسـي در پـي شـكوفاييهـاي اقتصـادي انقلاب صنعتي و گذار از كامراليسم و مركانتيليسم بـه فيزيوكراسـي سـربرآورده اسـت؛ ايـرانِ دورة قاجار در دشوارترين وضعيت اقتصادي به سر ميبرد. با افول توليد و ركود بازار و ضـعف بنيادهاي اقتصاديِ ايران عصر قاجار، گفتمان اقتصاد سياسي اساساً شرايط امكان ندارد. در ايـن شرايط نه اكونومي پليتيك فروغي و نه هيچ متن ديگري به </a:t>
            </a:r>
            <a:r>
              <a:rPr lang="fa-IR" b="1" smtClean="0">
                <a:solidFill>
                  <a:srgbClr val="FF0000"/>
                </a:solidFill>
                <a:cs typeface="B Nazanin" panose="00000400000000000000" pitchFamily="2" charset="-78"/>
              </a:rPr>
              <a:t>يك جريان تأثيرگذار و يك گفتمان اقتصادي </a:t>
            </a:r>
            <a:r>
              <a:rPr lang="fa-IR" smtClean="0">
                <a:cs typeface="B Nazanin" panose="00000400000000000000" pitchFamily="2" charset="-78"/>
              </a:rPr>
              <a:t>تبديل . نميشود </a:t>
            </a:r>
            <a:endParaRPr lang="fa-IR">
              <a:cs typeface="B Nazanin" panose="00000400000000000000" pitchFamily="2" charset="-78"/>
            </a:endParaRPr>
          </a:p>
        </p:txBody>
      </p:sp>
      <p:sp>
        <p:nvSpPr>
          <p:cNvPr id="4" name="Flowchart: Alternate Process 3"/>
          <p:cNvSpPr/>
          <p:nvPr/>
        </p:nvSpPr>
        <p:spPr>
          <a:xfrm>
            <a:off x="838200" y="2784996"/>
            <a:ext cx="2729459" cy="2113613"/>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ضـعف بنيادهاي اقتصاديِ ايران عصر قاجار</a:t>
            </a:r>
            <a:endParaRPr lang="fa-IR"/>
          </a:p>
        </p:txBody>
      </p:sp>
    </p:spTree>
    <p:extLst>
      <p:ext uri="{BB962C8B-B14F-4D97-AF65-F5344CB8AC3E}">
        <p14:creationId xmlns:p14="http://schemas.microsoft.com/office/powerpoint/2010/main" val="676077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بــه عــلاوه ايــنكــه جنــبش مشــروطه در ايــران، بــهشــدت متــأثر از گفتمــان حقــوقي سده هاي شانزدهم و هفدهم اروپاست. چه اينكه مهمترين مواجهة انديشگي روشنفكر ايراني با غرب مدرن، مواجهه با گفتمان حقوقي آن بوده است. در پي اين مواجهه اسـت كـه انديشـه و ادبيات گستردهاي حول يك كلمة «</a:t>
            </a:r>
            <a:r>
              <a:rPr lang="fa-IR" b="1" smtClean="0">
                <a:solidFill>
                  <a:srgbClr val="FF0000"/>
                </a:solidFill>
                <a:cs typeface="B Nazanin" panose="00000400000000000000" pitchFamily="2" charset="-78"/>
              </a:rPr>
              <a:t>قانون</a:t>
            </a:r>
            <a:r>
              <a:rPr lang="fa-IR" smtClean="0">
                <a:cs typeface="B Nazanin" panose="00000400000000000000" pitchFamily="2" charset="-78"/>
              </a:rPr>
              <a:t>» توليد و راه رهايي از استبداد سلطنت، محدودسـازي قدرت سلطان به وسيلة «</a:t>
            </a:r>
            <a:r>
              <a:rPr lang="fa-IR" b="1" smtClean="0">
                <a:solidFill>
                  <a:srgbClr val="FF0000"/>
                </a:solidFill>
                <a:cs typeface="B Nazanin" panose="00000400000000000000" pitchFamily="2" charset="-78"/>
              </a:rPr>
              <a:t>قانون</a:t>
            </a:r>
            <a:r>
              <a:rPr lang="fa-IR" smtClean="0">
                <a:cs typeface="B Nazanin" panose="00000400000000000000" pitchFamily="2" charset="-78"/>
              </a:rPr>
              <a:t>» تلقي ميشود و سرانجام به جنبش مشروطه و تشكيل پارلمان و تأسيس قانون اساسي و سلطنت مشروطه ميانجامد.</a:t>
            </a:r>
            <a:endParaRPr lang="fa-IR">
              <a:cs typeface="B Nazanin" panose="00000400000000000000" pitchFamily="2" charset="-78"/>
            </a:endParaRPr>
          </a:p>
        </p:txBody>
      </p:sp>
      <p:sp>
        <p:nvSpPr>
          <p:cNvPr id="4" name="Flowchart: Alternate Process 3"/>
          <p:cNvSpPr/>
          <p:nvPr/>
        </p:nvSpPr>
        <p:spPr>
          <a:xfrm>
            <a:off x="1004341" y="4721902"/>
            <a:ext cx="3747541" cy="95937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سده هاي شانزدهم و هفدهم</a:t>
            </a:r>
            <a:endParaRPr lang="fa-IR"/>
          </a:p>
        </p:txBody>
      </p:sp>
      <p:sp>
        <p:nvSpPr>
          <p:cNvPr id="5" name="Flowchart: Alternate Process 4"/>
          <p:cNvSpPr/>
          <p:nvPr/>
        </p:nvSpPr>
        <p:spPr>
          <a:xfrm>
            <a:off x="7000407" y="4721902"/>
            <a:ext cx="4152275" cy="95937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راه رهايي از استبداد سلطنت</a:t>
            </a:r>
            <a:endParaRPr lang="fa-IR"/>
          </a:p>
        </p:txBody>
      </p:sp>
    </p:spTree>
    <p:extLst>
      <p:ext uri="{BB962C8B-B14F-4D97-AF65-F5344CB8AC3E}">
        <p14:creationId xmlns:p14="http://schemas.microsoft.com/office/powerpoint/2010/main" val="3351363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5156616" y="1825625"/>
            <a:ext cx="6197184" cy="4351338"/>
          </a:xfrm>
        </p:spPr>
        <p:txBody>
          <a:bodyPr/>
          <a:lstStyle/>
          <a:p>
            <a:pPr algn="just"/>
            <a:r>
              <a:rPr lang="fa-IR"/>
              <a:t> </a:t>
            </a:r>
            <a:r>
              <a:rPr lang="fa-IR">
                <a:cs typeface="B Nazanin" panose="00000400000000000000" pitchFamily="2" charset="-78"/>
              </a:rPr>
              <a:t>با اين وصف اگرچـه پـل بورگـار كتـاب اكونومي پليتيك را در فرانسه، در گفتمان اقتصاد سياسي تأليف كرده، اما محمدعلي فروغـي آن را در ايران، در زمانة استيلاي گفتمان حقوقيِ عصر مشروطه ترجمه نموده است. و </a:t>
            </a:r>
            <a:r>
              <a:rPr lang="fa-IR" smtClean="0">
                <a:cs typeface="B Nazanin" panose="00000400000000000000" pitchFamily="2" charset="-78"/>
              </a:rPr>
              <a:t>از ايـن </a:t>
            </a:r>
            <a:r>
              <a:rPr lang="fa-IR">
                <a:cs typeface="B Nazanin" panose="00000400000000000000" pitchFamily="2" charset="-78"/>
              </a:rPr>
              <a:t>روي </a:t>
            </a:r>
            <a:r>
              <a:rPr lang="fa-IR" smtClean="0">
                <a:cs typeface="B Nazanin" panose="00000400000000000000" pitchFamily="2" charset="-78"/>
              </a:rPr>
              <a:t>نمي توان </a:t>
            </a:r>
            <a:r>
              <a:rPr lang="fa-IR">
                <a:cs typeface="B Nazanin" panose="00000400000000000000" pitchFamily="2" charset="-78"/>
              </a:rPr>
              <a:t>ترجمه و انتشار اين كتاب را دليلي بر شكل گيري «</a:t>
            </a:r>
            <a:r>
              <a:rPr lang="fa-IR" b="1">
                <a:solidFill>
                  <a:srgbClr val="FF0000"/>
                </a:solidFill>
                <a:cs typeface="B Nazanin" panose="00000400000000000000" pitchFamily="2" charset="-78"/>
              </a:rPr>
              <a:t>گفتمان اقتصـاد سياسـي</a:t>
            </a:r>
            <a:r>
              <a:rPr lang="fa-IR">
                <a:cs typeface="B Nazanin" panose="00000400000000000000" pitchFamily="2" charset="-78"/>
              </a:rPr>
              <a:t>» در ايـران </a:t>
            </a:r>
            <a:r>
              <a:rPr lang="fa-IR" smtClean="0">
                <a:cs typeface="B Nazanin" panose="00000400000000000000" pitchFamily="2" charset="-78"/>
              </a:rPr>
              <a:t>به شمار </a:t>
            </a:r>
            <a:r>
              <a:rPr lang="fa-IR">
                <a:cs typeface="B Nazanin" panose="00000400000000000000" pitchFamily="2" charset="-78"/>
              </a:rPr>
              <a:t>آورد. چنانكه خـرد حكـمرانـي مشـروطه نيـز در « </a:t>
            </a:r>
            <a:r>
              <a:rPr lang="fa-IR" b="1">
                <a:solidFill>
                  <a:srgbClr val="FF0000"/>
                </a:solidFill>
                <a:cs typeface="B Nazanin" panose="00000400000000000000" pitchFamily="2" charset="-78"/>
              </a:rPr>
              <a:t>گفتمـان حقـوقي سياسـي</a:t>
            </a:r>
            <a:r>
              <a:rPr lang="fa-IR">
                <a:cs typeface="B Nazanin" panose="00000400000000000000" pitchFamily="2" charset="-78"/>
              </a:rPr>
              <a:t>» شـكل گرفته است.</a:t>
            </a:r>
          </a:p>
          <a:p>
            <a:endParaRPr lang="fa-IR"/>
          </a:p>
        </p:txBody>
      </p:sp>
      <p:pic>
        <p:nvPicPr>
          <p:cNvPr id="4" name="Picture 3"/>
          <p:cNvPicPr>
            <a:picLocks noChangeAspect="1"/>
          </p:cNvPicPr>
          <p:nvPr/>
        </p:nvPicPr>
        <p:blipFill>
          <a:blip r:embed="rId2"/>
          <a:stretch>
            <a:fillRect/>
          </a:stretch>
        </p:blipFill>
        <p:spPr>
          <a:xfrm>
            <a:off x="838200" y="1960536"/>
            <a:ext cx="4321049" cy="2866296"/>
          </a:xfrm>
          <a:prstGeom prst="rect">
            <a:avLst/>
          </a:prstGeom>
        </p:spPr>
      </p:pic>
      <p:sp>
        <p:nvSpPr>
          <p:cNvPr id="5" name="TextBox 4"/>
          <p:cNvSpPr txBox="1"/>
          <p:nvPr/>
        </p:nvSpPr>
        <p:spPr>
          <a:xfrm>
            <a:off x="1963087" y="5239593"/>
            <a:ext cx="2068643" cy="374754"/>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محمدعلی فروغی</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046839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1 .</a:t>
            </a:r>
            <a:r>
              <a:rPr lang="fa-IR" b="1" smtClean="0">
                <a:solidFill>
                  <a:srgbClr val="FF0000"/>
                </a:solidFill>
                <a:cs typeface="B Nazanin" panose="00000400000000000000" pitchFamily="2" charset="-78"/>
              </a:rPr>
              <a:t>مقدمه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ترجمة متون و آثار غربي از ميانة دورة قاجار بدين سو، همواره از مهم تـرين راههـاي مواجهـة ايرانيان با دنياي غرب، به ويژه مواجهه با مفاهيم مدرن بوده است؛ كه از اوان جنگ هاي ايران و روس در دورة فتحعليشاه و ولايتعهدي عباس ميرزا آغاز مـي شـود و بـا </a:t>
            </a:r>
            <a:r>
              <a:rPr lang="fa-IR" smtClean="0">
                <a:ln w="0"/>
                <a:solidFill>
                  <a:schemeClr val="accent1"/>
                </a:solidFill>
                <a:effectLst>
                  <a:outerShdw blurRad="38100" dist="25400" dir="5400000" algn="ctr" rotWithShape="0">
                    <a:srgbClr val="6E747A">
                      <a:alpha val="43000"/>
                    </a:srgbClr>
                  </a:outerShdw>
                </a:effectLst>
                <a:cs typeface="B Nazanin" panose="00000400000000000000" pitchFamily="2" charset="-78"/>
              </a:rPr>
              <a:t>تأسـيس دارالفنـون </a:t>
            </a:r>
            <a:r>
              <a:rPr lang="fa-IR" smtClean="0">
                <a:cs typeface="B Nazanin" panose="00000400000000000000" pitchFamily="2" charset="-78"/>
              </a:rPr>
              <a:t>و </a:t>
            </a:r>
            <a:r>
              <a:rPr lang="fa-IR" smtClean="0">
                <a:ln w="0"/>
                <a:solidFill>
                  <a:schemeClr val="accent1"/>
                </a:solidFill>
                <a:effectLst>
                  <a:outerShdw blurRad="38100" dist="25400" dir="5400000" algn="ctr" rotWithShape="0">
                    <a:srgbClr val="6E747A">
                      <a:alpha val="43000"/>
                    </a:srgbClr>
                  </a:outerShdw>
                </a:effectLst>
                <a:cs typeface="B Nazanin" panose="00000400000000000000" pitchFamily="2" charset="-78"/>
              </a:rPr>
              <a:t>دارالترجمة ناصري </a:t>
            </a:r>
            <a:r>
              <a:rPr lang="fa-IR" smtClean="0">
                <a:cs typeface="B Nazanin" panose="00000400000000000000" pitchFamily="2" charset="-78"/>
              </a:rPr>
              <a:t>و سپس با</a:t>
            </a:r>
            <a:r>
              <a:rPr lang="fa-IR" b="1" smtClean="0">
                <a:ln w="22225">
                  <a:solidFill>
                    <a:schemeClr val="accent2"/>
                  </a:solidFill>
                  <a:prstDash val="solid"/>
                </a:ln>
                <a:solidFill>
                  <a:schemeClr val="accent2">
                    <a:lumMod val="40000"/>
                    <a:lumOff val="60000"/>
                  </a:schemeClr>
                </a:solidFill>
                <a:cs typeface="B Nazanin" panose="00000400000000000000" pitchFamily="2" charset="-78"/>
              </a:rPr>
              <a:t> نهادهاي غيردولتي </a:t>
            </a:r>
            <a:r>
              <a:rPr lang="fa-IR" smtClean="0">
                <a:cs typeface="B Nazanin" panose="00000400000000000000" pitchFamily="2" charset="-78"/>
              </a:rPr>
              <a:t>در دورة مظفري همچـون </a:t>
            </a:r>
            <a:r>
              <a:rPr lang="fa-IR" b="1" smtClean="0">
                <a:ln w="22225">
                  <a:solidFill>
                    <a:schemeClr val="accent2"/>
                  </a:solidFill>
                  <a:prstDash val="solid"/>
                </a:ln>
                <a:solidFill>
                  <a:schemeClr val="accent2">
                    <a:lumMod val="40000"/>
                    <a:lumOff val="60000"/>
                  </a:schemeClr>
                </a:solidFill>
                <a:cs typeface="B Nazanin" panose="00000400000000000000" pitchFamily="2" charset="-78"/>
              </a:rPr>
              <a:t>انجمـن معـارف </a:t>
            </a:r>
            <a:r>
              <a:rPr lang="fa-IR" smtClean="0">
                <a:cs typeface="B Nazanin" panose="00000400000000000000" pitchFamily="2" charset="-78"/>
              </a:rPr>
              <a:t>و </a:t>
            </a:r>
            <a:r>
              <a:rPr lang="fa-IR" b="1" smtClean="0">
                <a:ln w="22225">
                  <a:solidFill>
                    <a:schemeClr val="accent2"/>
                  </a:solidFill>
                  <a:prstDash val="solid"/>
                </a:ln>
                <a:solidFill>
                  <a:schemeClr val="accent2">
                    <a:lumMod val="40000"/>
                    <a:lumOff val="60000"/>
                  </a:schemeClr>
                </a:solidFill>
                <a:cs typeface="B Nazanin" panose="00000400000000000000" pitchFamily="2" charset="-78"/>
              </a:rPr>
              <a:t>شركت ملي طبع كتاب </a:t>
            </a:r>
            <a:r>
              <a:rPr lang="fa-IR" smtClean="0">
                <a:cs typeface="B Nazanin" panose="00000400000000000000" pitchFamily="2" charset="-78"/>
              </a:rPr>
              <a:t>ادامه مي يابد. (آذرنگ 1394 :320) اگرچه بسياري از اين آثـار بـه موضـوعاتي چـون تـاريخ و جغرافيـا، رمـان و سـفرنامه و  شرح حال، طب و مهندسي و امور نظامي اختصاص دارند؛ و ليكن معـدود آثـاري نيـز در زمـرة علوم انساني مي گنجند و به فلسفه و علم النفس و تاريخ و سياست و از اين دست پرداخته اند. </a:t>
            </a:r>
            <a:endParaRPr lang="fa-IR">
              <a:cs typeface="B Nazanin" panose="00000400000000000000" pitchFamily="2" charset="-78"/>
            </a:endParaRPr>
          </a:p>
        </p:txBody>
      </p:sp>
    </p:spTree>
    <p:extLst>
      <p:ext uri="{BB962C8B-B14F-4D97-AF65-F5344CB8AC3E}">
        <p14:creationId xmlns:p14="http://schemas.microsoft.com/office/powerpoint/2010/main" val="4133382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اين جمله سه كتابي است كه در زمينة اقتصاد سياسي ترجمه شده و اكنون در اختيـار مـا قرار دارد و بدين ترتيب ايرانيان با مفهوم مدرن «اقتصـاد» و «اقتصـاد سياسـي» آشـنا شـدهانـد. نخستينِ آن ها </a:t>
            </a:r>
            <a:r>
              <a:rPr lang="fa-IR" b="1">
                <a:solidFill>
                  <a:srgbClr val="FF0000"/>
                </a:solidFill>
                <a:cs typeface="B Nazanin" panose="00000400000000000000" pitchFamily="2" charset="-78"/>
              </a:rPr>
              <a:t>كتاب اكونوميپليتيك: آداب مملكـتداري اثـر سـيمون سيسـموندي </a:t>
            </a:r>
            <a:r>
              <a:rPr lang="fa-IR">
                <a:cs typeface="B Nazanin" panose="00000400000000000000" pitchFamily="2" charset="-78"/>
              </a:rPr>
              <a:t>اسـت كـه يان ريشار يا همان رضا ريشـارِ </a:t>
            </a:r>
            <a:r>
              <a:rPr lang="fa-IR" smtClean="0">
                <a:cs typeface="B Nazanin" panose="00000400000000000000" pitchFamily="2" charset="-78"/>
              </a:rPr>
              <a:t>تـازه مسـلمان </a:t>
            </a:r>
            <a:r>
              <a:rPr lang="fa-IR">
                <a:cs typeface="B Nazanin" panose="00000400000000000000" pitchFamily="2" charset="-78"/>
              </a:rPr>
              <a:t>در عصـر ناصـري بـه فارسـي ترجمـه كـرده و ناصـر پاكـدامن بـه سـال 1359 تصـحيح نمـوده و انتشـارات نـي در سـال 1386 بـه چـاپ رسانده است</a:t>
            </a:r>
          </a:p>
          <a:p>
            <a:endParaRPr lang="fa-IR"/>
          </a:p>
        </p:txBody>
      </p:sp>
    </p:spTree>
    <p:extLst>
      <p:ext uri="{BB962C8B-B14F-4D97-AF65-F5344CB8AC3E}">
        <p14:creationId xmlns:p14="http://schemas.microsoft.com/office/powerpoint/2010/main" val="2619237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دو اثر ديگر را محمدعلي فروغي، ذُكاءالملك ثاني، به فاصلة چند سال ترجمه نموده است. اولي، كتابي است به نام اكونومي پليتيك از نويسنده اي ناشناس كـه فروغـي «</a:t>
            </a:r>
            <a:r>
              <a:rPr lang="fa-IR" b="1" smtClean="0">
                <a:solidFill>
                  <a:srgbClr val="FF0000"/>
                </a:solidFill>
                <a:cs typeface="B Nazanin" panose="00000400000000000000" pitchFamily="2" charset="-78"/>
              </a:rPr>
              <a:t>بـه دسـتورالعمل فرزانه معلم بافرهنگ خود، دكتر بازيل، معلم علوم طبيـة مدرسـة مباركـة دارالفنـون</a:t>
            </a:r>
            <a:r>
              <a:rPr lang="fa-IR" smtClean="0">
                <a:cs typeface="B Nazanin" panose="00000400000000000000" pitchFamily="2" charset="-78"/>
              </a:rPr>
              <a:t>» بـه سـال 1315 قمری{1} از </a:t>
            </a:r>
            <a:r>
              <a:rPr lang="fa-IR">
                <a:cs typeface="B Nazanin" panose="00000400000000000000" pitchFamily="2" charset="-78"/>
              </a:rPr>
              <a:t>انگليسي به فارسي ترجمه كرده و نسخة خطي آن در 271 بـرگ، 14 سـطر </a:t>
            </a:r>
            <a:r>
              <a:rPr lang="fa-IR" smtClean="0">
                <a:cs typeface="B Nazanin" panose="00000400000000000000" pitchFamily="2" charset="-78"/>
              </a:rPr>
              <a:t>و در </a:t>
            </a:r>
            <a:r>
              <a:rPr lang="fa-IR">
                <a:cs typeface="B Nazanin" panose="00000400000000000000" pitchFamily="2" charset="-78"/>
              </a:rPr>
              <a:t>ابعـاد </a:t>
            </a:r>
            <a:r>
              <a:rPr lang="fa-IR" smtClean="0">
                <a:cs typeface="B Nazanin" panose="00000400000000000000" pitchFamily="2" charset="-78"/>
              </a:rPr>
              <a:t>22/5 در </a:t>
            </a:r>
            <a:r>
              <a:rPr lang="fa-IR">
                <a:cs typeface="B Nazanin" panose="00000400000000000000" pitchFamily="2" charset="-78"/>
              </a:rPr>
              <a:t>15 ســانتيمتــر، بـه شــمارة 7135 در كتابخانــة مجلـس شــوراي </a:t>
            </a:r>
            <a:r>
              <a:rPr lang="fa-IR" smtClean="0">
                <a:cs typeface="B Nazanin" panose="00000400000000000000" pitchFamily="2" charset="-78"/>
              </a:rPr>
              <a:t>اســلامي نگهداري مي شود </a:t>
            </a:r>
            <a:r>
              <a:rPr lang="fa-IR">
                <a:cs typeface="B Nazanin" panose="00000400000000000000" pitchFamily="2" charset="-78"/>
              </a:rPr>
              <a:t>و هنوز تصحيح و منتشر نشده؛ و ديگري كتاب اصول علم ثروت ملل؛ </a:t>
            </a:r>
            <a:r>
              <a:rPr lang="fa-IR" smtClean="0">
                <a:cs typeface="B Nazanin" panose="00000400000000000000" pitchFamily="2" charset="-78"/>
              </a:rPr>
              <a:t>يعني اكونومي </a:t>
            </a:r>
            <a:r>
              <a:rPr lang="fa-IR">
                <a:cs typeface="B Nazanin" panose="00000400000000000000" pitchFamily="2" charset="-78"/>
              </a:rPr>
              <a:t>پليتيك است، كه در اين نوشتار بدان خواهيم پرداخت</a:t>
            </a:r>
          </a:p>
          <a:p>
            <a:pPr marL="0" indent="0" algn="just">
              <a:buNone/>
            </a:pPr>
            <a:r>
              <a:rPr lang="fa-IR" smtClean="0">
                <a:cs typeface="B Nazanin" panose="00000400000000000000" pitchFamily="2" charset="-78"/>
              </a:rPr>
              <a:t>{1} </a:t>
            </a:r>
            <a:r>
              <a:rPr lang="fa-IR">
                <a:cs typeface="B Nazanin" panose="00000400000000000000" pitchFamily="2" charset="-78"/>
              </a:rPr>
              <a:t>در پايان كتاب چنين آمده است كه »تمت الكتاب بعون الملك الوهاب في شهر </a:t>
            </a:r>
            <a:r>
              <a:rPr lang="fa-IR" smtClean="0">
                <a:cs typeface="B Nazanin" panose="00000400000000000000" pitchFamily="2" charset="-78"/>
              </a:rPr>
              <a:t>جمادي الثانيه </a:t>
            </a:r>
            <a:r>
              <a:rPr lang="fa-IR">
                <a:cs typeface="B Nazanin" panose="00000400000000000000" pitchFamily="2" charset="-78"/>
              </a:rPr>
              <a:t>مـن </a:t>
            </a:r>
            <a:r>
              <a:rPr lang="fa-IR" smtClean="0">
                <a:cs typeface="B Nazanin" panose="00000400000000000000" pitchFamily="2" charset="-78"/>
              </a:rPr>
              <a:t>شـهور سنة 1315هجري؛ </a:t>
            </a:r>
            <a:r>
              <a:rPr lang="fa-IR">
                <a:cs typeface="B Nazanin" panose="00000400000000000000" pitchFamily="2" charset="-78"/>
              </a:rPr>
              <a:t>كه به احتمال زياد تاريخ كتابت اثر است </a:t>
            </a:r>
            <a:br>
              <a:rPr lang="fa-IR">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394225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smtClean="0">
                <a:solidFill>
                  <a:srgbClr val="FF0000"/>
                </a:solidFill>
                <a:cs typeface="B Nazanin" panose="00000400000000000000" pitchFamily="2" charset="-78"/>
              </a:rPr>
              <a:t>كتاب اصول علم ثروت ملل؛ يعني اكونومي پليتيـك</a:t>
            </a:r>
            <a:r>
              <a:rPr lang="fa-IR" smtClean="0">
                <a:cs typeface="B Nazanin" panose="00000400000000000000" pitchFamily="2" charset="-78"/>
              </a:rPr>
              <a:t>، ترجمـة محمـدعلي فروغـي مشـهور بـه ذكاءالملك (ثاني)، نخستين كتاب علمي در رشتة اقتصاد در ايران است و به همين دليل پس از بازنشر آن در دهههاي اخير، بيشتر از منظـر اقتصـادي مـورد توجـه و تأمـل قـرار گرفتـه، امـا دلالتهاي سياسي آن ناديده مانده؛ به خصوص از آن جهت كه اين اثـر در كشـاكش گفتمـاني عصر مشروطه منتشر شده است. نوشتار پيشِ رو مي كوشد با بهـره گيـري از آراء ميشـل فوكـو دربارة نسبت اقتصاد سياسي و حكومتمندي و از منظر جامعه شناسي تاريخي كتـاب مزبـور را بازخواني و دلالتهاي سياسي آن را بررسي نمايد؛ </a:t>
            </a:r>
            <a:endParaRPr lang="fa-IR">
              <a:cs typeface="B Nazanin" panose="00000400000000000000" pitchFamily="2" charset="-78"/>
            </a:endParaRPr>
          </a:p>
        </p:txBody>
      </p:sp>
      <p:sp>
        <p:nvSpPr>
          <p:cNvPr id="4" name="Flowchart: Alternate Process 3"/>
          <p:cNvSpPr/>
          <p:nvPr/>
        </p:nvSpPr>
        <p:spPr>
          <a:xfrm>
            <a:off x="855260" y="4905140"/>
            <a:ext cx="5240740" cy="88710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نخستين كتاب علمي در رشتة اقتصاد در ايران</a:t>
            </a:r>
            <a:endParaRPr lang="fa-IR"/>
          </a:p>
        </p:txBody>
      </p:sp>
    </p:spTree>
    <p:extLst>
      <p:ext uri="{BB962C8B-B14F-4D97-AF65-F5344CB8AC3E}">
        <p14:creationId xmlns:p14="http://schemas.microsoft.com/office/powerpoint/2010/main" val="2813804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كتاب اصول علم ثروت ملل؛ يعني اكونـومي پليتيـك ترجمـة اثـري اسـت از پـل بورگـار (</a:t>
            </a:r>
            <a:r>
              <a:rPr lang="en-US" smtClean="0">
                <a:cs typeface="B Nazanin" panose="00000400000000000000" pitchFamily="2" charset="-78"/>
              </a:rPr>
              <a:t>(</a:t>
            </a:r>
            <a:r>
              <a:rPr lang="en-US">
                <a:cs typeface="B Nazanin" panose="00000400000000000000" pitchFamily="2" charset="-78"/>
              </a:rPr>
              <a:t>Paul </a:t>
            </a:r>
            <a:r>
              <a:rPr lang="en-US" smtClean="0">
                <a:cs typeface="B Nazanin" panose="00000400000000000000" pitchFamily="2" charset="-78"/>
              </a:rPr>
              <a:t>Beauregard</a:t>
            </a:r>
            <a:r>
              <a:rPr lang="fa-IR" smtClean="0">
                <a:cs typeface="B Nazanin" panose="00000400000000000000" pitchFamily="2" charset="-78"/>
              </a:rPr>
              <a:t>به زبـان فرانسـه، كـه در سـال 1886 مـيلادي [ 1264 شمسـي] در پـاريس به چاپ رسيده و بيست سال بعد محمـدعلي فروغـي آن را بـه فارسـي برگردانـده و در تـاريخ دوشنبه پنجم ذيقعدة سال 1323 قمري [1284شمسي] در مطبعة مباركـة شاهنشـاهي بـه طبـع{2} رسانده است. (فروغي 1323 ق: 534 )</a:t>
            </a:r>
          </a:p>
          <a:p>
            <a:pPr marL="0" indent="0" algn="just">
              <a:buNone/>
            </a:pPr>
            <a:endParaRPr lang="fa-IR">
              <a:cs typeface="B Nazanin" panose="00000400000000000000" pitchFamily="2" charset="-78"/>
            </a:endParaRPr>
          </a:p>
          <a:p>
            <a:pPr marL="0" indent="0" algn="just">
              <a:buNone/>
            </a:pPr>
            <a:r>
              <a:rPr lang="fa-IR" smtClean="0">
                <a:cs typeface="B Nazanin" panose="00000400000000000000" pitchFamily="2" charset="-78"/>
              </a:rPr>
              <a:t>{2} </a:t>
            </a:r>
            <a:r>
              <a:rPr lang="fa-IR">
                <a:cs typeface="B Nazanin" panose="00000400000000000000" pitchFamily="2" charset="-78"/>
              </a:rPr>
              <a:t>ب</a:t>
            </a:r>
            <a:r>
              <a:rPr lang="fa-IR" smtClean="0">
                <a:cs typeface="B Nazanin" panose="00000400000000000000" pitchFamily="2" charset="-78"/>
              </a:rPr>
              <a:t>ا </a:t>
            </a:r>
            <a:r>
              <a:rPr lang="fa-IR">
                <a:cs typeface="B Nazanin" panose="00000400000000000000" pitchFamily="2" charset="-78"/>
              </a:rPr>
              <a:t>توجه به اينكه </a:t>
            </a:r>
            <a:r>
              <a:rPr lang="fa-IR" smtClean="0">
                <a:cs typeface="B Nazanin" panose="00000400000000000000" pitchFamily="2" charset="-78"/>
              </a:rPr>
              <a:t>جنبه هاي </a:t>
            </a:r>
            <a:r>
              <a:rPr lang="fa-IR">
                <a:cs typeface="B Nazanin" panose="00000400000000000000" pitchFamily="2" charset="-78"/>
              </a:rPr>
              <a:t>تاريخي كتاب مورد توجه و بررسي بوده، ارجاعات اين نوشتار نيز بـه </a:t>
            </a:r>
            <a:r>
              <a:rPr lang="fa-IR" smtClean="0">
                <a:cs typeface="B Nazanin" panose="00000400000000000000" pitchFamily="2" charset="-78"/>
              </a:rPr>
              <a:t>همـان نسخة </a:t>
            </a:r>
            <a:r>
              <a:rPr lang="fa-IR">
                <a:cs typeface="B Nazanin" panose="00000400000000000000" pitchFamily="2" charset="-78"/>
              </a:rPr>
              <a:t>چاپ 1323ق است </a:t>
            </a:r>
            <a:endParaRPr lang="fa-IR" smtClean="0">
              <a:cs typeface="B Nazanin" panose="00000400000000000000" pitchFamily="2" charset="-78"/>
            </a:endParaRPr>
          </a:p>
          <a:p>
            <a:pPr marL="0" indent="0" algn="just">
              <a:buNone/>
            </a:pPr>
            <a:r>
              <a:rPr lang="fa-IR"/>
              <a:t/>
            </a:r>
            <a:br>
              <a:rPr lang="fa-IR"/>
            </a:br>
            <a:endParaRPr lang="fa-IR">
              <a:cs typeface="B Nazanin" panose="00000400000000000000" pitchFamily="2" charset="-78"/>
            </a:endParaRPr>
          </a:p>
        </p:txBody>
      </p:sp>
    </p:spTree>
    <p:extLst>
      <p:ext uri="{BB962C8B-B14F-4D97-AF65-F5344CB8AC3E}">
        <p14:creationId xmlns:p14="http://schemas.microsoft.com/office/powerpoint/2010/main" val="3911785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10000"/>
          </a:bodyPr>
          <a:lstStyle/>
          <a:p>
            <a:pPr algn="just"/>
            <a:r>
              <a:rPr lang="fa-IR">
                <a:cs typeface="B Nazanin" panose="00000400000000000000" pitchFamily="2" charset="-78"/>
              </a:rPr>
              <a:t>حدود يك قرن بعد، در سال 1377 حسين عظيمـي بـر آن </a:t>
            </a:r>
            <a:r>
              <a:rPr lang="fa-IR" smtClean="0">
                <a:cs typeface="B Nazanin" panose="00000400000000000000" pitchFamily="2" charset="-78"/>
              </a:rPr>
              <a:t>مقدمه اي </a:t>
            </a:r>
            <a:r>
              <a:rPr lang="fa-IR">
                <a:cs typeface="B Nazanin" panose="00000400000000000000" pitchFamily="2" charset="-78"/>
              </a:rPr>
              <a:t>نوشته و انتشارات فرزان، چاپ جديدي از آن را منتشر كرده و چند سالي پـس از </a:t>
            </a:r>
            <a:r>
              <a:rPr lang="fa-IR" smtClean="0">
                <a:cs typeface="B Nazanin" panose="00000400000000000000" pitchFamily="2" charset="-78"/>
              </a:rPr>
              <a:t>آن</a:t>
            </a:r>
            <a:r>
              <a:rPr lang="fa-IR">
                <a:cs typeface="B Nazanin" panose="00000400000000000000" pitchFamily="2" charset="-78"/>
              </a:rPr>
              <a:t>، در سال 1394ديگر بار انتشارات آماره، آن را با مقدمة يداالله دادگر به چاپ رسانده است</a:t>
            </a:r>
            <a:r>
              <a:rPr lang="fa-IR" smtClean="0">
                <a:cs typeface="B Nazanin" panose="00000400000000000000" pitchFamily="2" charset="-78"/>
              </a:rPr>
              <a:t>.{3} </a:t>
            </a:r>
            <a:r>
              <a:rPr lang="fa-IR">
                <a:cs typeface="B Nazanin" panose="00000400000000000000" pitchFamily="2" charset="-78"/>
              </a:rPr>
              <a:t>كتاب با «ديباچه »اي كوتاه بـه قلـم پـدر متـرجم، ميـرزا محمدحسـين فروغـي ملقـب بـه ذكاءالملك آغاز شده، مطالب اصلي كتاب در يـك «</a:t>
            </a:r>
            <a:r>
              <a:rPr lang="fa-IR">
                <a:solidFill>
                  <a:srgbClr val="FF0000"/>
                </a:solidFill>
                <a:cs typeface="B Nazanin" panose="00000400000000000000" pitchFamily="2" charset="-78"/>
              </a:rPr>
              <a:t>مقدمـه</a:t>
            </a:r>
            <a:r>
              <a:rPr lang="fa-IR">
                <a:cs typeface="B Nazanin" panose="00000400000000000000" pitchFamily="2" charset="-78"/>
              </a:rPr>
              <a:t>» و در پـنج بـابِ «</a:t>
            </a:r>
            <a:r>
              <a:rPr lang="fa-IR">
                <a:solidFill>
                  <a:srgbClr val="FF0000"/>
                </a:solidFill>
                <a:cs typeface="B Nazanin" panose="00000400000000000000" pitchFamily="2" charset="-78"/>
              </a:rPr>
              <a:t>توليـد ثـروت </a:t>
            </a:r>
            <a:r>
              <a:rPr lang="fa-IR">
                <a:cs typeface="B Nazanin" panose="00000400000000000000" pitchFamily="2" charset="-78"/>
              </a:rPr>
              <a:t>»، «</a:t>
            </a:r>
            <a:r>
              <a:rPr lang="fa-IR">
                <a:solidFill>
                  <a:srgbClr val="FF0000"/>
                </a:solidFill>
                <a:cs typeface="B Nazanin" panose="00000400000000000000" pitchFamily="2" charset="-78"/>
              </a:rPr>
              <a:t>توزيع ثروت </a:t>
            </a:r>
            <a:r>
              <a:rPr lang="fa-IR">
                <a:cs typeface="B Nazanin" panose="00000400000000000000" pitchFamily="2" charset="-78"/>
              </a:rPr>
              <a:t>»، «</a:t>
            </a:r>
            <a:r>
              <a:rPr lang="fa-IR">
                <a:solidFill>
                  <a:srgbClr val="FF0000"/>
                </a:solidFill>
                <a:cs typeface="B Nazanin" panose="00000400000000000000" pitchFamily="2" charset="-78"/>
              </a:rPr>
              <a:t>دوران ثروت </a:t>
            </a:r>
            <a:r>
              <a:rPr lang="fa-IR">
                <a:cs typeface="B Nazanin" panose="00000400000000000000" pitchFamily="2" charset="-78"/>
              </a:rPr>
              <a:t>»، «</a:t>
            </a:r>
            <a:r>
              <a:rPr lang="fa-IR">
                <a:solidFill>
                  <a:srgbClr val="FF0000"/>
                </a:solidFill>
                <a:cs typeface="B Nazanin" panose="00000400000000000000" pitchFamily="2" charset="-78"/>
              </a:rPr>
              <a:t>مصرف ثـروت</a:t>
            </a:r>
            <a:r>
              <a:rPr lang="fa-IR">
                <a:cs typeface="B Nazanin" panose="00000400000000000000" pitchFamily="2" charset="-78"/>
              </a:rPr>
              <a:t>» و «</a:t>
            </a:r>
            <a:r>
              <a:rPr lang="fa-IR" b="1">
                <a:solidFill>
                  <a:srgbClr val="FF0000"/>
                </a:solidFill>
                <a:cs typeface="B Nazanin" panose="00000400000000000000" pitchFamily="2" charset="-78"/>
              </a:rPr>
              <a:t>اسـتفادة قـوانين ماليـاتي از علـم ثـروت</a:t>
            </a:r>
            <a:r>
              <a:rPr lang="fa-IR">
                <a:cs typeface="B Nazanin" panose="00000400000000000000" pitchFamily="2" charset="-78"/>
              </a:rPr>
              <a:t>» تدوين گرديده، با «</a:t>
            </a:r>
            <a:r>
              <a:rPr lang="fa-IR">
                <a:solidFill>
                  <a:srgbClr val="FF0000"/>
                </a:solidFill>
                <a:cs typeface="B Nazanin" panose="00000400000000000000" pitchFamily="2" charset="-78"/>
              </a:rPr>
              <a:t>خاتمه</a:t>
            </a:r>
            <a:r>
              <a:rPr lang="fa-IR">
                <a:cs typeface="B Nazanin" panose="00000400000000000000" pitchFamily="2" charset="-78"/>
              </a:rPr>
              <a:t> »اي رو به پايان رفته و با «</a:t>
            </a:r>
            <a:r>
              <a:rPr lang="fa-IR">
                <a:solidFill>
                  <a:srgbClr val="FF0000"/>
                </a:solidFill>
                <a:cs typeface="B Nazanin" panose="00000400000000000000" pitchFamily="2" charset="-78"/>
              </a:rPr>
              <a:t>فهرست مطالـب</a:t>
            </a:r>
            <a:r>
              <a:rPr lang="fa-IR">
                <a:cs typeface="B Nazanin" panose="00000400000000000000" pitchFamily="2" charset="-78"/>
              </a:rPr>
              <a:t>» و «</a:t>
            </a:r>
            <a:r>
              <a:rPr lang="fa-IR">
                <a:solidFill>
                  <a:srgbClr val="FF0000"/>
                </a:solidFill>
                <a:cs typeface="B Nazanin" panose="00000400000000000000" pitchFamily="2" charset="-78"/>
              </a:rPr>
              <a:t>غلـط نامـه</a:t>
            </a:r>
            <a:r>
              <a:rPr lang="fa-IR">
                <a:cs typeface="B Nazanin" panose="00000400000000000000" pitchFamily="2" charset="-78"/>
              </a:rPr>
              <a:t>» بـه انجـام رسيده است</a:t>
            </a:r>
            <a:r>
              <a:rPr lang="fa-IR" smtClean="0">
                <a:cs typeface="B Nazanin" panose="00000400000000000000" pitchFamily="2" charset="-78"/>
              </a:rPr>
              <a:t>.{4}</a:t>
            </a:r>
            <a:endParaRPr lang="fa-IR">
              <a:cs typeface="B Nazanin" panose="00000400000000000000" pitchFamily="2" charset="-78"/>
            </a:endParaRPr>
          </a:p>
          <a:p>
            <a:endParaRPr lang="fa-IR" smtClean="0"/>
          </a:p>
          <a:p>
            <a:pPr algn="just"/>
            <a:r>
              <a:rPr lang="fa-IR" smtClean="0">
                <a:cs typeface="B Nazanin" panose="00000400000000000000" pitchFamily="2" charset="-78"/>
              </a:rPr>
              <a:t>{3}</a:t>
            </a:r>
            <a:r>
              <a:rPr lang="fa-IR">
                <a:cs typeface="B Nazanin" panose="00000400000000000000" pitchFamily="2" charset="-78"/>
              </a:rPr>
              <a:t> </a:t>
            </a:r>
            <a:r>
              <a:rPr lang="fa-IR" smtClean="0">
                <a:cs typeface="B Nazanin" panose="00000400000000000000" pitchFamily="2" charset="-78"/>
              </a:rPr>
              <a:t>مشخصات </a:t>
            </a:r>
            <a:r>
              <a:rPr lang="fa-IR">
                <a:cs typeface="B Nazanin" panose="00000400000000000000" pitchFamily="2" charset="-78"/>
              </a:rPr>
              <a:t>كتابشناختي هر دو اثر در كتابنامه آمده است </a:t>
            </a:r>
            <a:endParaRPr lang="fa-IR" smtClean="0">
              <a:cs typeface="B Nazanin" panose="00000400000000000000" pitchFamily="2" charset="-78"/>
            </a:endParaRPr>
          </a:p>
          <a:p>
            <a:pPr algn="just"/>
            <a:r>
              <a:rPr lang="fa-IR" smtClean="0">
                <a:cs typeface="B Nazanin" panose="00000400000000000000" pitchFamily="2" charset="-78"/>
              </a:rPr>
              <a:t>{4} از </a:t>
            </a:r>
            <a:r>
              <a:rPr lang="fa-IR">
                <a:cs typeface="B Nazanin" panose="00000400000000000000" pitchFamily="2" charset="-78"/>
              </a:rPr>
              <a:t>آنجا كه پيشتر موسي </a:t>
            </a:r>
            <a:r>
              <a:rPr lang="fa-IR" smtClean="0">
                <a:cs typeface="B Nazanin" panose="00000400000000000000" pitchFamily="2" charset="-78"/>
              </a:rPr>
              <a:t>غني نژاد  </a:t>
            </a:r>
            <a:r>
              <a:rPr lang="fa-IR">
                <a:cs typeface="B Nazanin" panose="00000400000000000000" pitchFamily="2" charset="-78"/>
              </a:rPr>
              <a:t>(</a:t>
            </a:r>
            <a:r>
              <a:rPr lang="fa-IR" smtClean="0">
                <a:cs typeface="B Nazanin" panose="00000400000000000000" pitchFamily="2" charset="-78"/>
              </a:rPr>
              <a:t>1385) و </a:t>
            </a:r>
            <a:r>
              <a:rPr lang="fa-IR">
                <a:cs typeface="B Nazanin" panose="00000400000000000000" pitchFamily="2" charset="-78"/>
              </a:rPr>
              <a:t>يداله دادگر </a:t>
            </a:r>
            <a:r>
              <a:rPr lang="fa-IR" smtClean="0">
                <a:cs typeface="B Nazanin" panose="00000400000000000000" pitchFamily="2" charset="-78"/>
              </a:rPr>
              <a:t>(1394) به </a:t>
            </a:r>
            <a:r>
              <a:rPr lang="fa-IR">
                <a:cs typeface="B Nazanin" panose="00000400000000000000" pitchFamily="2" charset="-78"/>
              </a:rPr>
              <a:t>معرفي كتـاب </a:t>
            </a:r>
            <a:r>
              <a:rPr lang="fa-IR" smtClean="0">
                <a:cs typeface="B Nazanin" panose="00000400000000000000" pitchFamily="2" charset="-78"/>
              </a:rPr>
              <a:t>پرداختـه اند</a:t>
            </a:r>
            <a:r>
              <a:rPr lang="fa-IR">
                <a:cs typeface="B Nazanin" panose="00000400000000000000" pitchFamily="2" charset="-78"/>
              </a:rPr>
              <a:t>، </a:t>
            </a:r>
            <a:r>
              <a:rPr lang="fa-IR" smtClean="0">
                <a:cs typeface="B Nazanin" panose="00000400000000000000" pitchFamily="2" charset="-78"/>
              </a:rPr>
              <a:t>توضـيح بيشتر </a:t>
            </a:r>
            <a:r>
              <a:rPr lang="fa-IR">
                <a:cs typeface="B Nazanin" panose="00000400000000000000" pitchFamily="2" charset="-78"/>
              </a:rPr>
              <a:t>محتواي بابهاي مختلف، موجب اطالة مقاله و بنابراين از آن صرفنظر ميشود </a:t>
            </a:r>
            <a:r>
              <a:rPr lang="fa-IR"/>
              <a:t/>
            </a:r>
            <a:br>
              <a:rPr lang="fa-IR"/>
            </a:br>
            <a:endParaRPr lang="fa-IR">
              <a:cs typeface="B Nazanin" panose="00000400000000000000" pitchFamily="2" charset="-78"/>
            </a:endParaRPr>
          </a:p>
        </p:txBody>
      </p:sp>
    </p:spTree>
    <p:extLst>
      <p:ext uri="{BB962C8B-B14F-4D97-AF65-F5344CB8AC3E}">
        <p14:creationId xmlns:p14="http://schemas.microsoft.com/office/powerpoint/2010/main" val="3084278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 اين كتاب از جهات گوناگوني مهم و قابل بررسي است. نخستين جنبه اي كه پيشتر و بيشتر مورد توجه قرار گرفته جايگاه كتاب در تاريخ علم اقتصاد و سير انديشة اقتصادي ايران و بهطور مشخص پيشگامي و فضل تقدم آن در </a:t>
            </a:r>
            <a:r>
              <a:rPr lang="fa-IR" b="1" smtClean="0">
                <a:solidFill>
                  <a:srgbClr val="FF0000"/>
                </a:solidFill>
                <a:cs typeface="B Nazanin" panose="00000400000000000000" pitchFamily="2" charset="-78"/>
              </a:rPr>
              <a:t>علم اقتصاد مدرن در ايران </a:t>
            </a:r>
            <a:r>
              <a:rPr lang="fa-IR" smtClean="0">
                <a:cs typeface="B Nazanin" panose="00000400000000000000" pitchFamily="2" charset="-78"/>
              </a:rPr>
              <a:t>است. چه اينكه هر دو چاپِ جديد روي جلد خود، به تسامح، كتاب را اولين كتاب علم اقتصاد در ايران معرفي كردهاند. امـا نوشتار حاضر، اين كتاب را نه از منظر اقتصادي، كه از چشم اندازي ديگر مينگرد. </a:t>
            </a:r>
            <a:endParaRPr lang="fa-IR">
              <a:cs typeface="B Nazanin" panose="00000400000000000000" pitchFamily="2" charset="-78"/>
            </a:endParaRPr>
          </a:p>
        </p:txBody>
      </p:sp>
    </p:spTree>
    <p:extLst>
      <p:ext uri="{BB962C8B-B14F-4D97-AF65-F5344CB8AC3E}">
        <p14:creationId xmlns:p14="http://schemas.microsoft.com/office/powerpoint/2010/main" val="3900054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محمدحسـين فروغـي در </a:t>
            </a:r>
            <a:r>
              <a:rPr lang="fa-IR" smtClean="0">
                <a:cs typeface="B Nazanin" panose="00000400000000000000" pitchFamily="2" charset="-78"/>
              </a:rPr>
              <a:t>ديباچـه اش </a:t>
            </a:r>
            <a:r>
              <a:rPr lang="fa-IR">
                <a:cs typeface="B Nazanin" panose="00000400000000000000" pitchFamily="2" charset="-78"/>
              </a:rPr>
              <a:t>چنـين مـينويسـد كـه «علـم ثـروت ملـل از علـوم </a:t>
            </a:r>
            <a:r>
              <a:rPr lang="fa-IR" smtClean="0">
                <a:cs typeface="B Nazanin" panose="00000400000000000000" pitchFamily="2" charset="-78"/>
              </a:rPr>
              <a:t>مستحدثه اي </a:t>
            </a:r>
            <a:r>
              <a:rPr lang="fa-IR">
                <a:cs typeface="B Nazanin" panose="00000400000000000000" pitchFamily="2" charset="-78"/>
              </a:rPr>
              <a:t>است كه در ممالك فرنگ مدون گشته و از اصول و مباني سياست مدن مي باشد و هر كس كه داخـل در امـور </a:t>
            </a:r>
            <a:r>
              <a:rPr lang="fa-IR" smtClean="0">
                <a:cs typeface="B Nazanin" panose="00000400000000000000" pitchFamily="2" charset="-78"/>
              </a:rPr>
              <a:t>مملكـت داري </a:t>
            </a:r>
            <a:r>
              <a:rPr lang="fa-IR">
                <a:cs typeface="B Nazanin" panose="00000400000000000000" pitchFamily="2" charset="-78"/>
              </a:rPr>
              <a:t>اسـت، ناچـار بايـد آن را فراگيـرد». از ايـن روي از بـدو تأسـيس و افتتـاح مدرسـة علـوم سياسـي، ايـن علـم جـزء مـواد تـدريس بـوده اسـت. (فروغي 1323 ق: </a:t>
            </a:r>
            <a:r>
              <a:rPr lang="fa-IR" smtClean="0">
                <a:cs typeface="B Nazanin" panose="00000400000000000000" pitchFamily="2" charset="-78"/>
              </a:rPr>
              <a:t>1ـ2 </a:t>
            </a:r>
            <a:r>
              <a:rPr lang="fa-IR">
                <a:cs typeface="B Nazanin" panose="00000400000000000000" pitchFamily="2" charset="-78"/>
              </a:rPr>
              <a:t>)</a:t>
            </a:r>
          </a:p>
          <a:p>
            <a:endParaRPr lang="fa-IR"/>
          </a:p>
        </p:txBody>
      </p:sp>
      <p:sp>
        <p:nvSpPr>
          <p:cNvPr id="4" name="Flowchart: Alternate Process 3"/>
          <p:cNvSpPr/>
          <p:nvPr/>
        </p:nvSpPr>
        <p:spPr>
          <a:xfrm>
            <a:off x="838200" y="4122295"/>
            <a:ext cx="3702570" cy="103432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اصول و مباني سياست مدن</a:t>
            </a:r>
            <a:endParaRPr lang="fa-IR"/>
          </a:p>
        </p:txBody>
      </p:sp>
    </p:spTree>
    <p:extLst>
      <p:ext uri="{BB962C8B-B14F-4D97-AF65-F5344CB8AC3E}">
        <p14:creationId xmlns:p14="http://schemas.microsoft.com/office/powerpoint/2010/main" val="27681598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نكته اي كه در اين ديباچه جلب توجه ميكند اشارة ذكاءالملك به «</a:t>
            </a:r>
            <a:r>
              <a:rPr lang="fa-IR" b="1" smtClean="0">
                <a:solidFill>
                  <a:srgbClr val="FF0000"/>
                </a:solidFill>
                <a:cs typeface="B Nazanin" panose="00000400000000000000" pitchFamily="2" charset="-78"/>
              </a:rPr>
              <a:t>مدرسـة علـوم سياسـي</a:t>
            </a:r>
            <a:r>
              <a:rPr lang="fa-IR" smtClean="0">
                <a:cs typeface="B Nazanin" panose="00000400000000000000" pitchFamily="2" charset="-78"/>
              </a:rPr>
              <a:t>» است، چه اينكه او به عنوان مدير مدرسه بر اين اثر ديباچه نگاشته و چنانكه روي جلد آمـده كتاب «مخصوص مدرسة مباركة علوم سياسي»{5} بوده است</a:t>
            </a:r>
            <a:r>
              <a:rPr lang="fa-IR">
                <a:cs typeface="B Nazanin" panose="00000400000000000000" pitchFamily="2" charset="-78"/>
              </a:rPr>
              <a:t> </a:t>
            </a:r>
            <a:r>
              <a:rPr lang="fa-IR" smtClean="0">
                <a:cs typeface="B Nazanin" panose="00000400000000000000" pitchFamily="2" charset="-78"/>
              </a:rPr>
              <a:t>(محبـوبي اردكـاني 1370 :401)  از مدرسة علوم سياسي كه در سال 1317ق افتتاح شـده نخستين نهادهاي آموزشي مدرن در ايران است و آثاري كه در ايـن مدرسـه ترجمـه و تـأليف شده است، جزو نخستين متون علوم انساني مدرن در ايران به شمار مي آينـد؛ </a:t>
            </a:r>
          </a:p>
          <a:p>
            <a:pPr marL="0" indent="0" algn="just">
              <a:buNone/>
            </a:pPr>
            <a:endParaRPr lang="fa-IR">
              <a:cs typeface="B Nazanin" panose="00000400000000000000" pitchFamily="2" charset="-78"/>
            </a:endParaRPr>
          </a:p>
          <a:p>
            <a:pPr marL="0" indent="0" algn="just">
              <a:buNone/>
            </a:pPr>
            <a:r>
              <a:rPr lang="fa-IR">
                <a:cs typeface="B Nazanin" panose="00000400000000000000" pitchFamily="2" charset="-78"/>
              </a:rPr>
              <a:t>{5} هما ناطق سال تأسيس مدرسة علوم سياسي را  1313قمري و  1896ميلادي دانسته است. </a:t>
            </a:r>
            <a:r>
              <a:rPr lang="fa-IR" smtClean="0">
                <a:cs typeface="B Nazanin" panose="00000400000000000000" pitchFamily="2" charset="-78"/>
              </a:rPr>
              <a:t>(نـاطق </a:t>
            </a:r>
            <a:r>
              <a:rPr lang="fa-IR">
                <a:cs typeface="B Nazanin" panose="00000400000000000000" pitchFamily="2" charset="-78"/>
              </a:rPr>
              <a:t>:</a:t>
            </a:r>
            <a:r>
              <a:rPr lang="fa-IR" smtClean="0">
                <a:cs typeface="B Nazanin" panose="00000400000000000000" pitchFamily="2" charset="-78"/>
              </a:rPr>
              <a:t>1380، 52) اما </a:t>
            </a:r>
            <a:r>
              <a:rPr lang="fa-IR">
                <a:cs typeface="B Nazanin" panose="00000400000000000000" pitchFamily="2" charset="-78"/>
              </a:rPr>
              <a:t>خود فروغي سال تأسيس آن را  </a:t>
            </a:r>
            <a:r>
              <a:rPr lang="fa-IR" smtClean="0">
                <a:cs typeface="B Nazanin" panose="00000400000000000000" pitchFamily="2" charset="-78"/>
              </a:rPr>
              <a:t>1317 قمري </a:t>
            </a:r>
            <a:r>
              <a:rPr lang="fa-IR">
                <a:cs typeface="B Nazanin" panose="00000400000000000000" pitchFamily="2" charset="-78"/>
              </a:rPr>
              <a:t>ميداند و مؤسس آن »مرحوم مشيرالدولة اخير </a:t>
            </a:r>
            <a:r>
              <a:rPr lang="fa-IR" smtClean="0">
                <a:cs typeface="B Nazanin" panose="00000400000000000000" pitchFamily="2" charset="-78"/>
              </a:rPr>
              <a:t>بـود كه </a:t>
            </a:r>
            <a:r>
              <a:rPr lang="fa-IR">
                <a:cs typeface="B Nazanin" panose="00000400000000000000" pitchFamily="2" charset="-78"/>
              </a:rPr>
              <a:t>آنوقت مشيرالملك لقب داشت</a:t>
            </a:r>
            <a:r>
              <a:rPr lang="fa-IR" smtClean="0">
                <a:cs typeface="B Nazanin" panose="00000400000000000000" pitchFamily="2" charset="-78"/>
              </a:rPr>
              <a:t>. (فروغي 1384، 327)</a:t>
            </a:r>
          </a:p>
        </p:txBody>
      </p:sp>
    </p:spTree>
    <p:extLst>
      <p:ext uri="{BB962C8B-B14F-4D97-AF65-F5344CB8AC3E}">
        <p14:creationId xmlns:p14="http://schemas.microsoft.com/office/powerpoint/2010/main" val="4022065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و ايـن از حيـث ديرينه شناسي علوم انساني در ايران قابل تأمل است. به خصوص كه اين آثار در انتقال انگاره ها و مفاهيم مدرن به ايران نقشي مهم و برجسته داشته اند.</a:t>
            </a:r>
          </a:p>
          <a:p>
            <a:endParaRPr lang="fa-IR"/>
          </a:p>
        </p:txBody>
      </p:sp>
      <p:pic>
        <p:nvPicPr>
          <p:cNvPr id="4" name="Picture 3"/>
          <p:cNvPicPr>
            <a:picLocks noChangeAspect="1"/>
          </p:cNvPicPr>
          <p:nvPr/>
        </p:nvPicPr>
        <p:blipFill>
          <a:blip r:embed="rId2"/>
          <a:stretch>
            <a:fillRect/>
          </a:stretch>
        </p:blipFill>
        <p:spPr>
          <a:xfrm>
            <a:off x="2899012" y="3550151"/>
            <a:ext cx="5742930" cy="902286"/>
          </a:xfrm>
          <a:prstGeom prst="rect">
            <a:avLst/>
          </a:prstGeom>
        </p:spPr>
      </p:pic>
    </p:spTree>
    <p:extLst>
      <p:ext uri="{BB962C8B-B14F-4D97-AF65-F5344CB8AC3E}">
        <p14:creationId xmlns:p14="http://schemas.microsoft.com/office/powerpoint/2010/main" val="40298214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38201" y="1825625"/>
            <a:ext cx="10515600" cy="4351338"/>
          </a:xfrm>
        </p:spPr>
        <p:txBody>
          <a:bodyPr>
            <a:normAutofit fontScale="92500"/>
          </a:bodyPr>
          <a:lstStyle/>
          <a:p>
            <a:pPr marL="0" indent="0" algn="just">
              <a:buNone/>
            </a:pPr>
            <a:r>
              <a:rPr lang="fa-IR">
                <a:cs typeface="B Nazanin" panose="00000400000000000000" pitchFamily="2" charset="-78"/>
              </a:rPr>
              <a:t>اهميت اين مطلب بيشتر از آن روست كـه ايـن رويـدادها بـا جنـبش مشـروطه </a:t>
            </a:r>
            <a:r>
              <a:rPr lang="fa-IR" smtClean="0">
                <a:cs typeface="B Nazanin" panose="00000400000000000000" pitchFamily="2" charset="-78"/>
              </a:rPr>
              <a:t>هـمزمـان بوده </a:t>
            </a:r>
            <a:r>
              <a:rPr lang="fa-IR">
                <a:cs typeface="B Nazanin" panose="00000400000000000000" pitchFamily="2" charset="-78"/>
              </a:rPr>
              <a:t>است و مدرسة علوم سياسي و </a:t>
            </a:r>
            <a:r>
              <a:rPr lang="fa-IR" smtClean="0">
                <a:cs typeface="B Nazanin" panose="00000400000000000000" pitchFamily="2" charset="-78"/>
              </a:rPr>
              <a:t>چهره هاي </a:t>
            </a:r>
            <a:r>
              <a:rPr lang="fa-IR">
                <a:cs typeface="B Nazanin" panose="00000400000000000000" pitchFamily="2" charset="-78"/>
              </a:rPr>
              <a:t>شاخص آن همچـون بـرادران پيرنيـا يـا </a:t>
            </a:r>
            <a:r>
              <a:rPr lang="fa-IR" smtClean="0">
                <a:cs typeface="B Nazanin" panose="00000400000000000000" pitchFamily="2" charset="-78"/>
              </a:rPr>
              <a:t>همـان {6} </a:t>
            </a:r>
            <a:r>
              <a:rPr lang="fa-IR">
                <a:cs typeface="B Nazanin" panose="00000400000000000000" pitchFamily="2" charset="-78"/>
              </a:rPr>
              <a:t>ميرزاحسنخان مشـيرالملك و </a:t>
            </a:r>
            <a:r>
              <a:rPr lang="fa-IR" smtClean="0">
                <a:cs typeface="B Nazanin" panose="00000400000000000000" pitchFamily="2" charset="-78"/>
              </a:rPr>
              <a:t>ميرزاحسـين خـان </a:t>
            </a:r>
            <a:r>
              <a:rPr lang="fa-IR">
                <a:cs typeface="B Nazanin" panose="00000400000000000000" pitchFamily="2" charset="-78"/>
              </a:rPr>
              <a:t>مـؤتمن </a:t>
            </a:r>
            <a:r>
              <a:rPr lang="fa-IR" smtClean="0">
                <a:cs typeface="B Nazanin" panose="00000400000000000000" pitchFamily="2" charset="-78"/>
              </a:rPr>
              <a:t>الملـك در </a:t>
            </a:r>
            <a:r>
              <a:rPr lang="fa-IR">
                <a:cs typeface="B Nazanin" panose="00000400000000000000" pitchFamily="2" charset="-78"/>
              </a:rPr>
              <a:t>مشـروطه نقـش مهـم </a:t>
            </a:r>
            <a:r>
              <a:rPr lang="fa-IR" smtClean="0">
                <a:cs typeface="B Nazanin" panose="00000400000000000000" pitchFamily="2" charset="-78"/>
              </a:rPr>
              <a:t>و برجستهاي </a:t>
            </a:r>
            <a:r>
              <a:rPr lang="fa-IR">
                <a:cs typeface="B Nazanin" panose="00000400000000000000" pitchFamily="2" charset="-78"/>
              </a:rPr>
              <a:t>داشتهاند. چنان كه لفظ «</a:t>
            </a:r>
            <a:r>
              <a:rPr lang="fa-IR" b="1">
                <a:solidFill>
                  <a:srgbClr val="FF0000"/>
                </a:solidFill>
                <a:cs typeface="B Nazanin" panose="00000400000000000000" pitchFamily="2" charset="-78"/>
              </a:rPr>
              <a:t>كنستيتوسيون</a:t>
            </a:r>
            <a:r>
              <a:rPr lang="fa-IR">
                <a:cs typeface="B Nazanin" panose="00000400000000000000" pitchFamily="2" charset="-78"/>
              </a:rPr>
              <a:t>» </a:t>
            </a:r>
            <a:r>
              <a:rPr lang="fa-IR" smtClean="0">
                <a:cs typeface="B Nazanin" panose="00000400000000000000" pitchFamily="2" charset="-78"/>
              </a:rPr>
              <a:t>(</a:t>
            </a:r>
            <a:r>
              <a:rPr lang="en-US">
                <a:cs typeface="B Nazanin" panose="00000400000000000000" pitchFamily="2" charset="-78"/>
              </a:rPr>
              <a:t>(</a:t>
            </a:r>
            <a:r>
              <a:rPr lang="en-US" smtClean="0">
                <a:cs typeface="B Nazanin" panose="00000400000000000000" pitchFamily="2" charset="-78"/>
              </a:rPr>
              <a:t>constitution</a:t>
            </a:r>
            <a:r>
              <a:rPr lang="fa-IR" smtClean="0">
                <a:cs typeface="B Nazanin" panose="00000400000000000000" pitchFamily="2" charset="-78"/>
              </a:rPr>
              <a:t>را </a:t>
            </a:r>
            <a:r>
              <a:rPr lang="fa-IR">
                <a:cs typeface="B Nazanin" panose="00000400000000000000" pitchFamily="2" charset="-78"/>
              </a:rPr>
              <a:t>ايندو در فرمـان </a:t>
            </a:r>
            <a:r>
              <a:rPr lang="fa-IR" smtClean="0">
                <a:cs typeface="B Nazanin" panose="00000400000000000000" pitchFamily="2" charset="-78"/>
              </a:rPr>
              <a:t>مشـروطه مندرج </a:t>
            </a:r>
            <a:r>
              <a:rPr lang="fa-IR">
                <a:cs typeface="B Nazanin" panose="00000400000000000000" pitchFamily="2" charset="-78"/>
              </a:rPr>
              <a:t>ساختند. (</a:t>
            </a:r>
            <a:r>
              <a:rPr lang="fa-IR" smtClean="0">
                <a:cs typeface="B Nazanin" panose="00000400000000000000" pitchFamily="2" charset="-78"/>
              </a:rPr>
              <a:t>ناظم الاسلام </a:t>
            </a:r>
            <a:r>
              <a:rPr lang="fa-IR">
                <a:cs typeface="B Nazanin" panose="00000400000000000000" pitchFamily="2" charset="-78"/>
              </a:rPr>
              <a:t>كرماني 1371 :443 </a:t>
            </a:r>
            <a:r>
              <a:rPr lang="fa-IR" smtClean="0">
                <a:cs typeface="B Nazanin" panose="00000400000000000000" pitchFamily="2" charset="-78"/>
              </a:rPr>
              <a:t>– 447) انتخاب </a:t>
            </a:r>
            <a:r>
              <a:rPr lang="fa-IR">
                <a:cs typeface="B Nazanin" panose="00000400000000000000" pitchFamily="2" charset="-78"/>
              </a:rPr>
              <a:t>و انتشار كتاب مزبـور نيـز </a:t>
            </a:r>
            <a:r>
              <a:rPr lang="fa-IR" smtClean="0">
                <a:cs typeface="B Nazanin" panose="00000400000000000000" pitchFamily="2" charset="-78"/>
              </a:rPr>
              <a:t>از دستاوردهاي </a:t>
            </a:r>
            <a:r>
              <a:rPr lang="fa-IR">
                <a:cs typeface="B Nazanin" panose="00000400000000000000" pitchFamily="2" charset="-78"/>
              </a:rPr>
              <a:t>مدرسة علوم سياسي است كه درست يك سال پيش از صـدور فرمـان </a:t>
            </a:r>
            <a:r>
              <a:rPr lang="fa-IR" smtClean="0">
                <a:cs typeface="B Nazanin" panose="00000400000000000000" pitchFamily="2" charset="-78"/>
              </a:rPr>
              <a:t>مشـروطه صورت </a:t>
            </a:r>
            <a:r>
              <a:rPr lang="fa-IR">
                <a:cs typeface="B Nazanin" panose="00000400000000000000" pitchFamily="2" charset="-78"/>
              </a:rPr>
              <a:t>گرفته است.</a:t>
            </a:r>
          </a:p>
          <a:p>
            <a:pPr algn="just"/>
            <a:endParaRPr lang="fa-IR" smtClean="0">
              <a:cs typeface="B Nazanin" panose="00000400000000000000" pitchFamily="2" charset="-78"/>
            </a:endParaRPr>
          </a:p>
          <a:p>
            <a:pPr algn="just"/>
            <a:r>
              <a:rPr lang="fa-IR" smtClean="0">
                <a:cs typeface="B Nazanin" panose="00000400000000000000" pitchFamily="2" charset="-78"/>
              </a:rPr>
              <a:t>{6} </a:t>
            </a:r>
            <a:r>
              <a:rPr lang="fa-IR">
                <a:cs typeface="B Nazanin" panose="00000400000000000000" pitchFamily="2" charset="-78"/>
              </a:rPr>
              <a:t>هما ناطق سال تأسيس مدرسة علوم سياسي را 1313قمري و 1896ميلادي دانسته است. </a:t>
            </a:r>
            <a:r>
              <a:rPr lang="fa-IR" smtClean="0">
                <a:cs typeface="B Nazanin" panose="00000400000000000000" pitchFamily="2" charset="-78"/>
              </a:rPr>
              <a:t>(نـاطق 1380:52) اما </a:t>
            </a:r>
            <a:r>
              <a:rPr lang="fa-IR">
                <a:cs typeface="B Nazanin" panose="00000400000000000000" pitchFamily="2" charset="-78"/>
              </a:rPr>
              <a:t>خود فروغي سال تأسيس آن را 1317قمري ميداند و مؤسس آن »مرحوم مشيرالدولة اخير </a:t>
            </a:r>
            <a:r>
              <a:rPr lang="fa-IR" smtClean="0">
                <a:cs typeface="B Nazanin" panose="00000400000000000000" pitchFamily="2" charset="-78"/>
              </a:rPr>
              <a:t>بـود كه </a:t>
            </a:r>
            <a:r>
              <a:rPr lang="fa-IR">
                <a:cs typeface="B Nazanin" panose="00000400000000000000" pitchFamily="2" charset="-78"/>
              </a:rPr>
              <a:t>آنوقت مشيرالملك لقب داشت</a:t>
            </a:r>
            <a:r>
              <a:rPr lang="fa-IR" smtClean="0">
                <a:cs typeface="B Nazanin" panose="00000400000000000000" pitchFamily="2" charset="-78"/>
              </a:rPr>
              <a:t>. (فروغي 1384، 327)</a:t>
            </a:r>
            <a:r>
              <a:rPr lang="fa-IR"/>
              <a:t/>
            </a:r>
            <a:br>
              <a:rPr lang="fa-IR"/>
            </a:br>
            <a:endParaRPr lang="fa-IR">
              <a:cs typeface="B Nazanin" panose="00000400000000000000" pitchFamily="2" charset="-78"/>
            </a:endParaRPr>
          </a:p>
        </p:txBody>
      </p:sp>
    </p:spTree>
    <p:extLst>
      <p:ext uri="{BB962C8B-B14F-4D97-AF65-F5344CB8AC3E}">
        <p14:creationId xmlns:p14="http://schemas.microsoft.com/office/powerpoint/2010/main" val="2161756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22294" y="1825625"/>
            <a:ext cx="7231505" cy="4351338"/>
          </a:xfrm>
        </p:spPr>
        <p:txBody>
          <a:bodyPr>
            <a:normAutofit/>
          </a:bodyPr>
          <a:lstStyle/>
          <a:p>
            <a:pPr algn="just"/>
            <a:r>
              <a:rPr lang="fa-IR" smtClean="0">
                <a:cs typeface="B Nazanin" panose="00000400000000000000" pitchFamily="2" charset="-78"/>
              </a:rPr>
              <a:t>با اين وصف، يكي ديگر از وجـوه اهميـت كتـاب، دلالـت هـاي آن بـر مقولـة سياسـت و حكمراني است و نوشتار حاضر در پي آن است تا با توجه به زمينه و بافت تـاريخيِ ترجمـه و انتشار كتاب، مضامين و دلالت هاي سياسي آن را بررسي نمايد و بـدين منظـور از چشـم انـداز نظري ميشل فوكو بهره ميگيرد.</a:t>
            </a:r>
          </a:p>
          <a:p>
            <a:pPr algn="just"/>
            <a:endParaRPr lang="fa-IR" smtClean="0">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149184" cy="2857500"/>
          </a:xfrm>
          <a:prstGeom prst="rect">
            <a:avLst/>
          </a:prstGeom>
        </p:spPr>
      </p:pic>
      <p:sp>
        <p:nvSpPr>
          <p:cNvPr id="5" name="TextBox 4"/>
          <p:cNvSpPr txBox="1"/>
          <p:nvPr/>
        </p:nvSpPr>
        <p:spPr>
          <a:xfrm>
            <a:off x="1610818" y="5066676"/>
            <a:ext cx="1603947"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میشل فوکو</a:t>
            </a:r>
            <a:endParaRPr lang="fa-IR" sz="2000" b="1">
              <a:solidFill>
                <a:srgbClr val="FF0000"/>
              </a:solidFill>
              <a:cs typeface="B Nazanin" panose="00000400000000000000" pitchFamily="2" charset="-78"/>
            </a:endParaRPr>
          </a:p>
        </p:txBody>
      </p:sp>
      <p:sp>
        <p:nvSpPr>
          <p:cNvPr id="6" name="Flowchart: Alternate Process 5"/>
          <p:cNvSpPr/>
          <p:nvPr/>
        </p:nvSpPr>
        <p:spPr>
          <a:xfrm>
            <a:off x="5216577" y="4809531"/>
            <a:ext cx="4197246" cy="91440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مقولـة سياسـت و حكمراني</a:t>
            </a:r>
            <a:endParaRPr lang="fa-IR"/>
          </a:p>
        </p:txBody>
      </p:sp>
    </p:spTree>
    <p:extLst>
      <p:ext uri="{BB962C8B-B14F-4D97-AF65-F5344CB8AC3E}">
        <p14:creationId xmlns:p14="http://schemas.microsoft.com/office/powerpoint/2010/main" val="1369137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2 .</a:t>
            </a:r>
            <a:r>
              <a:rPr lang="fa-IR" smtClean="0">
                <a:solidFill>
                  <a:srgbClr val="FF0000"/>
                </a:solidFill>
                <a:cs typeface="B Nazanin" panose="00000400000000000000" pitchFamily="2" charset="-78"/>
              </a:rPr>
              <a:t>نكته اي </a:t>
            </a:r>
            <a:r>
              <a:rPr lang="fa-IR">
                <a:solidFill>
                  <a:srgbClr val="FF0000"/>
                </a:solidFill>
                <a:cs typeface="B Nazanin" panose="00000400000000000000" pitchFamily="2" charset="-78"/>
              </a:rPr>
              <a:t>در ترجمة كتاب و تاريخ </a:t>
            </a:r>
            <a:r>
              <a:rPr lang="fa-IR" smtClean="0">
                <a:solidFill>
                  <a:srgbClr val="FF0000"/>
                </a:solidFill>
                <a:cs typeface="B Nazanin" panose="00000400000000000000" pitchFamily="2" charset="-78"/>
              </a:rPr>
              <a:t>مفاهيم</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پيش </a:t>
            </a:r>
            <a:r>
              <a:rPr lang="fa-IR">
                <a:cs typeface="B Nazanin" panose="00000400000000000000" pitchFamily="2" charset="-78"/>
              </a:rPr>
              <a:t>از بازخواني انتقادي كتاب، اشاره به </a:t>
            </a:r>
            <a:r>
              <a:rPr lang="fa-IR" smtClean="0">
                <a:cs typeface="B Nazanin" panose="00000400000000000000" pitchFamily="2" charset="-78"/>
              </a:rPr>
              <a:t>نكته اي </a:t>
            </a:r>
            <a:r>
              <a:rPr lang="fa-IR">
                <a:cs typeface="B Nazanin" panose="00000400000000000000" pitchFamily="2" charset="-78"/>
              </a:rPr>
              <a:t>دربارة ترجمة كتاب مناسب </a:t>
            </a:r>
            <a:r>
              <a:rPr lang="fa-IR" smtClean="0">
                <a:cs typeface="B Nazanin" panose="00000400000000000000" pitchFamily="2" charset="-78"/>
              </a:rPr>
              <a:t>مي نمايد</a:t>
            </a:r>
            <a:r>
              <a:rPr lang="fa-IR">
                <a:cs typeface="B Nazanin" panose="00000400000000000000" pitchFamily="2" charset="-78"/>
              </a:rPr>
              <a:t>. چنان </a:t>
            </a:r>
            <a:r>
              <a:rPr lang="fa-IR" smtClean="0">
                <a:cs typeface="B Nazanin" panose="00000400000000000000" pitchFamily="2" charset="-78"/>
              </a:rPr>
              <a:t>كه پيشتر </a:t>
            </a:r>
            <a:r>
              <a:rPr lang="fa-IR">
                <a:cs typeface="B Nazanin" panose="00000400000000000000" pitchFamily="2" charset="-78"/>
              </a:rPr>
              <a:t>آمد، فروغي دو اثر را به </a:t>
            </a:r>
            <a:r>
              <a:rPr lang="fa-IR" smtClean="0">
                <a:cs typeface="B Nazanin" panose="00000400000000000000" pitchFamily="2" charset="-78"/>
              </a:rPr>
              <a:t>فاصله اي </a:t>
            </a:r>
            <a:r>
              <a:rPr lang="fa-IR">
                <a:cs typeface="B Nazanin" panose="00000400000000000000" pitchFamily="2" charset="-78"/>
              </a:rPr>
              <a:t>حدود هشت سال، در موضوع اقتصاد سياسي </a:t>
            </a:r>
            <a:r>
              <a:rPr lang="fa-IR" smtClean="0">
                <a:cs typeface="B Nazanin" panose="00000400000000000000" pitchFamily="2" charset="-78"/>
              </a:rPr>
              <a:t>ترجم كرده </a:t>
            </a:r>
            <a:r>
              <a:rPr lang="fa-IR">
                <a:cs typeface="B Nazanin" panose="00000400000000000000" pitchFamily="2" charset="-78"/>
              </a:rPr>
              <a:t>است. اولـي در سـال 1315ق و ديگـري 1323ق؛ و محتـواي دو اثـر تـا انـدازة </a:t>
            </a:r>
            <a:r>
              <a:rPr lang="fa-IR" smtClean="0">
                <a:cs typeface="B Nazanin" panose="00000400000000000000" pitchFamily="2" charset="-78"/>
              </a:rPr>
              <a:t>زيـادی شباهت </a:t>
            </a:r>
            <a:r>
              <a:rPr lang="fa-IR">
                <a:cs typeface="B Nazanin" panose="00000400000000000000" pitchFamily="2" charset="-78"/>
              </a:rPr>
              <a:t>دارند. مقايسة اين دو اثر، علاوه بر آنكه تطور سبك نوشتاري و تكامل زبان فارسي </a:t>
            </a:r>
            <a:r>
              <a:rPr lang="fa-IR" smtClean="0">
                <a:cs typeface="B Nazanin" panose="00000400000000000000" pitchFamily="2" charset="-78"/>
              </a:rPr>
              <a:t>در اواخر </a:t>
            </a:r>
            <a:r>
              <a:rPr lang="fa-IR">
                <a:cs typeface="B Nazanin" panose="00000400000000000000" pitchFamily="2" charset="-78"/>
              </a:rPr>
              <a:t>قاجار را نمايان مـي سـازد، تفـاوت واژگـاني را كـه فروغـي بـه كـار گرفتـه اسـت </a:t>
            </a:r>
            <a:r>
              <a:rPr lang="fa-IR" smtClean="0">
                <a:cs typeface="B Nazanin" panose="00000400000000000000" pitchFamily="2" charset="-78"/>
              </a:rPr>
              <a:t>نيـز بهتصوير </a:t>
            </a:r>
            <a:r>
              <a:rPr lang="fa-IR">
                <a:cs typeface="B Nazanin" panose="00000400000000000000" pitchFamily="2" charset="-78"/>
              </a:rPr>
              <a:t>ميكشد؛ </a:t>
            </a:r>
          </a:p>
          <a:p>
            <a:pPr algn="just"/>
            <a:endParaRPr lang="fa-IR">
              <a:cs typeface="B Nazanin" panose="00000400000000000000" pitchFamily="2" charset="-78"/>
            </a:endParaRPr>
          </a:p>
        </p:txBody>
      </p:sp>
      <p:sp>
        <p:nvSpPr>
          <p:cNvPr id="4" name="Flowchart: Alternate Process 3"/>
          <p:cNvSpPr/>
          <p:nvPr/>
        </p:nvSpPr>
        <p:spPr>
          <a:xfrm>
            <a:off x="838200" y="4676931"/>
            <a:ext cx="2503358" cy="77948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تكامل زبان فارسي</a:t>
            </a:r>
            <a:endParaRPr lang="fa-IR"/>
          </a:p>
        </p:txBody>
      </p:sp>
      <p:sp>
        <p:nvSpPr>
          <p:cNvPr id="5" name="Flowchart: Alternate Process 4"/>
          <p:cNvSpPr/>
          <p:nvPr/>
        </p:nvSpPr>
        <p:spPr>
          <a:xfrm>
            <a:off x="7285220" y="4691921"/>
            <a:ext cx="2263515" cy="77948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سبك نوشتاري</a:t>
            </a:r>
            <a:endParaRPr lang="fa-IR"/>
          </a:p>
        </p:txBody>
      </p:sp>
    </p:spTree>
    <p:extLst>
      <p:ext uri="{BB962C8B-B14F-4D97-AF65-F5344CB8AC3E}">
        <p14:creationId xmlns:p14="http://schemas.microsoft.com/office/powerpoint/2010/main" val="3579299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و اين نكته به ويژه از منظر تاريخ مفاهيم </a:t>
            </a:r>
            <a:r>
              <a:rPr lang="fa-IR" smtClean="0">
                <a:cs typeface="B Nazanin" panose="00000400000000000000" pitchFamily="2" charset="-78"/>
              </a:rPr>
              <a:t>{7} </a:t>
            </a:r>
            <a:r>
              <a:rPr lang="fa-IR">
                <a:cs typeface="B Nazanin" panose="00000400000000000000" pitchFamily="2" charset="-78"/>
              </a:rPr>
              <a:t>جالب توجه است. اينكـه </a:t>
            </a:r>
            <a:r>
              <a:rPr lang="fa-IR" smtClean="0">
                <a:cs typeface="B Nazanin" panose="00000400000000000000" pitchFamily="2" charset="-78"/>
              </a:rPr>
              <a:t>برخـي مفاهيمِ قديم با واژگان جديد جايگزين گشـته انـد، بعضـي واژگـان در معنـايي نـوين بـه كـار گرفته شدهاند و برخي مفاهيم نخستين بار مورد استفاده قرار گرفتهاند. امروزه يكـي از مهـمتـرين مفـاهيم علـم اقتصـاد، مفهـوم «توليـد» اسـت. </a:t>
            </a:r>
          </a:p>
          <a:p>
            <a:pPr algn="just"/>
            <a:endParaRPr lang="fa-IR">
              <a:cs typeface="B Nazanin" panose="00000400000000000000" pitchFamily="2" charset="-78"/>
            </a:endParaRPr>
          </a:p>
          <a:p>
            <a:pPr algn="just"/>
            <a:r>
              <a:rPr lang="fa-IR">
                <a:cs typeface="B Nazanin" panose="00000400000000000000" pitchFamily="2" charset="-78"/>
              </a:rPr>
              <a:t>7تاريخ مفاهيم</a:t>
            </a:r>
            <a:r>
              <a:rPr lang="fa-IR" smtClean="0">
                <a:cs typeface="B Nazanin" panose="00000400000000000000" pitchFamily="2" charset="-78"/>
              </a:rPr>
              <a:t>«(</a:t>
            </a:r>
            <a:r>
              <a:rPr lang="en-US">
                <a:cs typeface="B Nazanin" panose="00000400000000000000" pitchFamily="2" charset="-78"/>
              </a:rPr>
              <a:t>history of concepts</a:t>
            </a:r>
            <a:r>
              <a:rPr lang="fa-IR">
                <a:cs typeface="B Nazanin" panose="00000400000000000000" pitchFamily="2" charset="-78"/>
              </a:rPr>
              <a:t>رويكردي نظريـ روشي است كه مورخ آلماني راينهـارت </a:t>
            </a:r>
            <a:r>
              <a:rPr lang="fa-IR" smtClean="0">
                <a:cs typeface="B Nazanin" panose="00000400000000000000" pitchFamily="2" charset="-78"/>
              </a:rPr>
              <a:t>كوزلـك ارائه </a:t>
            </a:r>
            <a:r>
              <a:rPr lang="fa-IR">
                <a:cs typeface="B Nazanin" panose="00000400000000000000" pitchFamily="2" charset="-78"/>
              </a:rPr>
              <a:t>نموده و در مطالعهي تاريخِ مدرنيته بـه ويـژه در مطالعـهي پيـدايش و تطـور مفـاهيم مـدرن </a:t>
            </a:r>
            <a:r>
              <a:rPr lang="fa-IR" smtClean="0">
                <a:cs typeface="B Nazanin" panose="00000400000000000000" pitchFamily="2" charset="-78"/>
              </a:rPr>
              <a:t>مـورد استفاده </a:t>
            </a:r>
            <a:r>
              <a:rPr lang="fa-IR">
                <a:cs typeface="B Nazanin" panose="00000400000000000000" pitchFamily="2" charset="-78"/>
              </a:rPr>
              <a:t>است. يكـي از مهـمتـرين دسـتاوردهاي نظـري ايـن رويكـرد تأكيـد بـر تمـايز </a:t>
            </a:r>
            <a:r>
              <a:rPr lang="fa-IR" smtClean="0">
                <a:cs typeface="B Nazanin" panose="00000400000000000000" pitchFamily="2" charset="-78"/>
              </a:rPr>
              <a:t>«واژه</a:t>
            </a:r>
            <a:r>
              <a:rPr lang="fa-IR">
                <a:cs typeface="B Nazanin" panose="00000400000000000000" pitchFamily="2" charset="-78"/>
              </a:rPr>
              <a:t>/ </a:t>
            </a:r>
            <a:r>
              <a:rPr lang="fa-IR" smtClean="0">
                <a:cs typeface="B Nazanin" panose="00000400000000000000" pitchFamily="2" charset="-78"/>
              </a:rPr>
              <a:t>مفهـوم» </a:t>
            </a:r>
            <a:r>
              <a:rPr lang="en-US">
                <a:cs typeface="B Nazanin" panose="00000400000000000000" pitchFamily="2" charset="-78"/>
              </a:rPr>
              <a:t>word/ </a:t>
            </a:r>
            <a:r>
              <a:rPr lang="en-US" smtClean="0">
                <a:cs typeface="B Nazanin" panose="00000400000000000000" pitchFamily="2" charset="-78"/>
              </a:rPr>
              <a:t>concept)</a:t>
            </a:r>
            <a:r>
              <a:rPr lang="fa-IR" smtClean="0">
                <a:cs typeface="B Nazanin" panose="00000400000000000000" pitchFamily="2" charset="-78"/>
              </a:rPr>
              <a:t>) آندرس است</a:t>
            </a:r>
            <a:r>
              <a:rPr lang="fa-IR">
                <a:cs typeface="B Nazanin" panose="00000400000000000000" pitchFamily="2" charset="-78"/>
              </a:rPr>
              <a:t>(1394) </a:t>
            </a:r>
          </a:p>
        </p:txBody>
      </p:sp>
    </p:spTree>
    <p:extLst>
      <p:ext uri="{BB962C8B-B14F-4D97-AF65-F5344CB8AC3E}">
        <p14:creationId xmlns:p14="http://schemas.microsoft.com/office/powerpoint/2010/main" val="1293405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و به اين پرسش پاسخ گويد كه آيا ترجمه </a:t>
            </a:r>
            <a:r>
              <a:rPr lang="fa-IR" smtClean="0">
                <a:cs typeface="B Nazanin" panose="00000400000000000000" pitchFamily="2" charset="-78"/>
              </a:rPr>
              <a:t>و انتشار </a:t>
            </a:r>
            <a:r>
              <a:rPr lang="fa-IR">
                <a:cs typeface="B Nazanin" panose="00000400000000000000" pitchFamily="2" charset="-78"/>
              </a:rPr>
              <a:t>اين اثر را ميتوان دليلي بر شكل گيري «</a:t>
            </a:r>
            <a:r>
              <a:rPr lang="fa-IR" b="1">
                <a:solidFill>
                  <a:srgbClr val="FF0000"/>
                </a:solidFill>
                <a:cs typeface="B Nazanin" panose="00000400000000000000" pitchFamily="2" charset="-78"/>
              </a:rPr>
              <a:t>گفتمان اقتصاد سياسي</a:t>
            </a:r>
            <a:r>
              <a:rPr lang="fa-IR">
                <a:cs typeface="B Nazanin" panose="00000400000000000000" pitchFamily="2" charset="-78"/>
              </a:rPr>
              <a:t>» در ايران دانسـت؟ </a:t>
            </a:r>
            <a:r>
              <a:rPr lang="fa-IR" smtClean="0">
                <a:cs typeface="B Nazanin" panose="00000400000000000000" pitchFamily="2" charset="-78"/>
              </a:rPr>
              <a:t>مقالـه پس </a:t>
            </a:r>
            <a:r>
              <a:rPr lang="fa-IR">
                <a:cs typeface="B Nazanin" panose="00000400000000000000" pitchFamily="2" charset="-78"/>
              </a:rPr>
              <a:t>از بررسي مضامين اصلي كتاب و دلالت آن بر مقولة سياست و حكمراني، پرسش مزبور </a:t>
            </a:r>
            <a:r>
              <a:rPr lang="fa-IR" smtClean="0">
                <a:cs typeface="B Nazanin" panose="00000400000000000000" pitchFamily="2" charset="-78"/>
              </a:rPr>
              <a:t>را چنـين </a:t>
            </a:r>
            <a:r>
              <a:rPr lang="fa-IR">
                <a:cs typeface="B Nazanin" panose="00000400000000000000" pitchFamily="2" charset="-78"/>
              </a:rPr>
              <a:t>پاسـخ مـيدهـد كـه اگرچـه پـل بورگـار كتـاب اكونـومي پليتيـك را در </a:t>
            </a:r>
            <a:r>
              <a:rPr lang="fa-IR" smtClean="0">
                <a:cs typeface="B Nazanin" panose="00000400000000000000" pitchFamily="2" charset="-78"/>
              </a:rPr>
              <a:t>فرانسـه</a:t>
            </a:r>
            <a:r>
              <a:rPr lang="fa-IR">
                <a:cs typeface="B Nazanin" panose="00000400000000000000" pitchFamily="2" charset="-78"/>
              </a:rPr>
              <a:t>، </a:t>
            </a:r>
            <a:r>
              <a:rPr lang="fa-IR" smtClean="0">
                <a:cs typeface="B Nazanin" panose="00000400000000000000" pitchFamily="2" charset="-78"/>
              </a:rPr>
              <a:t>در «</a:t>
            </a:r>
            <a:r>
              <a:rPr lang="fa-IR" b="1" smtClean="0">
                <a:solidFill>
                  <a:srgbClr val="FF0000"/>
                </a:solidFill>
                <a:cs typeface="B Nazanin" panose="00000400000000000000" pitchFamily="2" charset="-78"/>
              </a:rPr>
              <a:t>گفتمــان </a:t>
            </a:r>
            <a:r>
              <a:rPr lang="fa-IR" b="1">
                <a:solidFill>
                  <a:srgbClr val="FF0000"/>
                </a:solidFill>
                <a:cs typeface="B Nazanin" panose="00000400000000000000" pitchFamily="2" charset="-78"/>
              </a:rPr>
              <a:t>اقتصــاد سياســي</a:t>
            </a:r>
            <a:r>
              <a:rPr lang="fa-IR">
                <a:cs typeface="B Nazanin" panose="00000400000000000000" pitchFamily="2" charset="-78"/>
              </a:rPr>
              <a:t>» تــأليف كــرده، امــا فروغــي آن را در ايــران، در زمانــة </a:t>
            </a:r>
            <a:r>
              <a:rPr lang="fa-IR" smtClean="0">
                <a:cs typeface="B Nazanin" panose="00000400000000000000" pitchFamily="2" charset="-78"/>
              </a:rPr>
              <a:t>اســتيلاي «</a:t>
            </a:r>
            <a:r>
              <a:rPr lang="fa-IR" b="1" smtClean="0">
                <a:solidFill>
                  <a:srgbClr val="FF0000"/>
                </a:solidFill>
                <a:cs typeface="B Nazanin" panose="00000400000000000000" pitchFamily="2" charset="-78"/>
              </a:rPr>
              <a:t>گفتمان </a:t>
            </a:r>
            <a:r>
              <a:rPr lang="fa-IR" b="1">
                <a:solidFill>
                  <a:srgbClr val="FF0000"/>
                </a:solidFill>
                <a:cs typeface="B Nazanin" panose="00000400000000000000" pitchFamily="2" charset="-78"/>
              </a:rPr>
              <a:t>حقوقي</a:t>
            </a:r>
            <a:r>
              <a:rPr lang="fa-IR">
                <a:cs typeface="B Nazanin" panose="00000400000000000000" pitchFamily="2" charset="-78"/>
              </a:rPr>
              <a:t>» عصر مشروطه ترجمه نموده است و </a:t>
            </a:r>
            <a:r>
              <a:rPr lang="fa-IR" smtClean="0">
                <a:cs typeface="B Nazanin" panose="00000400000000000000" pitchFamily="2" charset="-78"/>
              </a:rPr>
              <a:t>از اينروي </a:t>
            </a:r>
            <a:r>
              <a:rPr lang="fa-IR">
                <a:cs typeface="B Nazanin" panose="00000400000000000000" pitchFamily="2" charset="-78"/>
              </a:rPr>
              <a:t>ترجمه و انتشار اين كتـاب </a:t>
            </a:r>
            <a:r>
              <a:rPr lang="fa-IR" smtClean="0">
                <a:cs typeface="B Nazanin" panose="00000400000000000000" pitchFamily="2" charset="-78"/>
              </a:rPr>
              <a:t>را </a:t>
            </a:r>
            <a:r>
              <a:rPr lang="fa-IR" b="1" smtClean="0">
                <a:solidFill>
                  <a:srgbClr val="00B0F0"/>
                </a:solidFill>
                <a:cs typeface="B Nazanin" panose="00000400000000000000" pitchFamily="2" charset="-78"/>
              </a:rPr>
              <a:t>نمي توان</a:t>
            </a:r>
            <a:r>
              <a:rPr lang="fa-IR" smtClean="0">
                <a:cs typeface="B Nazanin" panose="00000400000000000000" pitchFamily="2" charset="-78"/>
              </a:rPr>
              <a:t> </a:t>
            </a:r>
            <a:r>
              <a:rPr lang="fa-IR">
                <a:cs typeface="B Nazanin" panose="00000400000000000000" pitchFamily="2" charset="-78"/>
              </a:rPr>
              <a:t>مصداقي از «</a:t>
            </a:r>
            <a:r>
              <a:rPr lang="fa-IR" b="1">
                <a:solidFill>
                  <a:srgbClr val="FF0000"/>
                </a:solidFill>
                <a:cs typeface="B Nazanin" panose="00000400000000000000" pitchFamily="2" charset="-78"/>
              </a:rPr>
              <a:t>گفتمان اقتصاد سياسي</a:t>
            </a:r>
            <a:r>
              <a:rPr lang="fa-IR">
                <a:cs typeface="B Nazanin" panose="00000400000000000000" pitchFamily="2" charset="-78"/>
              </a:rPr>
              <a:t>» در ايران به شمار آورد</a:t>
            </a:r>
          </a:p>
          <a:p>
            <a:pPr algn="just"/>
            <a:endParaRPr lang="fa-IR">
              <a:cs typeface="B Nazanin" panose="00000400000000000000" pitchFamily="2" charset="-78"/>
            </a:endParaRPr>
          </a:p>
        </p:txBody>
      </p:sp>
    </p:spTree>
    <p:extLst>
      <p:ext uri="{BB962C8B-B14F-4D97-AF65-F5344CB8AC3E}">
        <p14:creationId xmlns:p14="http://schemas.microsoft.com/office/powerpoint/2010/main" val="26985338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امـا فروغـي در سال 1315ق كه كتابِ نخست را ترجمه كرده، هرگز واژة «توليد» را به كار نبرده و در عوض از مفهوم «تحصيل» استفاده كـرده اسـت. اسـتفاده از مفهـوم «تحصـيل» و مشـتقات آن همچـون «</a:t>
            </a:r>
            <a:r>
              <a:rPr lang="fa-IR">
                <a:solidFill>
                  <a:srgbClr val="FF0000"/>
                </a:solidFill>
                <a:cs typeface="B Nazanin" panose="00000400000000000000" pitchFamily="2" charset="-78"/>
              </a:rPr>
              <a:t>حاصل</a:t>
            </a:r>
            <a:r>
              <a:rPr lang="fa-IR">
                <a:cs typeface="B Nazanin" panose="00000400000000000000" pitchFamily="2" charset="-78"/>
              </a:rPr>
              <a:t>» و «</a:t>
            </a:r>
            <a:r>
              <a:rPr lang="fa-IR" b="1">
                <a:solidFill>
                  <a:srgbClr val="FF0000"/>
                </a:solidFill>
                <a:cs typeface="B Nazanin" panose="00000400000000000000" pitchFamily="2" charset="-78"/>
              </a:rPr>
              <a:t>محصول</a:t>
            </a:r>
            <a:r>
              <a:rPr lang="fa-IR">
                <a:cs typeface="B Nazanin" panose="00000400000000000000" pitchFamily="2" charset="-78"/>
              </a:rPr>
              <a:t>» را شايد بتوان متأثر از غلبة اقتصاد كشاورزي در گذشتة ايران دانست. اما در كتابِ 1323ق در ترجمة مفهوم </a:t>
            </a:r>
            <a:r>
              <a:rPr lang="en-US">
                <a:cs typeface="B Nazanin" panose="00000400000000000000" pitchFamily="2" charset="-78"/>
              </a:rPr>
              <a:t>production </a:t>
            </a:r>
            <a:r>
              <a:rPr lang="fa-IR" smtClean="0">
                <a:cs typeface="B Nazanin" panose="00000400000000000000" pitchFamily="2" charset="-78"/>
              </a:rPr>
              <a:t> واژة </a:t>
            </a:r>
            <a:r>
              <a:rPr lang="fa-IR">
                <a:cs typeface="B Nazanin" panose="00000400000000000000" pitchFamily="2" charset="-78"/>
              </a:rPr>
              <a:t>«توليد» را به كار گرفته است. بدين ترتيـب اين واژه كه پيش از اين، بيشتر در رابطه با «</a:t>
            </a:r>
            <a:r>
              <a:rPr lang="fa-IR" b="1">
                <a:solidFill>
                  <a:srgbClr val="FF0000"/>
                </a:solidFill>
                <a:cs typeface="B Nazanin" panose="00000400000000000000" pitchFamily="2" charset="-78"/>
              </a:rPr>
              <a:t>زادن و زاياندن</a:t>
            </a:r>
            <a:r>
              <a:rPr lang="fa-IR">
                <a:cs typeface="B Nazanin" panose="00000400000000000000" pitchFamily="2" charset="-78"/>
              </a:rPr>
              <a:t>» به كـار مـي رفتـه، (دهخـدا 1377 : 7153) معناي جديدي </a:t>
            </a:r>
            <a:r>
              <a:rPr lang="fa-IR" smtClean="0">
                <a:cs typeface="B Nazanin" panose="00000400000000000000" pitchFamily="2" charset="-78"/>
              </a:rPr>
              <a:t>مي يابد </a:t>
            </a:r>
            <a:r>
              <a:rPr lang="fa-IR">
                <a:cs typeface="B Nazanin" panose="00000400000000000000" pitchFamily="2" charset="-78"/>
              </a:rPr>
              <a:t>و مفهوم «توليد» به معناي امروزيِ آن در اقتصاد، در زبان فارسي متولد ميشود. </a:t>
            </a:r>
          </a:p>
          <a:p>
            <a:endParaRPr lang="fa-IR"/>
          </a:p>
        </p:txBody>
      </p:sp>
      <p:sp>
        <p:nvSpPr>
          <p:cNvPr id="4" name="Flowchart: Alternate Process 3"/>
          <p:cNvSpPr/>
          <p:nvPr/>
        </p:nvSpPr>
        <p:spPr>
          <a:xfrm>
            <a:off x="838200" y="4796852"/>
            <a:ext cx="4062334" cy="101933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اسـتفاده از مفهـوم «تحصـيل»</a:t>
            </a:r>
            <a:endParaRPr lang="fa-IR"/>
          </a:p>
        </p:txBody>
      </p:sp>
    </p:spTree>
    <p:extLst>
      <p:ext uri="{BB962C8B-B14F-4D97-AF65-F5344CB8AC3E}">
        <p14:creationId xmlns:p14="http://schemas.microsoft.com/office/powerpoint/2010/main" val="24716299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ازاينروي ميتوان در تاريخ مفهومِ «</a:t>
            </a:r>
            <a:r>
              <a:rPr lang="fa-IR" b="1">
                <a:solidFill>
                  <a:srgbClr val="FF0000"/>
                </a:solidFill>
                <a:cs typeface="B Nazanin" panose="00000400000000000000" pitchFamily="2" charset="-78"/>
              </a:rPr>
              <a:t>توليد</a:t>
            </a:r>
            <a:r>
              <a:rPr lang="fa-IR">
                <a:cs typeface="B Nazanin" panose="00000400000000000000" pitchFamily="2" charset="-78"/>
              </a:rPr>
              <a:t>» به عنوان يكي از مفاهيم علم </a:t>
            </a:r>
            <a:r>
              <a:rPr lang="fa-IR" smtClean="0">
                <a:cs typeface="B Nazanin" panose="00000400000000000000" pitchFamily="2" charset="-78"/>
              </a:rPr>
              <a:t>اقتصـاد مدرن</a:t>
            </a:r>
            <a:r>
              <a:rPr lang="fa-IR">
                <a:cs typeface="B Nazanin" panose="00000400000000000000" pitchFamily="2" charset="-78"/>
              </a:rPr>
              <a:t>، اين اثر را از نخستين آثاري دانست كه آن را به كار گرفته . </a:t>
            </a:r>
            <a:r>
              <a:rPr lang="fa-IR" smtClean="0">
                <a:cs typeface="B Nazanin" panose="00000400000000000000" pitchFamily="2" charset="-78"/>
              </a:rPr>
              <a:t>است نمونة </a:t>
            </a:r>
            <a:r>
              <a:rPr lang="fa-IR">
                <a:cs typeface="B Nazanin" panose="00000400000000000000" pitchFamily="2" charset="-78"/>
              </a:rPr>
              <a:t>ديگر آنكه فروغي در ترجمـة 1315ق، بارهـا از واژة «عملـه» و صـورت جمـعِ </a:t>
            </a:r>
            <a:r>
              <a:rPr lang="fa-IR" smtClean="0">
                <a:cs typeface="B Nazanin" panose="00000400000000000000" pitchFamily="2" charset="-78"/>
              </a:rPr>
              <a:t>آن «عمله جات</a:t>
            </a:r>
            <a:r>
              <a:rPr lang="fa-IR">
                <a:cs typeface="B Nazanin" panose="00000400000000000000" pitchFamily="2" charset="-78"/>
              </a:rPr>
              <a:t>» استفاده ميكند و اگر چه در مواردي از واژة «كارگر» نيـز بهـره گرفتـه، ولـيكن </a:t>
            </a:r>
            <a:r>
              <a:rPr lang="fa-IR" smtClean="0">
                <a:cs typeface="B Nazanin" panose="00000400000000000000" pitchFamily="2" charset="-78"/>
              </a:rPr>
              <a:t>در كتاب </a:t>
            </a:r>
            <a:r>
              <a:rPr lang="fa-IR">
                <a:cs typeface="B Nazanin" panose="00000400000000000000" pitchFamily="2" charset="-78"/>
              </a:rPr>
              <a:t>1323ق استفاده از واژگان «عمله» و «</a:t>
            </a:r>
            <a:r>
              <a:rPr lang="fa-IR" smtClean="0">
                <a:cs typeface="B Nazanin" panose="00000400000000000000" pitchFamily="2" charset="-78"/>
              </a:rPr>
              <a:t>عمله جات</a:t>
            </a:r>
            <a:r>
              <a:rPr lang="fa-IR">
                <a:cs typeface="B Nazanin" panose="00000400000000000000" pitchFamily="2" charset="-78"/>
              </a:rPr>
              <a:t>» را ترك گفته و فقـط از تعبيـر «</a:t>
            </a:r>
            <a:r>
              <a:rPr lang="fa-IR" smtClean="0">
                <a:cs typeface="B Nazanin" panose="00000400000000000000" pitchFamily="2" charset="-78"/>
              </a:rPr>
              <a:t>كـارگر» استفاده </a:t>
            </a:r>
            <a:r>
              <a:rPr lang="fa-IR">
                <a:cs typeface="B Nazanin" panose="00000400000000000000" pitchFamily="2" charset="-78"/>
              </a:rPr>
              <a:t>كرده است</a:t>
            </a:r>
          </a:p>
          <a:p>
            <a:pPr algn="just"/>
            <a:endParaRPr lang="fa-IR">
              <a:cs typeface="B Nazanin" panose="00000400000000000000" pitchFamily="2" charset="-78"/>
            </a:endParaRPr>
          </a:p>
        </p:txBody>
      </p:sp>
    </p:spTree>
    <p:extLst>
      <p:ext uri="{BB962C8B-B14F-4D97-AF65-F5344CB8AC3E}">
        <p14:creationId xmlns:p14="http://schemas.microsoft.com/office/powerpoint/2010/main" val="3028552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اين قبيل مي توان به تغيير و تبديل واژگاني چون </a:t>
            </a:r>
            <a:r>
              <a:rPr lang="fa-IR" smtClean="0">
                <a:solidFill>
                  <a:srgbClr val="FF0000"/>
                </a:solidFill>
                <a:cs typeface="B Nazanin" panose="00000400000000000000" pitchFamily="2" charset="-78"/>
              </a:rPr>
              <a:t>«زحمت» به «كار»، </a:t>
            </a:r>
            <a:r>
              <a:rPr lang="fa-IR" smtClean="0">
                <a:solidFill>
                  <a:srgbClr val="00B0F0"/>
                </a:solidFill>
                <a:cs typeface="B Nazanin" panose="00000400000000000000" pitchFamily="2" charset="-78"/>
              </a:rPr>
              <a:t>«چرخ و اسباب» بـه «ماشين»، </a:t>
            </a:r>
            <a:r>
              <a:rPr lang="fa-IR" smtClean="0">
                <a:solidFill>
                  <a:srgbClr val="FF0000"/>
                </a:solidFill>
                <a:cs typeface="B Nazanin" panose="00000400000000000000" pitchFamily="2" charset="-78"/>
              </a:rPr>
              <a:t>«مكنت» به «ثروت» </a:t>
            </a:r>
            <a:r>
              <a:rPr lang="fa-IR" smtClean="0">
                <a:cs typeface="B Nazanin" panose="00000400000000000000" pitchFamily="2" charset="-78"/>
              </a:rPr>
              <a:t>نيز اشاره نمود. يكي ديگر از مفاهيم اصلي كتاب، مفهوم </a:t>
            </a:r>
            <a:r>
              <a:rPr lang="en-US" smtClean="0">
                <a:cs typeface="B Nazanin" panose="00000400000000000000" pitchFamily="2" charset="-78"/>
              </a:rPr>
              <a:t>société </a:t>
            </a:r>
            <a:r>
              <a:rPr lang="fa-IR" smtClean="0">
                <a:cs typeface="B Nazanin" panose="00000400000000000000" pitchFamily="2" charset="-78"/>
              </a:rPr>
              <a:t> است كه فروغي تعبير «</a:t>
            </a:r>
            <a:r>
              <a:rPr lang="fa-IR" b="1" smtClean="0">
                <a:solidFill>
                  <a:srgbClr val="FF0000"/>
                </a:solidFill>
                <a:cs typeface="B Nazanin" panose="00000400000000000000" pitchFamily="2" charset="-78"/>
              </a:rPr>
              <a:t>هيئت اجتماعيه</a:t>
            </a:r>
            <a:r>
              <a:rPr lang="fa-IR" smtClean="0">
                <a:cs typeface="B Nazanin" panose="00000400000000000000" pitchFamily="2" charset="-78"/>
              </a:rPr>
              <a:t>» را برابر آن نهاده و تنها يك بار از عبارت «هيئت جامعه» استفاده كـرده اسـت. (فروغـي, 1323 ق ص. 54)  اين نشان ميدهد اگر چه مفهوم </a:t>
            </a:r>
            <a:r>
              <a:rPr lang="en-US" smtClean="0">
                <a:cs typeface="B Nazanin" panose="00000400000000000000" pitchFamily="2" charset="-78"/>
              </a:rPr>
              <a:t>société </a:t>
            </a:r>
            <a:r>
              <a:rPr lang="fa-IR" smtClean="0">
                <a:cs typeface="B Nazanin" panose="00000400000000000000" pitchFamily="2" charset="-78"/>
              </a:rPr>
              <a:t> كمـابيش بـه فضـاي فكـري ايـران وارد شـده، وليكن هنوز واژة «جامعه» به معنا و مفهوم امروزيِ آن رواج نيافته و ظاهراً اين مفهوم سير تطور «</a:t>
            </a:r>
            <a:r>
              <a:rPr lang="fa-IR" b="1" smtClean="0">
                <a:solidFill>
                  <a:srgbClr val="FF0000"/>
                </a:solidFill>
                <a:cs typeface="B Nazanin" panose="00000400000000000000" pitchFamily="2" charset="-78"/>
              </a:rPr>
              <a:t>هيئت اجتماعيه</a:t>
            </a:r>
            <a:r>
              <a:rPr lang="fa-IR" smtClean="0">
                <a:cs typeface="B Nazanin" panose="00000400000000000000" pitchFamily="2" charset="-78"/>
              </a:rPr>
              <a:t>» به «هيئت جامعه» و سپس به «جامعه» را گذرانده است. </a:t>
            </a:r>
            <a:endParaRPr lang="fa-IR">
              <a:cs typeface="B Nazanin" panose="00000400000000000000" pitchFamily="2" charset="-78"/>
            </a:endParaRPr>
          </a:p>
        </p:txBody>
      </p:sp>
    </p:spTree>
    <p:extLst>
      <p:ext uri="{BB962C8B-B14F-4D97-AF65-F5344CB8AC3E}">
        <p14:creationId xmlns:p14="http://schemas.microsoft.com/office/powerpoint/2010/main" val="25025944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3 .</a:t>
            </a:r>
            <a:r>
              <a:rPr lang="fa-IR" b="1" smtClean="0">
                <a:solidFill>
                  <a:srgbClr val="FF0000"/>
                </a:solidFill>
                <a:cs typeface="B Nazanin" panose="00000400000000000000" pitchFamily="2" charset="-78"/>
              </a:rPr>
              <a:t>چشم انداز نظري</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ميشل فوكو در درسگفتارهاي كلژدوفـرانس در سـالهـاي 1978 و 1979 كـه بـه ترتيـب در دو كتابِ امنيت، قلمرو، جمعيت (فوكـو1399) و تولـد زيسـت سياسـت (فوكـو1389) منتشـر شده است، در ادامة رويكرد تبارشناسي و تحليل قدرت، مي كوشد تكوين زيسـت قـدرت (</a:t>
            </a:r>
            <a:r>
              <a:rPr lang="en-US">
                <a:cs typeface="B Nazanin" panose="00000400000000000000" pitchFamily="2" charset="-78"/>
              </a:rPr>
              <a:t>(</a:t>
            </a:r>
            <a:r>
              <a:rPr lang="en-US" smtClean="0">
                <a:cs typeface="B Nazanin" panose="00000400000000000000" pitchFamily="2" charset="-78"/>
              </a:rPr>
              <a:t>bio power</a:t>
            </a:r>
            <a:r>
              <a:rPr lang="fa-IR" smtClean="0">
                <a:cs typeface="B Nazanin" panose="00000400000000000000" pitchFamily="2" charset="-78"/>
              </a:rPr>
              <a:t>يا قدرت مشرف بر حيات را رديابي كند؛ شيوهاي از اعمـال قـدرت و حكـمرانـي </a:t>
            </a:r>
            <a:r>
              <a:rPr lang="fa-IR">
                <a:cs typeface="B Nazanin" panose="00000400000000000000" pitchFamily="2" charset="-78"/>
              </a:rPr>
              <a:t>كـه پيشينة آن به تحولات اقتصاديِ قرن هجدهم ميلادي </a:t>
            </a:r>
            <a:r>
              <a:rPr lang="fa-IR" smtClean="0">
                <a:cs typeface="B Nazanin" panose="00000400000000000000" pitchFamily="2" charset="-78"/>
              </a:rPr>
              <a:t>بازمي گردد</a:t>
            </a:r>
            <a:r>
              <a:rPr lang="fa-IR">
                <a:cs typeface="B Nazanin" panose="00000400000000000000" pitchFamily="2" charset="-78"/>
              </a:rPr>
              <a:t>. يكي از مهمترين مفاهيمي </a:t>
            </a:r>
            <a:r>
              <a:rPr lang="fa-IR" smtClean="0">
                <a:cs typeface="B Nazanin" panose="00000400000000000000" pitchFamily="2" charset="-78"/>
              </a:rPr>
              <a:t>كـه </a:t>
            </a:r>
            <a:r>
              <a:rPr lang="fa-IR">
                <a:cs typeface="B Nazanin" panose="00000400000000000000" pitchFamily="2" charset="-78"/>
              </a:rPr>
              <a:t>فوكو در اين تحليل به كار مي گيرد، مفهوم «</a:t>
            </a:r>
            <a:r>
              <a:rPr lang="fa-IR" b="1">
                <a:solidFill>
                  <a:srgbClr val="FF0000"/>
                </a:solidFill>
                <a:cs typeface="B Nazanin" panose="00000400000000000000" pitchFamily="2" charset="-78"/>
              </a:rPr>
              <a:t>اقتصـاد سياسـي</a:t>
            </a:r>
            <a:r>
              <a:rPr lang="fa-IR">
                <a:cs typeface="B Nazanin" panose="00000400000000000000" pitchFamily="2" charset="-78"/>
              </a:rPr>
              <a:t>» اسـت. </a:t>
            </a:r>
          </a:p>
        </p:txBody>
      </p:sp>
      <p:sp>
        <p:nvSpPr>
          <p:cNvPr id="4" name="Flowchart: Alternate Process 3"/>
          <p:cNvSpPr/>
          <p:nvPr/>
        </p:nvSpPr>
        <p:spPr>
          <a:xfrm>
            <a:off x="838200" y="4557010"/>
            <a:ext cx="3897442" cy="98935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قدرت مشرف بر حيات</a:t>
            </a:r>
            <a:endParaRPr lang="fa-IR"/>
          </a:p>
        </p:txBody>
      </p:sp>
    </p:spTree>
    <p:extLst>
      <p:ext uri="{BB962C8B-B14F-4D97-AF65-F5344CB8AC3E}">
        <p14:creationId xmlns:p14="http://schemas.microsoft.com/office/powerpoint/2010/main" val="41965192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او در ايـن درسگفتارهـا نشان ميدهد كه چگونه از ميانة قرن هجدهم بدين سو، با گذار از مركانتيليسم به فيزيوكراسي، سياست با اقتصاد و به بياني دقيقتر فنِّ حكمراني با اقتصاد در هم مي آميزد و بـدين ترتيـب بـا تولد «اكونومي پليتيك» يـا همـان «اقتصـاد سياسـي»، شـكل و شـيوة جديـدي از حكـمرانـي تكوين مي يابد كه آن را «</a:t>
            </a:r>
            <a:r>
              <a:rPr lang="fa-IR" smtClean="0">
                <a:solidFill>
                  <a:srgbClr val="FF0000"/>
                </a:solidFill>
                <a:cs typeface="B Nazanin" panose="00000400000000000000" pitchFamily="2" charset="-78"/>
              </a:rPr>
              <a:t>حكومتمندي</a:t>
            </a:r>
            <a:r>
              <a:rPr lang="fa-IR" smtClean="0">
                <a:cs typeface="B Nazanin" panose="00000400000000000000" pitchFamily="2" charset="-78"/>
              </a:rPr>
              <a:t>» (</a:t>
            </a:r>
            <a:r>
              <a:rPr lang="en-US" smtClean="0">
                <a:cs typeface="B Nazanin" panose="00000400000000000000" pitchFamily="2" charset="-78"/>
              </a:rPr>
              <a:t>governmenttality</a:t>
            </a:r>
            <a:r>
              <a:rPr lang="fa-IR" smtClean="0">
                <a:cs typeface="B Nazanin" panose="00000400000000000000" pitchFamily="2" charset="-78"/>
              </a:rPr>
              <a:t>) مينامـد. او حكومـتمنـدي را بـه اختصار چنين توضيح مي دهد كه هدف يا ابژة آن «جمعيت»، ابزار تكنيكي آن «</a:t>
            </a:r>
            <a:r>
              <a:rPr lang="fa-IR" b="1" smtClean="0">
                <a:solidFill>
                  <a:srgbClr val="FF0000"/>
                </a:solidFill>
                <a:cs typeface="B Nazanin" panose="00000400000000000000" pitchFamily="2" charset="-78"/>
              </a:rPr>
              <a:t>آپـاراتوسهـاي امنيت</a:t>
            </a:r>
            <a:r>
              <a:rPr lang="fa-IR" smtClean="0">
                <a:cs typeface="B Nazanin" panose="00000400000000000000" pitchFamily="2" charset="-78"/>
              </a:rPr>
              <a:t>» و صورت اصليِ دانش آن «</a:t>
            </a:r>
            <a:r>
              <a:rPr lang="fa-IR" b="1" smtClean="0">
                <a:solidFill>
                  <a:srgbClr val="FF0000"/>
                </a:solidFill>
                <a:cs typeface="B Nazanin" panose="00000400000000000000" pitchFamily="2" charset="-78"/>
              </a:rPr>
              <a:t>اقتصاد سياسي</a:t>
            </a:r>
            <a:r>
              <a:rPr lang="fa-IR" smtClean="0">
                <a:cs typeface="B Nazanin" panose="00000400000000000000" pitchFamily="2" charset="-78"/>
              </a:rPr>
              <a:t>» است. (فوكو1399 :1</a:t>
            </a:r>
            <a:endParaRPr lang="fa-IR">
              <a:cs typeface="B Nazanin" panose="00000400000000000000" pitchFamily="2" charset="-78"/>
            </a:endParaRPr>
          </a:p>
        </p:txBody>
      </p:sp>
      <p:sp>
        <p:nvSpPr>
          <p:cNvPr id="4" name="Flowchart: Alternate Process 3"/>
          <p:cNvSpPr/>
          <p:nvPr/>
        </p:nvSpPr>
        <p:spPr>
          <a:xfrm>
            <a:off x="944380" y="4557011"/>
            <a:ext cx="3987384" cy="104931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به بياني دقيقتر فنِّ حكمراني با اقتصاد در هم مي آميزد</a:t>
            </a:r>
            <a:endParaRPr lang="fa-IR"/>
          </a:p>
        </p:txBody>
      </p:sp>
    </p:spTree>
    <p:extLst>
      <p:ext uri="{BB962C8B-B14F-4D97-AF65-F5344CB8AC3E}">
        <p14:creationId xmlns:p14="http://schemas.microsoft.com/office/powerpoint/2010/main" val="33569515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قــرن هفــدهم مركانتيليســتهــا «جمعيــت» را يــك نيــروي توليــدي و منبــع ثــروت درنظر ميگرفتند كه ميبايست در يك نظام تنظيميِ حقوقي ـ قضايي، تمشـيت و بـر آن فرمـان رانده شود تا توليد و صادرات هرچه بيشتر افزايش يابد؛ </a:t>
            </a:r>
            <a:endParaRPr lang="fa-IR">
              <a:cs typeface="B Nazanin" panose="00000400000000000000" pitchFamily="2" charset="-78"/>
            </a:endParaRPr>
          </a:p>
        </p:txBody>
      </p:sp>
    </p:spTree>
    <p:extLst>
      <p:ext uri="{BB962C8B-B14F-4D97-AF65-F5344CB8AC3E}">
        <p14:creationId xmlns:p14="http://schemas.microsoft.com/office/powerpoint/2010/main" val="17859599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روندي كه فوكو آن را «</a:t>
            </a:r>
            <a:r>
              <a:rPr lang="fa-IR" b="1">
                <a:solidFill>
                  <a:srgbClr val="FF0000"/>
                </a:solidFill>
                <a:cs typeface="B Nazanin" panose="00000400000000000000" pitchFamily="2" charset="-78"/>
              </a:rPr>
              <a:t>دولت پليسـي</a:t>
            </a:r>
            <a:r>
              <a:rPr lang="fa-IR">
                <a:cs typeface="B Nazanin" panose="00000400000000000000" pitchFamily="2" charset="-78"/>
              </a:rPr>
              <a:t>» مينامد. به ديگر سخن، مركانتيليسم در واقع شكلي از حكمراني است كه جمعيت را بر اساس </a:t>
            </a:r>
            <a:r>
              <a:rPr lang="fa-IR" b="1">
                <a:solidFill>
                  <a:srgbClr val="FF0000"/>
                </a:solidFill>
                <a:cs typeface="B Nazanin" panose="00000400000000000000" pitchFamily="2" charset="-78"/>
              </a:rPr>
              <a:t>محور حاكم ـ اتباع </a:t>
            </a:r>
            <a:r>
              <a:rPr lang="fa-IR">
                <a:cs typeface="B Nazanin" panose="00000400000000000000" pitchFamily="2" charset="-78"/>
              </a:rPr>
              <a:t>فهم </a:t>
            </a:r>
            <a:r>
              <a:rPr lang="fa-IR" smtClean="0">
                <a:cs typeface="B Nazanin" panose="00000400000000000000" pitchFamily="2" charset="-78"/>
              </a:rPr>
              <a:t>مي كند </a:t>
            </a:r>
            <a:r>
              <a:rPr lang="fa-IR">
                <a:cs typeface="B Nazanin" panose="00000400000000000000" pitchFamily="2" charset="-78"/>
              </a:rPr>
              <a:t>و مهمترين </a:t>
            </a:r>
            <a:r>
              <a:rPr lang="fa-IR" smtClean="0">
                <a:cs typeface="B Nazanin" panose="00000400000000000000" pitchFamily="2" charset="-78"/>
              </a:rPr>
              <a:t>ساز وكار </a:t>
            </a:r>
            <a:r>
              <a:rPr lang="fa-IR">
                <a:cs typeface="B Nazanin" panose="00000400000000000000" pitchFamily="2" charset="-78"/>
              </a:rPr>
              <a:t>اعمال قدرت بر جمعيت را «قانون» </a:t>
            </a:r>
            <a:r>
              <a:rPr lang="fa-IR" smtClean="0">
                <a:cs typeface="B Nazanin" panose="00000400000000000000" pitchFamily="2" charset="-78"/>
              </a:rPr>
              <a:t>مي داند</a:t>
            </a:r>
            <a:r>
              <a:rPr lang="fa-IR">
                <a:cs typeface="B Nazanin" panose="00000400000000000000" pitchFamily="2" charset="-78"/>
              </a:rPr>
              <a:t>؛ قانوني برآمده از ارادة حاكم و البته در طول خواست و ارادة پروردگار. اما از ميانة سدة هجدهم كه مركانتيليسم به افول </a:t>
            </a:r>
            <a:r>
              <a:rPr lang="fa-IR" smtClean="0">
                <a:cs typeface="B Nazanin" panose="00000400000000000000" pitchFamily="2" charset="-78"/>
              </a:rPr>
              <a:t>مي گرايد </a:t>
            </a:r>
            <a:r>
              <a:rPr lang="fa-IR">
                <a:cs typeface="B Nazanin" panose="00000400000000000000" pitchFamily="2" charset="-78"/>
              </a:rPr>
              <a:t>و فيزيوكراسي </a:t>
            </a:r>
            <a:r>
              <a:rPr lang="fa-IR" smtClean="0">
                <a:cs typeface="B Nazanin" panose="00000400000000000000" pitchFamily="2" charset="-78"/>
              </a:rPr>
              <a:t>سربرمي آورد </a:t>
            </a:r>
            <a:r>
              <a:rPr lang="fa-IR">
                <a:cs typeface="B Nazanin" panose="00000400000000000000" pitchFamily="2" charset="-78"/>
              </a:rPr>
              <a:t>نگـاه جديدي به «جمعيت» پديد ميآيد</a:t>
            </a:r>
            <a:r>
              <a:rPr lang="fa-IR"/>
              <a:t>. </a:t>
            </a:r>
          </a:p>
        </p:txBody>
      </p:sp>
      <p:sp>
        <p:nvSpPr>
          <p:cNvPr id="4" name="Flowchart: Alternate Process 3"/>
          <p:cNvSpPr/>
          <p:nvPr/>
        </p:nvSpPr>
        <p:spPr>
          <a:xfrm>
            <a:off x="1160060" y="4380931"/>
            <a:ext cx="3193576" cy="77792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ميانة سدة هجدهم</a:t>
            </a:r>
            <a:endParaRPr lang="fa-IR"/>
          </a:p>
        </p:txBody>
      </p:sp>
    </p:spTree>
    <p:extLst>
      <p:ext uri="{BB962C8B-B14F-4D97-AF65-F5344CB8AC3E}">
        <p14:creationId xmlns:p14="http://schemas.microsoft.com/office/powerpoint/2010/main" val="4625386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فيزيوكراتها همچون مركانتيليست ها «جمعيت» را به مثابـه «</a:t>
            </a:r>
            <a:r>
              <a:rPr lang="fa-IR" b="1" smtClean="0">
                <a:solidFill>
                  <a:srgbClr val="FF0000"/>
                </a:solidFill>
                <a:cs typeface="B Nazanin" panose="00000400000000000000" pitchFamily="2" charset="-78"/>
              </a:rPr>
              <a:t>سوژه هاي </a:t>
            </a:r>
            <a:r>
              <a:rPr lang="fa-IR" b="1">
                <a:solidFill>
                  <a:srgbClr val="FF0000"/>
                </a:solidFill>
                <a:cs typeface="B Nazanin" panose="00000400000000000000" pitchFamily="2" charset="-78"/>
              </a:rPr>
              <a:t>حق</a:t>
            </a:r>
            <a:r>
              <a:rPr lang="fa-IR">
                <a:cs typeface="B Nazanin" panose="00000400000000000000" pitchFamily="2" charset="-78"/>
              </a:rPr>
              <a:t>» و تابع ارادة حاكم </a:t>
            </a:r>
            <a:r>
              <a:rPr lang="fa-IR" smtClean="0">
                <a:cs typeface="B Nazanin" panose="00000400000000000000" pitchFamily="2" charset="-78"/>
              </a:rPr>
              <a:t>نمي انگاشتند </a:t>
            </a:r>
            <a:r>
              <a:rPr lang="fa-IR">
                <a:cs typeface="B Nazanin" panose="00000400000000000000" pitchFamily="2" charset="-78"/>
              </a:rPr>
              <a:t>كه بتوان به واسطة قانون، ارادة حاكم را بر آنان اعمال كرد؛ بلكه اقتصاد و جمعيت و اساساً جامعة انساني را واجد نـوعي فيزيـك و جزئـي </a:t>
            </a:r>
            <a:r>
              <a:rPr lang="fa-IR" smtClean="0">
                <a:cs typeface="B Nazanin" panose="00000400000000000000" pitchFamily="2" charset="-78"/>
              </a:rPr>
              <a:t>از نظام </a:t>
            </a:r>
            <a:r>
              <a:rPr lang="fa-IR">
                <a:cs typeface="B Nazanin" panose="00000400000000000000" pitchFamily="2" charset="-78"/>
              </a:rPr>
              <a:t>طبيعي و تابع قوانين طبيعت ميدانستند كه ميبايست ايـن رونـدهاي طبيعـي را فهميـد و براساس آن جمعيت را مديريت كرد. (همان: 117ـ </a:t>
            </a:r>
            <a:r>
              <a:rPr lang="fa-IR" smtClean="0">
                <a:cs typeface="B Nazanin" panose="00000400000000000000" pitchFamily="2" charset="-78"/>
              </a:rPr>
              <a:t>127) </a:t>
            </a:r>
            <a:endParaRPr lang="fa-IR">
              <a:cs typeface="B Nazanin" panose="00000400000000000000" pitchFamily="2" charset="-78"/>
            </a:endParaRPr>
          </a:p>
        </p:txBody>
      </p:sp>
      <p:sp>
        <p:nvSpPr>
          <p:cNvPr id="4" name="Flowchart: Alternate Process 3"/>
          <p:cNvSpPr/>
          <p:nvPr/>
        </p:nvSpPr>
        <p:spPr>
          <a:xfrm>
            <a:off x="838200" y="4242216"/>
            <a:ext cx="2998033" cy="1004341"/>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واجد نـوعي فيزيـك</a:t>
            </a:r>
            <a:endParaRPr lang="fa-IR"/>
          </a:p>
        </p:txBody>
      </p:sp>
    </p:spTree>
    <p:extLst>
      <p:ext uri="{BB962C8B-B14F-4D97-AF65-F5344CB8AC3E}">
        <p14:creationId xmlns:p14="http://schemas.microsoft.com/office/powerpoint/2010/main" val="14848931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تلقي جمعيت به مثابه امري طبيعي از سوي فيزيوكراتها و تأكيد بر اينكه جمعيت را بايـد بر اساس قواعد طبيعي آن مديريت كرد؛ به شكل عميقي مرتبط است با اصل عـام «ليبراليسـم »، عدم مداخله، مجال دادن به امور تا مسير خود را پي بگيرند؛ و انگارة مشهور «</a:t>
            </a:r>
            <a:r>
              <a:rPr lang="fa-IR" b="1" smtClean="0">
                <a:solidFill>
                  <a:srgbClr val="FF0000"/>
                </a:solidFill>
                <a:cs typeface="B Nazanin" panose="00000400000000000000" pitchFamily="2" charset="-78"/>
              </a:rPr>
              <a:t>لسه فر</a:t>
            </a:r>
            <a:r>
              <a:rPr lang="fa-IR" smtClean="0">
                <a:cs typeface="B Nazanin" panose="00000400000000000000" pitchFamily="2" charset="-78"/>
              </a:rPr>
              <a:t>» كه اساساً به معني عمل كردن به گونه اي است كه واقعيت بسط يابد، به راه خويش برود و مسير خـود را برحسب قوانين، اصول و سازوكارهاي خود واقعيت پي بگيرد. (همان: 100) بـه زعـم فوكـو ليبراليسـم و طبيعـيانگـاري امـور دربردارنـدة نـوعي عقلانيـت و رژيـم حقيقتي است كه خاستگاه و جايگاه آن «بازار» است؛ و بازار هم واجـد طبيعـت و دربردارنـدة سازوكارهاي خودجوشي است كه خـودش خـود را تنظـيم مـيكنـد. </a:t>
            </a:r>
            <a:endParaRPr lang="fa-IR">
              <a:cs typeface="B Nazanin" panose="00000400000000000000" pitchFamily="2" charset="-78"/>
            </a:endParaRPr>
          </a:p>
        </p:txBody>
      </p:sp>
      <p:sp>
        <p:nvSpPr>
          <p:cNvPr id="4" name="Flowchart: Alternate Process 3"/>
          <p:cNvSpPr/>
          <p:nvPr/>
        </p:nvSpPr>
        <p:spPr>
          <a:xfrm>
            <a:off x="1094282" y="5231567"/>
            <a:ext cx="4497049" cy="83944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واقعيت بسط يابد، به راه خويش برود</a:t>
            </a:r>
            <a:endParaRPr lang="fa-IR"/>
          </a:p>
        </p:txBody>
      </p:sp>
    </p:spTree>
    <p:extLst>
      <p:ext uri="{BB962C8B-B14F-4D97-AF65-F5344CB8AC3E}">
        <p14:creationId xmlns:p14="http://schemas.microsoft.com/office/powerpoint/2010/main" val="14296792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اگـر بـر اسـاس </a:t>
            </a:r>
            <a:r>
              <a:rPr lang="fa-IR" smtClean="0">
                <a:cs typeface="B Nazanin" panose="00000400000000000000" pitchFamily="2" charset="-78"/>
              </a:rPr>
              <a:t>قاعـده لسه فر بگذاريد بازار به خوديِ خود و بر اسـاس طبيعـتش يـا بـر اسـاس حقيقـت طبيعـي اش عمل كند، قيمت مشخصي شكل ميگيرد كه به طور استعاري «</a:t>
            </a:r>
            <a:r>
              <a:rPr lang="fa-IR" b="1" smtClean="0">
                <a:solidFill>
                  <a:srgbClr val="FF0000"/>
                </a:solidFill>
                <a:cs typeface="B Nazanin" panose="00000400000000000000" pitchFamily="2" charset="-78"/>
              </a:rPr>
              <a:t>قيمت حقيقـي</a:t>
            </a:r>
            <a:r>
              <a:rPr lang="fa-IR" smtClean="0">
                <a:cs typeface="B Nazanin" panose="00000400000000000000" pitchFamily="2" charset="-78"/>
              </a:rPr>
              <a:t>» و حتـي گـاهي «</a:t>
            </a:r>
            <a:r>
              <a:rPr lang="fa-IR" b="1" smtClean="0">
                <a:solidFill>
                  <a:srgbClr val="FF0000"/>
                </a:solidFill>
                <a:cs typeface="B Nazanin" panose="00000400000000000000" pitchFamily="2" charset="-78"/>
              </a:rPr>
              <a:t>قيمت عادلانه</a:t>
            </a:r>
            <a:r>
              <a:rPr lang="fa-IR" smtClean="0">
                <a:cs typeface="B Nazanin" panose="00000400000000000000" pitchFamily="2" charset="-78"/>
              </a:rPr>
              <a:t>» ناميده ميشود. بنابراين بازار معياري از حقيقت را ميسازد كه تشخيص درست يا غلط بودنِ كردارهاي حكومتي را براي ما امكانپذير ميكند. در نتيجـه ايـن بـازار اسـت كـه تعيين ميكند حكومت خوب لزوماً و صرفاً حكومتي نيست كه طبق عدالت عمل كند؛ بلكـه از ديد بازار، حكومت خوب آن است كه طبق حقيقت كنـد. حقيقتـي كـه در بـازار و بـر اسـاس طبيعت آن برساخت شده است. </a:t>
            </a:r>
          </a:p>
          <a:p>
            <a:pPr algn="just"/>
            <a:endParaRPr lang="fa-IR">
              <a:cs typeface="B Nazanin" panose="00000400000000000000" pitchFamily="2" charset="-78"/>
            </a:endParaRPr>
          </a:p>
        </p:txBody>
      </p:sp>
      <p:sp>
        <p:nvSpPr>
          <p:cNvPr id="4" name="Flowchart: Alternate Process 3"/>
          <p:cNvSpPr/>
          <p:nvPr/>
        </p:nvSpPr>
        <p:spPr>
          <a:xfrm>
            <a:off x="838200" y="4736892"/>
            <a:ext cx="3642610" cy="85443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 اسـاس طبيعـتش</a:t>
            </a:r>
            <a:endParaRPr lang="fa-IR"/>
          </a:p>
        </p:txBody>
      </p:sp>
    </p:spTree>
    <p:extLst>
      <p:ext uri="{BB962C8B-B14F-4D97-AF65-F5344CB8AC3E}">
        <p14:creationId xmlns:p14="http://schemas.microsoft.com/office/powerpoint/2010/main" val="2499955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كليد واژه ها</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جامعه شناسي </a:t>
            </a:r>
            <a:r>
              <a:rPr lang="fa-IR">
                <a:cs typeface="B Nazanin" panose="00000400000000000000" pitchFamily="2" charset="-78"/>
              </a:rPr>
              <a:t>تاريخي، اقتصاد سياسي، ليبراليسم، </a:t>
            </a:r>
            <a:r>
              <a:rPr lang="fa-IR" smtClean="0">
                <a:cs typeface="B Nazanin" panose="00000400000000000000" pitchFamily="2" charset="-78"/>
              </a:rPr>
              <a:t>خرد </a:t>
            </a:r>
            <a:r>
              <a:rPr lang="fa-IR">
                <a:cs typeface="B Nazanin" panose="00000400000000000000" pitchFamily="2" charset="-78"/>
              </a:rPr>
              <a:t>حكمراني، جنبش </a:t>
            </a:r>
            <a:r>
              <a:rPr lang="fa-IR" smtClean="0">
                <a:cs typeface="B Nazanin" panose="00000400000000000000" pitchFamily="2" charset="-78"/>
              </a:rPr>
              <a:t>مشروطه، ميشل </a:t>
            </a:r>
            <a:r>
              <a:rPr lang="fa-IR">
                <a:cs typeface="B Nazanin" panose="00000400000000000000" pitchFamily="2" charset="-78"/>
              </a:rPr>
              <a:t>فوكو.</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4667250" y="2996537"/>
            <a:ext cx="2857500" cy="2857500"/>
          </a:xfrm>
          <a:prstGeom prst="rect">
            <a:avLst/>
          </a:prstGeom>
        </p:spPr>
      </p:pic>
    </p:spTree>
    <p:extLst>
      <p:ext uri="{BB962C8B-B14F-4D97-AF65-F5344CB8AC3E}">
        <p14:creationId xmlns:p14="http://schemas.microsoft.com/office/powerpoint/2010/main" val="14407360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در نگاه فوكو پيامد اين عقلانيت اقتصـادي و رژيـم حقيقـت ليبراليسـتي آن اسـت كـه بـه «خودمحدودسازي خرد حكومتي» ميانجامد و البته اين «</a:t>
            </a:r>
            <a:r>
              <a:rPr lang="fa-IR" b="1" smtClean="0">
                <a:solidFill>
                  <a:srgbClr val="FF0000"/>
                </a:solidFill>
                <a:cs typeface="B Nazanin" panose="00000400000000000000" pitchFamily="2" charset="-78"/>
              </a:rPr>
              <a:t>خودمحدودسازي</a:t>
            </a:r>
            <a:r>
              <a:rPr lang="fa-IR" smtClean="0">
                <a:cs typeface="B Nazanin" panose="00000400000000000000" pitchFamily="2" charset="-78"/>
              </a:rPr>
              <a:t>» با «</a:t>
            </a:r>
            <a:r>
              <a:rPr lang="fa-IR" b="1" smtClean="0">
                <a:solidFill>
                  <a:srgbClr val="FF0000"/>
                </a:solidFill>
                <a:cs typeface="B Nazanin" panose="00000400000000000000" pitchFamily="2" charset="-78"/>
              </a:rPr>
              <a:t>محدودسـازي</a:t>
            </a:r>
            <a:r>
              <a:rPr lang="fa-IR" smtClean="0">
                <a:cs typeface="B Nazanin" panose="00000400000000000000" pitchFamily="2" charset="-78"/>
              </a:rPr>
              <a:t>» قدرت سلطنت كه در قرن شانزده و هفده جريان داشته است، تفاوتي ژرف و بنيادين دارد. در «</a:t>
            </a:r>
            <a:r>
              <a:rPr lang="fa-IR" b="1" smtClean="0">
                <a:solidFill>
                  <a:srgbClr val="FF0000"/>
                </a:solidFill>
                <a:cs typeface="B Nazanin" panose="00000400000000000000" pitchFamily="2" charset="-78"/>
              </a:rPr>
              <a:t>گفتمان حقوقي</a:t>
            </a:r>
            <a:r>
              <a:rPr lang="fa-IR" smtClean="0">
                <a:cs typeface="B Nazanin" panose="00000400000000000000" pitchFamily="2" charset="-78"/>
              </a:rPr>
              <a:t>» كه پس از قرون وسطي و در قـرنهـاي شـانزده و هفـده رواج يافتـه، قدرت سلطنت برمبناي قاعدة حق و ادلة حقوقي محدود ميشود؛ كه اصليتـرين سـازوكار آن «قانون» است و غایت آن تأسیس دولت بر پایة « قانون اساسي .»</a:t>
            </a:r>
          </a:p>
          <a:p>
            <a:pPr marL="0" indent="0" algn="just">
              <a:buNone/>
            </a:pPr>
            <a:endParaRPr lang="fa-IR" smtClean="0">
              <a:cs typeface="B Nazanin" panose="00000400000000000000" pitchFamily="2" charset="-78"/>
            </a:endParaRPr>
          </a:p>
        </p:txBody>
      </p:sp>
      <p:sp>
        <p:nvSpPr>
          <p:cNvPr id="4" name="Flowchart: Alternate Process 3"/>
          <p:cNvSpPr/>
          <p:nvPr/>
        </p:nvSpPr>
        <p:spPr>
          <a:xfrm>
            <a:off x="1813810" y="4616970"/>
            <a:ext cx="3207896" cy="89941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عقلانيت اقتصـادي </a:t>
            </a:r>
            <a:endParaRPr lang="fa-IR"/>
          </a:p>
        </p:txBody>
      </p:sp>
      <p:sp>
        <p:nvSpPr>
          <p:cNvPr id="5" name="Flowchart: Alternate Process 4"/>
          <p:cNvSpPr/>
          <p:nvPr/>
        </p:nvSpPr>
        <p:spPr>
          <a:xfrm>
            <a:off x="6686864" y="4616970"/>
            <a:ext cx="3267856" cy="88442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r>
              <a:rPr lang="fa-IR" sz="2800">
                <a:solidFill>
                  <a:prstClr val="black"/>
                </a:solidFill>
                <a:cs typeface="B Nazanin" panose="00000400000000000000" pitchFamily="2" charset="-78"/>
              </a:rPr>
              <a:t>رژيـم حقيقـت ليبراليسـتي</a:t>
            </a:r>
            <a:endParaRPr lang="fa-IR">
              <a:solidFill>
                <a:prstClr val="white"/>
              </a:solidFill>
            </a:endParaRPr>
          </a:p>
        </p:txBody>
      </p:sp>
    </p:spTree>
    <p:extLst>
      <p:ext uri="{BB962C8B-B14F-4D97-AF65-F5344CB8AC3E}">
        <p14:creationId xmlns:p14="http://schemas.microsoft.com/office/powerpoint/2010/main" val="36133505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يكي از اساسيترين دلالتهاي اين گفتمان كه در قالب نظريه هايي همچون حقوق </a:t>
            </a:r>
            <a:r>
              <a:rPr lang="fa-IR" smtClean="0">
                <a:cs typeface="B Nazanin" panose="00000400000000000000" pitchFamily="2" charset="-78"/>
              </a:rPr>
              <a:t>طبيعـي </a:t>
            </a:r>
            <a:r>
              <a:rPr lang="fa-IR">
                <a:cs typeface="B Nazanin" panose="00000400000000000000" pitchFamily="2" charset="-78"/>
              </a:rPr>
              <a:t>قرارداد اجتماعي </a:t>
            </a:r>
            <a:r>
              <a:rPr lang="fa-IR" smtClean="0">
                <a:cs typeface="B Nazanin" panose="00000400000000000000" pitchFamily="2" charset="-78"/>
              </a:rPr>
              <a:t>اي و </a:t>
            </a:r>
            <a:r>
              <a:rPr lang="fa-IR">
                <a:cs typeface="B Nazanin" panose="00000400000000000000" pitchFamily="2" charset="-78"/>
              </a:rPr>
              <a:t>توافق اجتماعي ظهور و بروز مييابد، آن است كه بنياد قاعدة حق، بيرون از دولــت و مصــلحت دولــت قــرار دارد، جــايي مثــل خواســت و ارادة پرودگــار. امــا در «</a:t>
            </a:r>
            <a:r>
              <a:rPr lang="fa-IR" b="1">
                <a:solidFill>
                  <a:srgbClr val="FF0000"/>
                </a:solidFill>
                <a:cs typeface="B Nazanin" panose="00000400000000000000" pitchFamily="2" charset="-78"/>
              </a:rPr>
              <a:t>گفتمــان اقتصــاد سياســي</a:t>
            </a:r>
            <a:r>
              <a:rPr lang="fa-IR">
                <a:cs typeface="B Nazanin" panose="00000400000000000000" pitchFamily="2" charset="-78"/>
              </a:rPr>
              <a:t>»، ايــن محدودســازيِ قــدرت دولــت نــه از بيــرون، بلكــه نــوعي «</a:t>
            </a:r>
            <a:r>
              <a:rPr lang="fa-IR" b="1">
                <a:solidFill>
                  <a:srgbClr val="FF0000"/>
                </a:solidFill>
                <a:cs typeface="B Nazanin" panose="00000400000000000000" pitchFamily="2" charset="-78"/>
              </a:rPr>
              <a:t>خودمحدودسازي</a:t>
            </a:r>
            <a:r>
              <a:rPr lang="fa-IR">
                <a:cs typeface="B Nazanin" panose="00000400000000000000" pitchFamily="2" charset="-78"/>
              </a:rPr>
              <a:t>» است كه از درون و بر </a:t>
            </a:r>
            <a:r>
              <a:rPr lang="fa-IR" b="1">
                <a:solidFill>
                  <a:srgbClr val="00B0F0"/>
                </a:solidFill>
                <a:cs typeface="B Nazanin" panose="00000400000000000000" pitchFamily="2" charset="-78"/>
              </a:rPr>
              <a:t>پاية عقلانيت ليبراليستيِ </a:t>
            </a:r>
            <a:r>
              <a:rPr lang="fa-IR" b="1" smtClean="0">
                <a:solidFill>
                  <a:srgbClr val="00B0F0"/>
                </a:solidFill>
                <a:cs typeface="B Nazanin" panose="00000400000000000000" pitchFamily="2" charset="-78"/>
              </a:rPr>
              <a:t>لسه فـر </a:t>
            </a:r>
            <a:r>
              <a:rPr lang="fa-IR">
                <a:cs typeface="B Nazanin" panose="00000400000000000000" pitchFamily="2" charset="-78"/>
              </a:rPr>
              <a:t>صـورت مـيگيـرد؛ عقلانيتي كه ريشه در </a:t>
            </a:r>
            <a:r>
              <a:rPr lang="fa-IR" smtClean="0">
                <a:cs typeface="B Nazanin" panose="00000400000000000000" pitchFamily="2" charset="-78"/>
              </a:rPr>
              <a:t>طبيعي انگاري </a:t>
            </a:r>
            <a:r>
              <a:rPr lang="fa-IR">
                <a:cs typeface="B Nazanin" panose="00000400000000000000" pitchFamily="2" charset="-78"/>
              </a:rPr>
              <a:t>و خودتنظيمي فيزيوكراسي دارد. به زعم فوكو ابزار فكري و نوع محاسبه يا شكل عقلانيتي كه خودمحدودسـازي </a:t>
            </a:r>
            <a:r>
              <a:rPr lang="fa-IR" smtClean="0">
                <a:cs typeface="B Nazanin" panose="00000400000000000000" pitchFamily="2" charset="-78"/>
              </a:rPr>
              <a:t>خـرد </a:t>
            </a:r>
            <a:r>
              <a:rPr lang="fa-IR">
                <a:cs typeface="B Nazanin" panose="00000400000000000000" pitchFamily="2" charset="-78"/>
              </a:rPr>
              <a:t>حكـومتي را امكـانپـذير سـاخت، نه قانون، كه اقتصاد سياسي بوده است. </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3745327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البته او بر اين نكته تصريح و تأكيـد مـي كنـد كـه ايـن سخن به معناي زوال قانون نيست، بلكه منظور آن است كه در گفتمان اقتصـاد سياسـي، قـانون برپاية قواعد طبيعي جمعيت و رژيم حقيقت بـازار وضـع مـيشـود و بـر اسـاس آن بـا خـرد حكمراني و با دولتي حداقلي مواجهيم كه ديگر نبايد و نمي تواند در جمعيـت مداخلـه كنـد </a:t>
            </a:r>
            <a:r>
              <a:rPr lang="fa-IR" smtClean="0">
                <a:cs typeface="B Nazanin" panose="00000400000000000000" pitchFamily="2" charset="-78"/>
              </a:rPr>
              <a:t>وبه طور </a:t>
            </a:r>
            <a:r>
              <a:rPr lang="fa-IR">
                <a:cs typeface="B Nazanin" panose="00000400000000000000" pitchFamily="2" charset="-78"/>
              </a:rPr>
              <a:t>مستقيم بر آنها تسلط يابد. (</a:t>
            </a:r>
            <a:r>
              <a:rPr lang="fa-IR" smtClean="0">
                <a:cs typeface="B Nazanin" panose="00000400000000000000" pitchFamily="2" charset="-78"/>
              </a:rPr>
              <a:t>فوكو، 1389 </a:t>
            </a:r>
            <a:r>
              <a:rPr lang="fa-IR">
                <a:cs typeface="B Nazanin" panose="00000400000000000000" pitchFamily="2" charset="-78"/>
              </a:rPr>
              <a:t>:49 </a:t>
            </a:r>
            <a:r>
              <a:rPr lang="fa-IR" smtClean="0">
                <a:cs typeface="B Nazanin" panose="00000400000000000000" pitchFamily="2" charset="-78"/>
              </a:rPr>
              <a:t>– 55)</a:t>
            </a:r>
            <a:endParaRPr lang="fa-IR">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334124" y="4332157"/>
            <a:ext cx="3132944" cy="109428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قواعد طبيعي جمعيت</a:t>
            </a:r>
            <a:endParaRPr lang="fa-IR"/>
          </a:p>
        </p:txBody>
      </p:sp>
      <p:sp>
        <p:nvSpPr>
          <p:cNvPr id="5" name="Flowchart: Alternate Process 4"/>
          <p:cNvSpPr/>
          <p:nvPr/>
        </p:nvSpPr>
        <p:spPr>
          <a:xfrm>
            <a:off x="7375161" y="4332157"/>
            <a:ext cx="3252866" cy="1094282"/>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a:solidFill>
                  <a:srgbClr val="00B0F0"/>
                </a:solidFill>
                <a:cs typeface="B Nazanin" panose="00000400000000000000" pitchFamily="2" charset="-78"/>
              </a:rPr>
              <a:t>رژيم حقيقت بـازار</a:t>
            </a:r>
            <a:endParaRPr lang="fa-IR" sz="2400" b="1">
              <a:solidFill>
                <a:srgbClr val="00B0F0"/>
              </a:solidFill>
            </a:endParaRPr>
          </a:p>
        </p:txBody>
      </p:sp>
    </p:spTree>
    <p:extLst>
      <p:ext uri="{BB962C8B-B14F-4D97-AF65-F5344CB8AC3E}">
        <p14:creationId xmlns:p14="http://schemas.microsoft.com/office/powerpoint/2010/main" val="12019336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b="1">
                <a:solidFill>
                  <a:srgbClr val="FF0000"/>
                </a:solidFill>
                <a:cs typeface="B Nazanin" panose="00000400000000000000" pitchFamily="2" charset="-78"/>
              </a:rPr>
              <a:t>4 .مضامين اصلي كتاب</a:t>
            </a:r>
            <a:br>
              <a:rPr lang="fa-IR" b="1">
                <a:solidFill>
                  <a:srgbClr val="FF0000"/>
                </a:solidFill>
                <a:cs typeface="B Nazanin" panose="00000400000000000000" pitchFamily="2" charset="-78"/>
              </a:rPr>
            </a:br>
            <a:r>
              <a:rPr lang="fa-IR" b="1">
                <a:solidFill>
                  <a:srgbClr val="FF0000"/>
                </a:solidFill>
                <a:cs typeface="B Nazanin" panose="00000400000000000000" pitchFamily="2" charset="-78"/>
              </a:rPr>
              <a:t>4.1 علم ثروت </a:t>
            </a:r>
            <a:r>
              <a:rPr lang="fa-IR" b="1" smtClean="0">
                <a:solidFill>
                  <a:srgbClr val="FF0000"/>
                </a:solidFill>
                <a:cs typeface="B Nazanin" panose="00000400000000000000" pitchFamily="2" charset="-78"/>
              </a:rPr>
              <a:t>به مثابة </a:t>
            </a:r>
            <a:r>
              <a:rPr lang="fa-IR" b="1">
                <a:solidFill>
                  <a:srgbClr val="FF0000"/>
                </a:solidFill>
                <a:cs typeface="B Nazanin" panose="00000400000000000000" pitchFamily="2" charset="-78"/>
              </a:rPr>
              <a:t>قانون </a:t>
            </a:r>
            <a:r>
              <a:rPr lang="fa-IR" b="1" smtClean="0">
                <a:solidFill>
                  <a:srgbClr val="FF0000"/>
                </a:solidFill>
                <a:cs typeface="B Nazanin" panose="00000400000000000000" pitchFamily="2" charset="-78"/>
              </a:rPr>
              <a:t>طبيعت</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از مهمترين گزاره هاي كتاب آن است كه علم ثروت ملل يا همان علم اقتصـاد بـر پايـة قـوانين طبيعت بنا شده و از اينروي آغاز و انجام كتاب به همين بحث اختصاص يافته است. نويسـنده در مقدمة كتاب پس از اشاره به كلياتي دربارة تشكيل جامعه و اهميت توليد ثروت، اين پرس اساسي را مطرح ميسازد كه </a:t>
            </a:r>
            <a:r>
              <a:rPr lang="fa-IR" b="1" smtClean="0">
                <a:solidFill>
                  <a:srgbClr val="FF0000"/>
                </a:solidFill>
                <a:cs typeface="B Nazanin" panose="00000400000000000000" pitchFamily="2" charset="-78"/>
              </a:rPr>
              <a:t>آيا اصلاً اقتصاد علم است؟ </a:t>
            </a:r>
            <a:r>
              <a:rPr lang="fa-IR" smtClean="0">
                <a:cs typeface="B Nazanin" panose="00000400000000000000" pitchFamily="2" charset="-78"/>
              </a:rPr>
              <a:t>و در پاسخ چنين استدلال مي كند كه در مسائل ثروتي دو قوه در كار است، </a:t>
            </a:r>
            <a:r>
              <a:rPr lang="fa-IR" b="1" smtClean="0">
                <a:solidFill>
                  <a:srgbClr val="FF0000"/>
                </a:solidFill>
                <a:cs typeface="B Nazanin" panose="00000400000000000000" pitchFamily="2" charset="-78"/>
              </a:rPr>
              <a:t>يكي قـوة انسـان</a:t>
            </a:r>
            <a:r>
              <a:rPr lang="fa-IR" smtClean="0">
                <a:cs typeface="B Nazanin" panose="00000400000000000000" pitchFamily="2" charset="-78"/>
              </a:rPr>
              <a:t>، </a:t>
            </a:r>
            <a:r>
              <a:rPr lang="fa-IR" b="1" smtClean="0">
                <a:solidFill>
                  <a:srgbClr val="00B0F0"/>
                </a:solidFill>
                <a:cs typeface="B Nazanin" panose="00000400000000000000" pitchFamily="2" charset="-78"/>
              </a:rPr>
              <a:t>ديگـري قـوة طبيعـت </a:t>
            </a:r>
            <a:r>
              <a:rPr lang="fa-IR" smtClean="0">
                <a:cs typeface="B Nazanin" panose="00000400000000000000" pitchFamily="2" charset="-78"/>
              </a:rPr>
              <a:t>و ايـن هردو قوه در تحت قاعده و قانون ميباشند. اما طبيعت، مقيد بودن آن به قانونْ بديهي است و بسياري از قوانيني كه حاكم بـر امـور طبيعـت مـي باشـند، در علـوم طبيعـي مضـبوط و معلوم شده. </a:t>
            </a:r>
            <a:endParaRPr lang="fa-IR">
              <a:cs typeface="B Nazanin" panose="00000400000000000000" pitchFamily="2" charset="-78"/>
            </a:endParaRPr>
          </a:p>
        </p:txBody>
      </p:sp>
    </p:spTree>
    <p:extLst>
      <p:ext uri="{BB962C8B-B14F-4D97-AF65-F5344CB8AC3E}">
        <p14:creationId xmlns:p14="http://schemas.microsoft.com/office/powerpoint/2010/main" val="37915336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 اما انسان هم چگونگي رأي و اراده و دواعيِ اَعمال و افعالش در نزد حكمـا معلوم گشته... بنابراين چون قواعدي را كه حاكم بر امور طبيعت است و قوانيني را كه ارادة انسان تابع آن است ميدانيم، كيفيات و احوال ثروت را ميتوانيم درك كنيم و علت هر امر را معلوم سازيم و براي امور ثروتي، وضع قوانين نماييم. (همان: </a:t>
            </a:r>
            <a:r>
              <a:rPr lang="fa-IR" smtClean="0">
                <a:cs typeface="B Nazanin" panose="00000400000000000000" pitchFamily="2" charset="-78"/>
              </a:rPr>
              <a:t>14)</a:t>
            </a:r>
            <a:endParaRPr lang="fa-IR">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001294"/>
            <a:ext cx="2725078" cy="92804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حاكم بر امور طبيعت</a:t>
            </a:r>
            <a:endParaRPr lang="fa-IR"/>
          </a:p>
        </p:txBody>
      </p:sp>
    </p:spTree>
    <p:extLst>
      <p:ext uri="{BB962C8B-B14F-4D97-AF65-F5344CB8AC3E}">
        <p14:creationId xmlns:p14="http://schemas.microsoft.com/office/powerpoint/2010/main" val="38732813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ين استدلال نشاني از سيطرة رويكرد فيزيوكراسي بر كتاب است. چه اينكـه در ادامـه رأي مركانتيليستهاي قرن شانزده و هفده را اشتباه برميشمرد كه مبنايي علمي نداشتهانـد و سـپس آراء پيشگامان فيزيوكراسي همچـون كنـه (</a:t>
            </a:r>
            <a:r>
              <a:rPr lang="en-US" smtClean="0">
                <a:cs typeface="B Nazanin" panose="00000400000000000000" pitchFamily="2" charset="-78"/>
              </a:rPr>
              <a:t>Quensnay ،(</a:t>
            </a:r>
            <a:r>
              <a:rPr lang="fa-IR" smtClean="0">
                <a:cs typeface="B Nazanin" panose="00000400000000000000" pitchFamily="2" charset="-78"/>
              </a:rPr>
              <a:t>تورگـو (</a:t>
            </a:r>
            <a:r>
              <a:rPr lang="en-US" smtClean="0">
                <a:cs typeface="B Nazanin" panose="00000400000000000000" pitchFamily="2" charset="-78"/>
              </a:rPr>
              <a:t>Tugot ،(</a:t>
            </a:r>
            <a:r>
              <a:rPr lang="fa-IR" smtClean="0">
                <a:cs typeface="B Nazanin" panose="00000400000000000000" pitchFamily="2" charset="-78"/>
              </a:rPr>
              <a:t> ميرابـو ( </a:t>
            </a:r>
            <a:r>
              <a:rPr lang="en-US" smtClean="0">
                <a:cs typeface="B Nazanin" panose="00000400000000000000" pitchFamily="2" charset="-78"/>
              </a:rPr>
              <a:t>Mirabeau (</a:t>
            </a:r>
            <a:r>
              <a:rPr lang="fa-IR" smtClean="0">
                <a:cs typeface="B Nazanin" panose="00000400000000000000" pitchFamily="2" charset="-78"/>
              </a:rPr>
              <a:t>و كندياك (</a:t>
            </a:r>
            <a:r>
              <a:rPr lang="en-US" smtClean="0">
                <a:cs typeface="B Nazanin" panose="00000400000000000000" pitchFamily="2" charset="-78"/>
              </a:rPr>
              <a:t>(Condillac </a:t>
            </a:r>
            <a:r>
              <a:rPr lang="fa-IR" smtClean="0">
                <a:cs typeface="B Nazanin" panose="00000400000000000000" pitchFamily="2" charset="-78"/>
              </a:rPr>
              <a:t> را چنين توضيح مي دهد كه «در مائة هيجدهم نظر دانشمندان فرنگ متوجه وضع و هيئت اقوام و تبدلات آنها گرديد و شروع به ملاحظه و تحقيق در امور هيئت اجتماعية بشر، خاصه آنچه راجع به ثروت ميشود نمودند و... بعضي قواعد طبيعيِ راجعة به اين موضوع را درك نموده» و علم ثروت را بنيان گذاشتند. (همان: 22)</a:t>
            </a:r>
            <a:endParaRPr lang="fa-IR">
              <a:cs typeface="B Nazanin" panose="00000400000000000000" pitchFamily="2" charset="-78"/>
            </a:endParaRPr>
          </a:p>
        </p:txBody>
      </p:sp>
      <p:sp>
        <p:nvSpPr>
          <p:cNvPr id="4" name="Flowchart: Alternate Process 3"/>
          <p:cNvSpPr/>
          <p:nvPr/>
        </p:nvSpPr>
        <p:spPr>
          <a:xfrm>
            <a:off x="1139252" y="5036695"/>
            <a:ext cx="2308486" cy="599607"/>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قواعد </a:t>
            </a:r>
            <a:r>
              <a:rPr lang="fa-IR" sz="2800" smtClean="0">
                <a:solidFill>
                  <a:prstClr val="black"/>
                </a:solidFill>
                <a:cs typeface="B Nazanin" panose="00000400000000000000" pitchFamily="2" charset="-78"/>
              </a:rPr>
              <a:t>طبيعي</a:t>
            </a:r>
            <a:endParaRPr lang="fa-IR"/>
          </a:p>
        </p:txBody>
      </p:sp>
      <p:sp>
        <p:nvSpPr>
          <p:cNvPr id="5" name="Flowchart: Alternate Process 4"/>
          <p:cNvSpPr/>
          <p:nvPr/>
        </p:nvSpPr>
        <p:spPr>
          <a:xfrm>
            <a:off x="5756222" y="4924268"/>
            <a:ext cx="3882453" cy="82445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سيطرة رويكرد فيزيوكراسي</a:t>
            </a:r>
            <a:endParaRPr lang="fa-IR"/>
          </a:p>
        </p:txBody>
      </p:sp>
    </p:spTree>
    <p:extLst>
      <p:ext uri="{BB962C8B-B14F-4D97-AF65-F5344CB8AC3E}">
        <p14:creationId xmlns:p14="http://schemas.microsoft.com/office/powerpoint/2010/main" val="26701958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اين اصل در جايجاي كتاب </a:t>
            </a:r>
            <a:r>
              <a:rPr lang="fa-IR" smtClean="0">
                <a:cs typeface="B Nazanin" panose="00000400000000000000" pitchFamily="2" charset="-78"/>
              </a:rPr>
              <a:t>اشاره </a:t>
            </a:r>
            <a:r>
              <a:rPr lang="fa-IR">
                <a:cs typeface="B Nazanin" panose="00000400000000000000" pitchFamily="2" charset="-78"/>
              </a:rPr>
              <a:t>شده و در بابهاي مختلف دربارة توليد، توزيع، دوران و مصرف ثروت و در توضيح و تبيين بسياري از احكام و قواعد اقتصادي به آن ارجاع و استناد شده است؛ تا اين كه سرانجام كتاب با طرح مجدد پرسش آغازين، رو به پايان ميرود و چنـين پاسخ </a:t>
            </a:r>
            <a:r>
              <a:rPr lang="fa-IR" smtClean="0">
                <a:cs typeface="B Nazanin" panose="00000400000000000000" pitchFamily="2" charset="-78"/>
              </a:rPr>
              <a:t>مي يابد </a:t>
            </a:r>
            <a:r>
              <a:rPr lang="fa-IR">
                <a:cs typeface="B Nazanin" panose="00000400000000000000" pitchFamily="2" charset="-78"/>
              </a:rPr>
              <a:t>كه «علم ثروت، علم است به واسطة اينكه تحقيق در كشف قوانين طبيعي مي كند كه حاكم بر امور ثروتي است : » (همان 528)</a:t>
            </a:r>
          </a:p>
        </p:txBody>
      </p:sp>
      <p:sp>
        <p:nvSpPr>
          <p:cNvPr id="4" name="Flowchart: Process 3"/>
          <p:cNvSpPr/>
          <p:nvPr/>
        </p:nvSpPr>
        <p:spPr>
          <a:xfrm>
            <a:off x="838200" y="4332158"/>
            <a:ext cx="3687580" cy="749508"/>
          </a:xfrm>
          <a:prstGeom prst="flowChart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كشف قوانين طبيعي</a:t>
            </a:r>
            <a:endParaRPr lang="fa-IR"/>
          </a:p>
        </p:txBody>
      </p:sp>
    </p:spTree>
    <p:extLst>
      <p:ext uri="{BB962C8B-B14F-4D97-AF65-F5344CB8AC3E}">
        <p14:creationId xmlns:p14="http://schemas.microsoft.com/office/powerpoint/2010/main" val="4585899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يكي از مهمترين دلالتهاي اين طبيعت گرايي آن است كه قواعدي كه تحـت عنـوان علـم اقتصاد عرضه مي شوند، قوانيني خطاناپذير و البته گريزناپذيرند و بشر در طول حيـاتش و سـير تكاملش ناگزير به پيروي از اين قوانين بوده است. چه اينكه فوكو نيز بر اين نكته تصريح دارد</a:t>
            </a:r>
          </a:p>
          <a:p>
            <a:pPr marL="0" indent="0" algn="just">
              <a:buNone/>
            </a:pPr>
            <a:r>
              <a:rPr lang="fa-IR" smtClean="0">
                <a:cs typeface="B Nazanin" panose="00000400000000000000" pitchFamily="2" charset="-78"/>
              </a:rPr>
              <a:t>كه در ميانة قرن هجده، چيـزي شـبيه «</a:t>
            </a:r>
            <a:r>
              <a:rPr lang="fa-IR" b="1" smtClean="0">
                <a:solidFill>
                  <a:srgbClr val="FF0000"/>
                </a:solidFill>
                <a:cs typeface="B Nazanin" panose="00000400000000000000" pitchFamily="2" charset="-78"/>
              </a:rPr>
              <a:t>طبيعـتگرايـي در حكومـت</a:t>
            </a:r>
            <a:r>
              <a:rPr lang="fa-IR" smtClean="0">
                <a:cs typeface="B Nazanin" panose="00000400000000000000" pitchFamily="2" charset="-78"/>
              </a:rPr>
              <a:t>» ظـاهر مـي شـود و حتـي «طبيعت گرايي» را مشخصة اصلي فن جديد حكمراني مي انگارد. (فوكو 1389 :92ـ 93) </a:t>
            </a:r>
          </a:p>
          <a:p>
            <a:pPr marL="0" indent="0" algn="just">
              <a:buNone/>
            </a:pPr>
            <a:endParaRPr lang="fa-IR" smtClean="0">
              <a:cs typeface="B Nazanin" panose="00000400000000000000" pitchFamily="2" charset="-78"/>
            </a:endParaRPr>
          </a:p>
        </p:txBody>
      </p:sp>
      <p:sp>
        <p:nvSpPr>
          <p:cNvPr id="4" name="Flowchart: Alternate Process 3"/>
          <p:cNvSpPr/>
          <p:nvPr/>
        </p:nvSpPr>
        <p:spPr>
          <a:xfrm>
            <a:off x="1139252" y="4691921"/>
            <a:ext cx="4691922" cy="1004341"/>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قوانيني خطاناپذير و البته گريزناپذيرند</a:t>
            </a:r>
            <a:endParaRPr lang="fa-IR"/>
          </a:p>
        </p:txBody>
      </p:sp>
    </p:spTree>
    <p:extLst>
      <p:ext uri="{BB962C8B-B14F-4D97-AF65-F5344CB8AC3E}">
        <p14:creationId xmlns:p14="http://schemas.microsoft.com/office/powerpoint/2010/main" val="24534492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4.2 قانون ارتقاءو سير تاريخ </a:t>
            </a:r>
            <a:r>
              <a:rPr lang="fa-IR" b="1" smtClean="0">
                <a:solidFill>
                  <a:srgbClr val="FF0000"/>
                </a:solidFill>
                <a:cs typeface="B Nazanin" panose="00000400000000000000" pitchFamily="2" charset="-78"/>
              </a:rPr>
              <a:t>بشر</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يكي </a:t>
            </a:r>
            <a:r>
              <a:rPr lang="fa-IR">
                <a:cs typeface="B Nazanin" panose="00000400000000000000" pitchFamily="2" charset="-78"/>
              </a:rPr>
              <a:t>از مفاهيم بنيادي كتاب، مفهوم «</a:t>
            </a:r>
            <a:r>
              <a:rPr lang="fa-IR" b="1">
                <a:solidFill>
                  <a:srgbClr val="FF0000"/>
                </a:solidFill>
                <a:cs typeface="B Nazanin" panose="00000400000000000000" pitchFamily="2" charset="-78"/>
              </a:rPr>
              <a:t>قانون ارتقاء</a:t>
            </a:r>
            <a:r>
              <a:rPr lang="fa-IR">
                <a:cs typeface="B Nazanin" panose="00000400000000000000" pitchFamily="2" charset="-78"/>
              </a:rPr>
              <a:t>» است كه فروغي آن را معادل </a:t>
            </a:r>
            <a:r>
              <a:rPr lang="fa-IR" smtClean="0">
                <a:cs typeface="B Nazanin" panose="00000400000000000000" pitchFamily="2" charset="-78"/>
              </a:rPr>
              <a:t>      </a:t>
            </a:r>
            <a:r>
              <a:rPr lang="en-US" smtClean="0">
                <a:cs typeface="B Nazanin" panose="00000400000000000000" pitchFamily="2" charset="-78"/>
              </a:rPr>
              <a:t>évolution </a:t>
            </a:r>
            <a:r>
              <a:rPr lang="en-US">
                <a:cs typeface="B Nazanin" panose="00000400000000000000" pitchFamily="2" charset="-78"/>
              </a:rPr>
              <a:t>ď </a:t>
            </a:r>
            <a:r>
              <a:rPr lang="en-US" smtClean="0">
                <a:cs typeface="B Nazanin" panose="00000400000000000000" pitchFamily="2" charset="-78"/>
              </a:rPr>
              <a:t>lois </a:t>
            </a:r>
            <a:r>
              <a:rPr lang="fa-IR" smtClean="0">
                <a:cs typeface="B Nazanin" panose="00000400000000000000" pitchFamily="2" charset="-78"/>
              </a:rPr>
              <a:t> قرار </a:t>
            </a:r>
            <a:r>
              <a:rPr lang="fa-IR">
                <a:cs typeface="B Nazanin" panose="00000400000000000000" pitchFamily="2" charset="-78"/>
              </a:rPr>
              <a:t>داده است؛ مفهومي كه امروزه «</a:t>
            </a:r>
            <a:r>
              <a:rPr lang="fa-IR" b="1">
                <a:solidFill>
                  <a:srgbClr val="FF0000"/>
                </a:solidFill>
                <a:cs typeface="B Nazanin" panose="00000400000000000000" pitchFamily="2" charset="-78"/>
              </a:rPr>
              <a:t>قانون تكامل</a:t>
            </a:r>
            <a:r>
              <a:rPr lang="fa-IR">
                <a:cs typeface="B Nazanin" panose="00000400000000000000" pitchFamily="2" charset="-78"/>
              </a:rPr>
              <a:t>» ميناميم. اين قانون، قانوني نيست كه </a:t>
            </a:r>
            <a:r>
              <a:rPr lang="fa-IR" smtClean="0">
                <a:cs typeface="B Nazanin" panose="00000400000000000000" pitchFamily="2" charset="-78"/>
              </a:rPr>
              <a:t>انسانها، خود </a:t>
            </a:r>
            <a:r>
              <a:rPr lang="fa-IR">
                <a:cs typeface="B Nazanin" panose="00000400000000000000" pitchFamily="2" charset="-78"/>
              </a:rPr>
              <a:t>وضع كـرده باشـند؛ بلكـه قـانوني طبيعـي اسـت كـه جوامـع بشـري بـراي رسـيدن </a:t>
            </a:r>
            <a:r>
              <a:rPr lang="fa-IR" smtClean="0">
                <a:cs typeface="B Nazanin" panose="00000400000000000000" pitchFamily="2" charset="-78"/>
              </a:rPr>
              <a:t>بـه «</a:t>
            </a:r>
            <a:r>
              <a:rPr lang="fa-IR" b="1" smtClean="0">
                <a:solidFill>
                  <a:srgbClr val="FF0000"/>
                </a:solidFill>
                <a:cs typeface="B Nazanin" panose="00000400000000000000" pitchFamily="2" charset="-78"/>
              </a:rPr>
              <a:t>پيشرفت </a:t>
            </a:r>
            <a:r>
              <a:rPr lang="fa-IR" b="1">
                <a:solidFill>
                  <a:srgbClr val="FF0000"/>
                </a:solidFill>
                <a:cs typeface="B Nazanin" panose="00000400000000000000" pitchFamily="2" charset="-78"/>
              </a:rPr>
              <a:t>تمدن</a:t>
            </a:r>
            <a:r>
              <a:rPr lang="fa-IR">
                <a:cs typeface="B Nazanin" panose="00000400000000000000" pitchFamily="2" charset="-78"/>
              </a:rPr>
              <a:t>» ضرورتاً </a:t>
            </a:r>
            <a:r>
              <a:rPr lang="fa-IR" smtClean="0">
                <a:cs typeface="B Nazanin" panose="00000400000000000000" pitchFamily="2" charset="-78"/>
              </a:rPr>
              <a:t>مي بايست </a:t>
            </a:r>
            <a:r>
              <a:rPr lang="fa-IR">
                <a:cs typeface="B Nazanin" panose="00000400000000000000" pitchFamily="2" charset="-78"/>
              </a:rPr>
              <a:t>از آن پيروي </a:t>
            </a:r>
            <a:r>
              <a:rPr lang="fa-IR" smtClean="0">
                <a:cs typeface="B Nazanin" panose="00000400000000000000" pitchFamily="2" charset="-78"/>
              </a:rPr>
              <a:t>كنند. نويسنده </a:t>
            </a:r>
            <a:r>
              <a:rPr lang="fa-IR">
                <a:cs typeface="B Nazanin" panose="00000400000000000000" pitchFamily="2" charset="-78"/>
              </a:rPr>
              <a:t>بر اين اصل تأكيد دارد كه اين قانونِ </a:t>
            </a:r>
            <a:r>
              <a:rPr lang="fa-IR" smtClean="0">
                <a:cs typeface="B Nazanin" panose="00000400000000000000" pitchFamily="2" charset="-78"/>
              </a:rPr>
              <a:t>ارتقاء </a:t>
            </a:r>
            <a:r>
              <a:rPr lang="fa-IR">
                <a:cs typeface="B Nazanin" panose="00000400000000000000" pitchFamily="2" charset="-78"/>
              </a:rPr>
              <a:t>عمـومي اسـت و بـر اسـاس آن </a:t>
            </a:r>
            <a:r>
              <a:rPr lang="fa-IR" smtClean="0">
                <a:cs typeface="B Nazanin" panose="00000400000000000000" pitchFamily="2" charset="-78"/>
              </a:rPr>
              <a:t>همـة عرصه هاي </a:t>
            </a:r>
            <a:r>
              <a:rPr lang="fa-IR">
                <a:cs typeface="B Nazanin" panose="00000400000000000000" pitchFamily="2" charset="-78"/>
              </a:rPr>
              <a:t>جامعه تغيير و تبدل مييابد؛ «اما از حيث امور ثروتـي منجـر بـه حصـول دو </a:t>
            </a:r>
            <a:r>
              <a:rPr lang="fa-IR" smtClean="0">
                <a:cs typeface="B Nazanin" panose="00000400000000000000" pitchFamily="2" charset="-78"/>
              </a:rPr>
              <a:t>قسـم آزادي مي گردد</a:t>
            </a:r>
            <a:r>
              <a:rPr lang="fa-IR">
                <a:cs typeface="B Nazanin" panose="00000400000000000000" pitchFamily="2" charset="-78"/>
              </a:rPr>
              <a:t>: آزاديِ مالكيت شخصي و آزادي كار و از آن به بعد افـراد مـردم كـه مختـار </a:t>
            </a:r>
            <a:r>
              <a:rPr lang="fa-IR" smtClean="0">
                <a:cs typeface="B Nazanin" panose="00000400000000000000" pitchFamily="2" charset="-78"/>
              </a:rPr>
              <a:t>و مسئول </a:t>
            </a:r>
            <a:r>
              <a:rPr lang="fa-IR">
                <a:cs typeface="B Nazanin" panose="00000400000000000000" pitchFamily="2" charset="-78"/>
              </a:rPr>
              <a:t>اعمال خود </a:t>
            </a:r>
            <a:r>
              <a:rPr lang="fa-IR" smtClean="0">
                <a:cs typeface="B Nazanin" panose="00000400000000000000" pitchFamily="2" charset="-78"/>
              </a:rPr>
              <a:t>شده اند</a:t>
            </a:r>
            <a:r>
              <a:rPr lang="fa-IR">
                <a:cs typeface="B Nazanin" panose="00000400000000000000" pitchFamily="2" charset="-78"/>
              </a:rPr>
              <a:t>، </a:t>
            </a:r>
            <a:r>
              <a:rPr lang="fa-IR" smtClean="0">
                <a:cs typeface="B Nazanin" panose="00000400000000000000" pitchFamily="2" charset="-78"/>
              </a:rPr>
              <a:t>عمال </a:t>
            </a:r>
            <a:r>
              <a:rPr lang="fa-IR">
                <a:cs typeface="B Nazanin" panose="00000400000000000000" pitchFamily="2" charset="-78"/>
              </a:rPr>
              <a:t>تمدن . ميشوند : » (همان 528 </a:t>
            </a:r>
            <a:r>
              <a:rPr lang="fa-IR" smtClean="0">
                <a:cs typeface="B Nazanin" panose="00000400000000000000" pitchFamily="2" charset="-78"/>
              </a:rPr>
              <a:t>در </a:t>
            </a:r>
            <a:r>
              <a:rPr lang="fa-IR">
                <a:cs typeface="B Nazanin" panose="00000400000000000000" pitchFamily="2" charset="-78"/>
              </a:rPr>
              <a:t>اين </a:t>
            </a:r>
            <a:r>
              <a:rPr lang="fa-IR" smtClean="0">
                <a:cs typeface="B Nazanin" panose="00000400000000000000" pitchFamily="2" charset="-78"/>
              </a:rPr>
              <a:t>نگاه)</a:t>
            </a:r>
            <a:endParaRPr lang="fa-IR">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946754"/>
            <a:ext cx="4182256" cy="1004341"/>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آزاديِ مالكيت شخصي و آزادي كار</a:t>
            </a:r>
            <a:endParaRPr lang="fa-IR"/>
          </a:p>
        </p:txBody>
      </p:sp>
    </p:spTree>
    <p:extLst>
      <p:ext uri="{BB962C8B-B14F-4D97-AF65-F5344CB8AC3E}">
        <p14:creationId xmlns:p14="http://schemas.microsoft.com/office/powerpoint/2010/main" val="20121504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b="1" smtClean="0">
                <a:solidFill>
                  <a:srgbClr val="FF0000"/>
                </a:solidFill>
                <a:cs typeface="B Nazanin" panose="00000400000000000000" pitchFamily="2" charset="-78"/>
              </a:rPr>
              <a:t>هيئـت اجتماعيـه ابتـدا اشـتراكي بـوده</a:t>
            </a:r>
            <a:r>
              <a:rPr lang="fa-IR" smtClean="0">
                <a:cs typeface="B Nazanin" panose="00000400000000000000" pitchFamily="2" charset="-78"/>
              </a:rPr>
              <a:t>... بـه عبـارت اُخـري هيئـت اجتماعيـه بيشـتر ذيحق بوده تا افراد؛... پس از آن چون باز ترتيبات هيئت اجتماعيه ترقي كرد مسئلة مالكيت را پيشرفت داد و آن به واسطة كاستن مداخلة رؤسا ترقي يافت. به طريقي كـه هـر فـرد تقريباً حق تام و تمامي بر اشياء حاصل نمود و عمل ارتقاء به درجة تكميل رسـيد و چـون رجوع به تاريخ كنيم ببينيم هر ملتي در راه ارتقاء درجات متعدده پيموده و هـر كـدام از آن درجات بالنسبه به درجة ماقبلِ ترقـي بـوده و كم كم هيئـت اجتماعيـه را بـه غـايتي كـه درنظر داشته نزديك نموده است. (همان: 176ـ 177)</a:t>
            </a:r>
            <a:endParaRPr lang="fa-IR">
              <a:cs typeface="B Nazanin" panose="00000400000000000000" pitchFamily="2" charset="-78"/>
            </a:endParaRPr>
          </a:p>
        </p:txBody>
      </p:sp>
      <p:sp>
        <p:nvSpPr>
          <p:cNvPr id="4" name="Flowchart: Alternate Process 3"/>
          <p:cNvSpPr/>
          <p:nvPr/>
        </p:nvSpPr>
        <p:spPr>
          <a:xfrm>
            <a:off x="838200" y="4631959"/>
            <a:ext cx="2564567" cy="91440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prstClr val="black"/>
                </a:solidFill>
                <a:cs typeface="B Nazanin" panose="00000400000000000000" pitchFamily="2" charset="-78"/>
              </a:rPr>
              <a:t>غـايت</a:t>
            </a:r>
            <a:endParaRPr lang="fa-IR"/>
          </a:p>
        </p:txBody>
      </p:sp>
    </p:spTree>
    <p:extLst>
      <p:ext uri="{BB962C8B-B14F-4D97-AF65-F5344CB8AC3E}">
        <p14:creationId xmlns:p14="http://schemas.microsoft.com/office/powerpoint/2010/main" val="154412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كتاب اصول علم ثروت ملل؛ يعني اكونـومي پليتيـك ترجمـة اثـري اسـت از پـل بورگـار بـه زبان فرانسه، كه در سال 1886 ميلادي [1264 شمسي] در پاريس به چاپ رسيده و بيست سال بعد محمدعلي فروغي آن را به فارسي برگردانده و در سـال 1323 قمـري [ 1284شمسـي] در مطبعة مباركة شاهنشاهي به طبع رسانده است. كتاب با «</a:t>
            </a:r>
            <a:r>
              <a:rPr lang="fa-IR" b="1" smtClean="0">
                <a:solidFill>
                  <a:srgbClr val="FF0000"/>
                </a:solidFill>
                <a:cs typeface="B Nazanin" panose="00000400000000000000" pitchFamily="2" charset="-78"/>
              </a:rPr>
              <a:t>ديباچه اي</a:t>
            </a:r>
            <a:r>
              <a:rPr lang="fa-IR">
                <a:cs typeface="B Nazanin" panose="00000400000000000000" pitchFamily="2" charset="-78"/>
              </a:rPr>
              <a:t>» </a:t>
            </a:r>
            <a:r>
              <a:rPr lang="fa-IR" smtClean="0">
                <a:cs typeface="B Nazanin" panose="00000400000000000000" pitchFamily="2" charset="-78"/>
              </a:rPr>
              <a:t>كوتاه به قلـم </a:t>
            </a:r>
            <a:r>
              <a:rPr lang="fa-IR" b="1" smtClean="0">
                <a:solidFill>
                  <a:srgbClr val="FF0000"/>
                </a:solidFill>
                <a:cs typeface="B Nazanin" panose="00000400000000000000" pitchFamily="2" charset="-78"/>
              </a:rPr>
              <a:t>پـدر متـرجم، ميرزا محمدحسين فروغي </a:t>
            </a:r>
            <a:r>
              <a:rPr lang="fa-IR" smtClean="0">
                <a:cs typeface="B Nazanin" panose="00000400000000000000" pitchFamily="2" charset="-78"/>
              </a:rPr>
              <a:t>آغاز شده، مطالب اصـلي كتـاب در يـك «</a:t>
            </a:r>
            <a:r>
              <a:rPr lang="fa-IR" b="1" smtClean="0">
                <a:solidFill>
                  <a:srgbClr val="00B0F0"/>
                </a:solidFill>
                <a:cs typeface="B Nazanin" panose="00000400000000000000" pitchFamily="2" charset="-78"/>
              </a:rPr>
              <a:t>مقدمـه</a:t>
            </a:r>
            <a:r>
              <a:rPr lang="fa-IR" smtClean="0">
                <a:cs typeface="B Nazanin" panose="00000400000000000000" pitchFamily="2" charset="-78"/>
              </a:rPr>
              <a:t>» و در پـنج بـابِ «</a:t>
            </a:r>
            <a:r>
              <a:rPr lang="fa-IR" b="1" smtClean="0">
                <a:solidFill>
                  <a:srgbClr val="00B0F0"/>
                </a:solidFill>
                <a:cs typeface="B Nazanin" panose="00000400000000000000" pitchFamily="2" charset="-78"/>
              </a:rPr>
              <a:t>توليد ثروت </a:t>
            </a:r>
            <a:r>
              <a:rPr lang="fa-IR" smtClean="0">
                <a:cs typeface="B Nazanin" panose="00000400000000000000" pitchFamily="2" charset="-78"/>
              </a:rPr>
              <a:t>»، «</a:t>
            </a:r>
            <a:r>
              <a:rPr lang="fa-IR" b="1" smtClean="0">
                <a:solidFill>
                  <a:srgbClr val="00B0F0"/>
                </a:solidFill>
                <a:cs typeface="B Nazanin" panose="00000400000000000000" pitchFamily="2" charset="-78"/>
              </a:rPr>
              <a:t>توزيع ثروت </a:t>
            </a:r>
            <a:r>
              <a:rPr lang="fa-IR" smtClean="0">
                <a:cs typeface="B Nazanin" panose="00000400000000000000" pitchFamily="2" charset="-78"/>
              </a:rPr>
              <a:t>»، «</a:t>
            </a:r>
            <a:r>
              <a:rPr lang="fa-IR" smtClean="0">
                <a:solidFill>
                  <a:srgbClr val="00B0F0"/>
                </a:solidFill>
                <a:cs typeface="B Nazanin" panose="00000400000000000000" pitchFamily="2" charset="-78"/>
              </a:rPr>
              <a:t>دوران ثروت </a:t>
            </a:r>
            <a:r>
              <a:rPr lang="fa-IR" smtClean="0">
                <a:cs typeface="B Nazanin" panose="00000400000000000000" pitchFamily="2" charset="-78"/>
              </a:rPr>
              <a:t>»، «</a:t>
            </a:r>
            <a:r>
              <a:rPr lang="fa-IR" b="1" smtClean="0">
                <a:solidFill>
                  <a:srgbClr val="00B0F0"/>
                </a:solidFill>
                <a:cs typeface="B Nazanin" panose="00000400000000000000" pitchFamily="2" charset="-78"/>
              </a:rPr>
              <a:t>مصرف ثروت</a:t>
            </a:r>
            <a:r>
              <a:rPr lang="fa-IR" smtClean="0">
                <a:cs typeface="B Nazanin" panose="00000400000000000000" pitchFamily="2" charset="-78"/>
              </a:rPr>
              <a:t>» و « </a:t>
            </a:r>
            <a:r>
              <a:rPr lang="fa-IR" b="1" smtClean="0">
                <a:solidFill>
                  <a:srgbClr val="00B0F0"/>
                </a:solidFill>
                <a:cs typeface="B Nazanin" panose="00000400000000000000" pitchFamily="2" charset="-78"/>
              </a:rPr>
              <a:t>اسـتفادة قـوانين ماليـاتي از علم ثروت</a:t>
            </a:r>
            <a:r>
              <a:rPr lang="fa-IR" smtClean="0">
                <a:cs typeface="B Nazanin" panose="00000400000000000000" pitchFamily="2" charset="-78"/>
              </a:rPr>
              <a:t>» تدوين گرديده، با «خاتمه» اي رو به پايان رفته و با «فهرست مطالب» و «غلط نامـه» به انجام رسيده است.</a:t>
            </a:r>
          </a:p>
        </p:txBody>
      </p:sp>
    </p:spTree>
    <p:extLst>
      <p:ext uri="{BB962C8B-B14F-4D97-AF65-F5344CB8AC3E}">
        <p14:creationId xmlns:p14="http://schemas.microsoft.com/office/powerpoint/2010/main" val="14811760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ديگر سخن، آزادي كار و مالكيـت شخصـي، از لـوازم ضـروري ترقـي و تكامـل بشـر معرفي ميشود و جامعه اي ميتواند مسير ترقي را بپيمايد و به تمدن نائل شود كه آزادي كـار و مالكيت شخصي در آن رواج يابد و البته همچنان بر اين نكته تأكيد مي شود كه اين اتفاق نتيجة فكر و تدبير مردم و مبني بر معاهده و تباني نيست، يعني كسي آن را وضع ننموده كه بعد بتوان آن را تغيير داد و ترتيب ديگري پيش گرفت. اين ترتيب براي هيئت اجتماعيه ضروري بوده و بالطبيعه برقرار شده و تكميـل مـي يابـد و نتيجـة قـانونِ ضـروري، ارتقـاء َمعال است. (همان: 176)</a:t>
            </a:r>
            <a:endParaRPr lang="fa-IR">
              <a:cs typeface="B Nazanin" panose="00000400000000000000" pitchFamily="2" charset="-78"/>
            </a:endParaRPr>
          </a:p>
        </p:txBody>
      </p:sp>
      <p:sp>
        <p:nvSpPr>
          <p:cNvPr id="4" name="Flowchart: Alternate Process 3"/>
          <p:cNvSpPr/>
          <p:nvPr/>
        </p:nvSpPr>
        <p:spPr>
          <a:xfrm>
            <a:off x="838200" y="4586990"/>
            <a:ext cx="3972393" cy="104931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آزادي كـار و مالكيت شخصي</a:t>
            </a:r>
            <a:endParaRPr lang="fa-IR"/>
          </a:p>
        </p:txBody>
      </p:sp>
    </p:spTree>
    <p:extLst>
      <p:ext uri="{BB962C8B-B14F-4D97-AF65-F5344CB8AC3E}">
        <p14:creationId xmlns:p14="http://schemas.microsoft.com/office/powerpoint/2010/main" val="41098960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با اين وصف، مهمترين دلالت </a:t>
            </a:r>
            <a:r>
              <a:rPr lang="fa-IR" b="1" smtClean="0">
                <a:solidFill>
                  <a:srgbClr val="FF0000"/>
                </a:solidFill>
                <a:cs typeface="B Nazanin" panose="00000400000000000000" pitchFamily="2" charset="-78"/>
              </a:rPr>
              <a:t>قانونِ ارتقاء </a:t>
            </a:r>
            <a:r>
              <a:rPr lang="fa-IR" smtClean="0">
                <a:cs typeface="B Nazanin" panose="00000400000000000000" pitchFamily="2" charset="-78"/>
              </a:rPr>
              <a:t>كه در انتخاب طبيعي ريشه دارد، «</a:t>
            </a:r>
            <a:r>
              <a:rPr lang="fa-IR" b="1" smtClean="0">
                <a:solidFill>
                  <a:srgbClr val="FF0000"/>
                </a:solidFill>
                <a:cs typeface="B Nazanin" panose="00000400000000000000" pitchFamily="2" charset="-78"/>
              </a:rPr>
              <a:t>آزادي</a:t>
            </a:r>
            <a:r>
              <a:rPr lang="fa-IR" smtClean="0">
                <a:cs typeface="B Nazanin" panose="00000400000000000000" pitchFamily="2" charset="-78"/>
              </a:rPr>
              <a:t>» است؛ واگذاري امور ثروتي به قوانين طبيعت؛ يا همان قاعدة لسه فرِ ليبراليسم.</a:t>
            </a:r>
          </a:p>
          <a:p>
            <a:pPr algn="just"/>
            <a:endParaRPr lang="fa-IR" smtClean="0">
              <a:cs typeface="B Nazanin" panose="00000400000000000000" pitchFamily="2" charset="-78"/>
            </a:endParaRPr>
          </a:p>
        </p:txBody>
      </p:sp>
    </p:spTree>
    <p:extLst>
      <p:ext uri="{BB962C8B-B14F-4D97-AF65-F5344CB8AC3E}">
        <p14:creationId xmlns:p14="http://schemas.microsoft.com/office/powerpoint/2010/main" val="7961521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4.3 ترتيبات </a:t>
            </a:r>
            <a:r>
              <a:rPr lang="fa-IR" b="1" smtClean="0">
                <a:solidFill>
                  <a:srgbClr val="FF0000"/>
                </a:solidFill>
                <a:cs typeface="B Nazanin" panose="00000400000000000000" pitchFamily="2" charset="-78"/>
              </a:rPr>
              <a:t>آزادي</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از منظر كتاب، همة جوامع «در راه ارتقاء، درجات متعدده پيمـوده و هـر كـدام از آن درجـات</a:t>
            </a:r>
            <a:r>
              <a:rPr lang="fa-IR">
                <a:cs typeface="B Nazanin" panose="00000400000000000000" pitchFamily="2" charset="-78"/>
              </a:rPr>
              <a:t> </a:t>
            </a:r>
            <a:r>
              <a:rPr lang="fa-IR" smtClean="0">
                <a:cs typeface="B Nazanin" panose="00000400000000000000" pitchFamily="2" charset="-78"/>
              </a:rPr>
              <a:t>بالنسبه به درجة ماقبلْ ترقي بوده و كمكم هيئت اجتماعيه را به غايتي كه در نظر داشته نزديـك نموده است.» اما بهترين ترتيبي كه بشر تا به حال بدان دسـت يافتـه تـا ايـن ترقـي را بپيمايـد</a:t>
            </a:r>
            <a:r>
              <a:rPr lang="fa-IR">
                <a:cs typeface="B Nazanin" panose="00000400000000000000" pitchFamily="2" charset="-78"/>
              </a:rPr>
              <a:t> </a:t>
            </a:r>
            <a:r>
              <a:rPr lang="fa-IR" smtClean="0">
                <a:cs typeface="B Nazanin" panose="00000400000000000000" pitchFamily="2" charset="-78"/>
              </a:rPr>
              <a:t>«ترتيبات آزادي» است و «غير از اين ترتيب، براي هيئتهاي اجتماعيـة حاليـه، ممكـن نيسـت مجري شود». (همان: 173) ازاينروي يكي از تعابير پرتكرار و به بياني يكـي از محـوريتـرين مفاهيم كتاب، «ترتيبات آزادي امور ثروتـي» اسـت كـه فروغـي معـادلِ </a:t>
            </a:r>
            <a:r>
              <a:rPr lang="en-US" smtClean="0">
                <a:cs typeface="B Nazanin" panose="00000400000000000000" pitchFamily="2" charset="-78"/>
              </a:rPr>
              <a:t>liberté la de régime Le économique </a:t>
            </a:r>
            <a:r>
              <a:rPr lang="fa-IR" smtClean="0">
                <a:cs typeface="B Nazanin" panose="00000400000000000000" pitchFamily="2" charset="-78"/>
              </a:rPr>
              <a:t>يا همان «</a:t>
            </a:r>
            <a:r>
              <a:rPr lang="fa-IR" b="1" smtClean="0">
                <a:solidFill>
                  <a:srgbClr val="FF0000"/>
                </a:solidFill>
                <a:cs typeface="B Nazanin" panose="00000400000000000000" pitchFamily="2" charset="-78"/>
              </a:rPr>
              <a:t>رژيم اقتصاد ليبرال</a:t>
            </a:r>
            <a:r>
              <a:rPr lang="fa-IR" smtClean="0">
                <a:cs typeface="B Nazanin" panose="00000400000000000000" pitchFamily="2" charset="-78"/>
              </a:rPr>
              <a:t>» آورده است</a:t>
            </a:r>
          </a:p>
          <a:p>
            <a:pPr algn="just"/>
            <a:endParaRPr lang="fa-IR">
              <a:cs typeface="B Nazanin" panose="00000400000000000000" pitchFamily="2" charset="-78"/>
            </a:endParaRPr>
          </a:p>
        </p:txBody>
      </p:sp>
      <p:sp>
        <p:nvSpPr>
          <p:cNvPr id="4" name="Flowchart: Alternate Process 3"/>
          <p:cNvSpPr/>
          <p:nvPr/>
        </p:nvSpPr>
        <p:spPr>
          <a:xfrm>
            <a:off x="1019332" y="4946755"/>
            <a:ext cx="2398426" cy="89941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a:solidFill>
                  <a:schemeClr val="tx1"/>
                </a:solidFill>
                <a:cs typeface="B Nazanin" panose="00000400000000000000" pitchFamily="2" charset="-78"/>
              </a:rPr>
              <a:t>پرتكرار</a:t>
            </a:r>
            <a:endParaRPr lang="fa-IR" sz="2400" b="1">
              <a:solidFill>
                <a:schemeClr val="tx1"/>
              </a:solidFill>
            </a:endParaRPr>
          </a:p>
        </p:txBody>
      </p:sp>
    </p:spTree>
    <p:extLst>
      <p:ext uri="{BB962C8B-B14F-4D97-AF65-F5344CB8AC3E}">
        <p14:creationId xmlns:p14="http://schemas.microsoft.com/office/powerpoint/2010/main" val="24047793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هميت اين مفهوم چنان است كه ميتوان آن را درونماية اصلي كتاب دانست؛ بـه گونـه ای كه هر چهار باب كتاب دربارة توليد، توزيع، گردش و مصرف بر اسـاس «ترتيبـات آزادي» يـا همان ليبراليسم توضيح و تبيين شدهاند.</a:t>
            </a:r>
          </a:p>
          <a:p>
            <a:pPr marL="0" indent="0" algn="just">
              <a:buNone/>
            </a:pPr>
            <a:r>
              <a:rPr lang="fa-IR" smtClean="0">
                <a:cs typeface="B Nazanin" panose="00000400000000000000" pitchFamily="2" charset="-78"/>
              </a:rPr>
              <a:t>در باب نخست كه به بحث توليد ثروت اختصاص دارد، فصلي راجع به «كار» ارائه شـده و در آنجا از عللي سخن رفته كه «ميل انسان به كار را زياد مـي كنـد» (همـان: 61)  و از آن علـل «</a:t>
            </a:r>
            <a:r>
              <a:rPr lang="fa-IR" smtClean="0">
                <a:solidFill>
                  <a:srgbClr val="FF0000"/>
                </a:solidFill>
                <a:cs typeface="B Nazanin" panose="00000400000000000000" pitchFamily="2" charset="-78"/>
              </a:rPr>
              <a:t>آ</a:t>
            </a:r>
            <a:r>
              <a:rPr lang="fa-IR" b="1" smtClean="0">
                <a:solidFill>
                  <a:srgbClr val="FF0000"/>
                </a:solidFill>
                <a:cs typeface="B Nazanin" panose="00000400000000000000" pitchFamily="2" charset="-78"/>
              </a:rPr>
              <a:t>زادي </a:t>
            </a:r>
            <a:r>
              <a:rPr lang="fa-IR" b="1">
                <a:solidFill>
                  <a:srgbClr val="FF0000"/>
                </a:solidFill>
                <a:cs typeface="B Nazanin" panose="00000400000000000000" pitchFamily="2" charset="-78"/>
              </a:rPr>
              <a:t>كارگر</a:t>
            </a:r>
            <a:r>
              <a:rPr lang="fa-IR" smtClean="0">
                <a:cs typeface="B Nazanin" panose="00000400000000000000" pitchFamily="2" charset="-78"/>
              </a:rPr>
              <a:t>»، «</a:t>
            </a:r>
            <a:r>
              <a:rPr lang="fa-IR" b="1" smtClean="0">
                <a:solidFill>
                  <a:srgbClr val="FF0000"/>
                </a:solidFill>
                <a:cs typeface="B Nazanin" panose="00000400000000000000" pitchFamily="2" charset="-78"/>
              </a:rPr>
              <a:t>مأل انديشي</a:t>
            </a:r>
            <a:r>
              <a:rPr lang="fa-IR" smtClean="0">
                <a:cs typeface="B Nazanin" panose="00000400000000000000" pitchFamily="2" charset="-78"/>
              </a:rPr>
              <a:t>»، «</a:t>
            </a:r>
            <a:r>
              <a:rPr lang="fa-IR" b="1" smtClean="0">
                <a:solidFill>
                  <a:srgbClr val="FF0000"/>
                </a:solidFill>
                <a:cs typeface="B Nazanin" panose="00000400000000000000" pitchFamily="2" charset="-78"/>
              </a:rPr>
              <a:t>امنيت و اطمينان</a:t>
            </a:r>
            <a:r>
              <a:rPr lang="fa-IR" smtClean="0">
                <a:cs typeface="B Nazanin" panose="00000400000000000000" pitchFamily="2" charset="-78"/>
              </a:rPr>
              <a:t>» و «</a:t>
            </a:r>
            <a:r>
              <a:rPr lang="fa-IR" b="1" smtClean="0">
                <a:solidFill>
                  <a:srgbClr val="FF0000"/>
                </a:solidFill>
                <a:cs typeface="B Nazanin" panose="00000400000000000000" pitchFamily="2" charset="-78"/>
              </a:rPr>
              <a:t>انصاف كارگر</a:t>
            </a:r>
            <a:r>
              <a:rPr lang="fa-IR" smtClean="0">
                <a:cs typeface="B Nazanin" panose="00000400000000000000" pitchFamily="2" charset="-78"/>
              </a:rPr>
              <a:t>» را برشمرده، و از اين ميـان بيش از همه بر مقولة «آزادي كار» تأكيد شده است. اين كه «يكي از شرايط ميل انسـان بـه كـار، آزادي است. يعني اگر شخص مختار نباشد كه براي خود كار كنـد و مجبـور باشـد كـه بـراي ديگران زحمت بكشد، شوق به كار پيدا نمي . كند : » (همان 61) </a:t>
            </a:r>
            <a:endParaRPr lang="fa-IR">
              <a:cs typeface="B Nazanin" panose="00000400000000000000" pitchFamily="2" charset="-78"/>
            </a:endParaRPr>
          </a:p>
        </p:txBody>
      </p:sp>
    </p:spTree>
    <p:extLst>
      <p:ext uri="{BB962C8B-B14F-4D97-AF65-F5344CB8AC3E}">
        <p14:creationId xmlns:p14="http://schemas.microsoft.com/office/powerpoint/2010/main" val="1442501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تأكيد اصلي نويسنده در بخش توليد ثروت اين اسـت كـه «فوايـد و محسـنات آزادي كـارواضح و آشكار است... و به اين طريق اعضاي مختلفة هيئت بشر با كمال جد و جهد در صدد ترقي دادن قواي توليديه بر مي آيند.» (همان: 117) البته برخي معايب آن را نيز برميشـمرد، امـا در عين حال بر اين نكته اصرار دارد كه «در اين بـاب مبالغـه لازم نيسـت» و «هـر چـه تمـدن ترقي ميكند، معايب مذكور تخفيف مييابد : » (همان 120) در دومين بابِ كتاب كه به موضوع «</a:t>
            </a:r>
            <a:r>
              <a:rPr lang="fa-IR" b="1" smtClean="0">
                <a:solidFill>
                  <a:srgbClr val="FF0000"/>
                </a:solidFill>
                <a:cs typeface="B Nazanin" panose="00000400000000000000" pitchFamily="2" charset="-78"/>
              </a:rPr>
              <a:t>توزيع ثروت</a:t>
            </a:r>
            <a:r>
              <a:rPr lang="fa-IR" smtClean="0">
                <a:cs typeface="B Nazanin" panose="00000400000000000000" pitchFamily="2" charset="-78"/>
              </a:rPr>
              <a:t>» اختصاص دارد، مهمترين مسـألة نظـري كه مطرح ميشود </a:t>
            </a:r>
            <a:r>
              <a:rPr lang="fa-IR" b="1" smtClean="0">
                <a:solidFill>
                  <a:srgbClr val="FF0000"/>
                </a:solidFill>
                <a:cs typeface="B Nazanin" panose="00000400000000000000" pitchFamily="2" charset="-78"/>
              </a:rPr>
              <a:t>پرسش از عدالت </a:t>
            </a:r>
            <a:r>
              <a:rPr lang="fa-IR" smtClean="0">
                <a:cs typeface="B Nazanin" panose="00000400000000000000" pitchFamily="2" charset="-78"/>
              </a:rPr>
              <a:t>است</a:t>
            </a:r>
            <a:endParaRPr lang="fa-IR">
              <a:cs typeface="B Nazanin" panose="00000400000000000000" pitchFamily="2" charset="-78"/>
            </a:endParaRPr>
          </a:p>
        </p:txBody>
      </p:sp>
    </p:spTree>
    <p:extLst>
      <p:ext uri="{BB962C8B-B14F-4D97-AF65-F5344CB8AC3E}">
        <p14:creationId xmlns:p14="http://schemas.microsoft.com/office/powerpoint/2010/main" val="16346945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اينكه حال در ملل متمدنه، توزيع ثروت طوري است كه امـوال مـابين مـردم بالسـويه منقسم نيست. بعضي متمـول و غنـي يـا مرفـه و آسـودهانـد، برخـي متوسـط يـا فقيـر و مستأصل ميباشند... حال بايد ديد اين شكايتها و ادعاها درست است يا نه؟ آيا كساني كه ميگويند ترتيب توزيع حاليه مبني بر ظلم است حق دارند و آيا واقعاً انسان مي تواند به ميل خود ترتيب توزيع ثروت را تغيير دهد يا خير؟ (همان: 171 – 172) </a:t>
            </a:r>
            <a:endParaRPr lang="fa-IR">
              <a:cs typeface="B Nazanin" panose="00000400000000000000" pitchFamily="2" charset="-78"/>
            </a:endParaRPr>
          </a:p>
        </p:txBody>
      </p:sp>
    </p:spTree>
    <p:extLst>
      <p:ext uri="{BB962C8B-B14F-4D97-AF65-F5344CB8AC3E}">
        <p14:creationId xmlns:p14="http://schemas.microsoft.com/office/powerpoint/2010/main" val="3773572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البته همان آغاز و بيدرنگ پرسش را چنين پاسخ ميدهد كه ترتيب حاليه مبني بر ظلم نيست؛ نه اينكه واقعاً در اين ترتيب هيچ ظلم واقع نمي شود البته ممكن نيست ترتيبي پيش بيايد كه هيچ ظلم در آن نشود. چه، هر ترتيبي باشـد آدمـي بايد آن را مجری كند و انسان جايزالخطاست و لابـد از راه راسـت انحـراف مـي جويـد و مقصود ما اين است كه ترتيب توزيع حاليه مبني بر مباني عدالت است و زياده بر اين نبايـد توقع داشت. (همان 172ـ173) </a:t>
            </a:r>
            <a:endParaRPr lang="fa-IR">
              <a:cs typeface="B Nazanin" panose="00000400000000000000" pitchFamily="2" charset="-78"/>
            </a:endParaRPr>
          </a:p>
        </p:txBody>
      </p:sp>
      <p:sp>
        <p:nvSpPr>
          <p:cNvPr id="4" name="Flowchart: Alternate Process 3"/>
          <p:cNvSpPr/>
          <p:nvPr/>
        </p:nvSpPr>
        <p:spPr>
          <a:xfrm>
            <a:off x="838200" y="4392118"/>
            <a:ext cx="5501390" cy="1109272"/>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ترتيب توزيع حاليه مبني بر مباني عدالت است</a:t>
            </a:r>
            <a:endParaRPr lang="fa-IR"/>
          </a:p>
        </p:txBody>
      </p:sp>
    </p:spTree>
    <p:extLst>
      <p:ext uri="{BB962C8B-B14F-4D97-AF65-F5344CB8AC3E}">
        <p14:creationId xmlns:p14="http://schemas.microsoft.com/office/powerpoint/2010/main" val="38211881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سپس بر اين نكته تأكيد ميكند كه غير از اين ترتيب، براي هيئتهاي اجتماعيه حاليه ممكن نيست مجری شود. زيـرا كـه اگر كسي تصور كند كه ملل ميتوانند به ميل خـود ترتيـب توزيـع ثـروت را تغييـر دهنـد خبط ميكنند؛ چه اين ترتيب </a:t>
            </a:r>
            <a:r>
              <a:rPr lang="fa-IR" b="1" smtClean="0">
                <a:solidFill>
                  <a:srgbClr val="FF0000"/>
                </a:solidFill>
                <a:cs typeface="B Nazanin" panose="00000400000000000000" pitchFamily="2" charset="-78"/>
              </a:rPr>
              <a:t>ضروري و شرط پيشرفت كار </a:t>
            </a:r>
            <a:r>
              <a:rPr lang="fa-IR" smtClean="0">
                <a:cs typeface="B Nazanin" panose="00000400000000000000" pitchFamily="2" charset="-78"/>
              </a:rPr>
              <a:t>است به جهت اين كه در وضع توزيع ثروت فقط عدالت را نبايد منظور داشت، بلكه ملاحظة توليد ثروت را هم بايد كرد. (همان: 173)</a:t>
            </a:r>
            <a:endParaRPr lang="fa-IR">
              <a:cs typeface="B Nazanin" panose="00000400000000000000" pitchFamily="2" charset="-78"/>
            </a:endParaRPr>
          </a:p>
        </p:txBody>
      </p:sp>
    </p:spTree>
    <p:extLst>
      <p:ext uri="{BB962C8B-B14F-4D97-AF65-F5344CB8AC3E}">
        <p14:creationId xmlns:p14="http://schemas.microsoft.com/office/powerpoint/2010/main" val="1298437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و بدين ترتيب آشكارا بـه ايـن نكتـه تصـريح مـيكنـد كـه از دو گانـة «توليـد ثـروت» و «رعايت عدالت»، اولي را مهمتر برميشمارد و آن را ترجيح . ميدهد در بحث توزيع ثروت، مهمترين اصلي كه بـر پايـة ترتيبـات آزادي ارائـه مـيشـود، اصـل مالكيت شخصي است. اين كه «مالكيت شخصي بالضّروره متمّم هيئت اجتماعيه است كه مبني بر آزادي شخصي ميباشد و فوايد ثروتيِ آن به طور اجمال ايـن اسـت كـه مهـيج كـار و همـت مردم ميشود و به اين واسطه اسباب حصول ترقي قوة توليديه مي . شود : » (همان 187) </a:t>
            </a:r>
            <a:endParaRPr lang="fa-IR">
              <a:cs typeface="B Nazanin" panose="00000400000000000000" pitchFamily="2" charset="-78"/>
            </a:endParaRPr>
          </a:p>
        </p:txBody>
      </p:sp>
    </p:spTree>
    <p:extLst>
      <p:ext uri="{BB962C8B-B14F-4D97-AF65-F5344CB8AC3E}">
        <p14:creationId xmlns:p14="http://schemas.microsoft.com/office/powerpoint/2010/main" val="193418967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پيشتر به اين نكته اشاره شد كه كتاب موضوع مالكيت و گذارِ آن از مالكيت اشـتراكي بـه مالكيت شخصي را ذيل قانون ارتقاء و تكامل بشر </a:t>
            </a:r>
            <a:r>
              <a:rPr lang="fa-IR" smtClean="0">
                <a:cs typeface="B Nazanin" panose="00000400000000000000" pitchFamily="2" charset="-78"/>
              </a:rPr>
              <a:t>مي بيند </a:t>
            </a:r>
            <a:r>
              <a:rPr lang="fa-IR">
                <a:cs typeface="B Nazanin" panose="00000400000000000000" pitchFamily="2" charset="-78"/>
              </a:rPr>
              <a:t>و همچنان بر اين اصل پاي مي فشارد </a:t>
            </a:r>
            <a:r>
              <a:rPr lang="fa-IR" smtClean="0">
                <a:cs typeface="B Nazanin" panose="00000400000000000000" pitchFamily="2" charset="-78"/>
              </a:rPr>
              <a:t>كه اين ترتيب [مالكيت شخصي] مبنـي بـر ظلـم نيسـت. زيـرا كـه شـرايط ترقـي ملـت ممكن نيست با عدالت منافات داشته باشد و قانوني را كه طبيعت بـراي انسـان بـه جهـت حيات و ترقي او وضع ميكند، انسان مجبور به اطاعت آن مي باشد و ملامتي بر او نيست </a:t>
            </a:r>
            <a:r>
              <a:rPr lang="fa-IR">
                <a:cs typeface="B Nazanin" panose="00000400000000000000" pitchFamily="2" charset="-78"/>
              </a:rPr>
              <a:t> </a:t>
            </a:r>
            <a:r>
              <a:rPr lang="fa-IR" smtClean="0">
                <a:cs typeface="B Nazanin" panose="00000400000000000000" pitchFamily="2" charset="-78"/>
              </a:rPr>
              <a:t>چون به نظر حكمتي و فلسفي اين مطلب را ملاحظه كنيم مي بينيم ظاهر و بديهي اسـت و محتاج به دليل و برهان ديگر نيست. (همان: 190ـ191)</a:t>
            </a:r>
            <a:endParaRPr lang="fa-IR">
              <a:cs typeface="B Nazanin" panose="00000400000000000000" pitchFamily="2" charset="-78"/>
            </a:endParaRPr>
          </a:p>
        </p:txBody>
      </p:sp>
      <p:sp>
        <p:nvSpPr>
          <p:cNvPr id="4" name="Flowchart: Alternate Process 3"/>
          <p:cNvSpPr/>
          <p:nvPr/>
        </p:nvSpPr>
        <p:spPr>
          <a:xfrm>
            <a:off x="838200" y="4631960"/>
            <a:ext cx="3072983" cy="77948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قانون ارتقاء و تكامل بشر</a:t>
            </a:r>
            <a:endParaRPr lang="fa-IR"/>
          </a:p>
        </p:txBody>
      </p:sp>
    </p:spTree>
    <p:extLst>
      <p:ext uri="{BB962C8B-B14F-4D97-AF65-F5344CB8AC3E}">
        <p14:creationId xmlns:p14="http://schemas.microsoft.com/office/powerpoint/2010/main" val="1580747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كتاب از جهات گوناگوني مهم و قابل بررسي است. نخستين </a:t>
            </a:r>
            <a:r>
              <a:rPr lang="fa-IR" smtClean="0">
                <a:cs typeface="B Nazanin" panose="00000400000000000000" pitchFamily="2" charset="-78"/>
              </a:rPr>
              <a:t>جنبه اي </a:t>
            </a:r>
            <a:r>
              <a:rPr lang="fa-IR">
                <a:cs typeface="B Nazanin" panose="00000400000000000000" pitchFamily="2" charset="-78"/>
              </a:rPr>
              <a:t>كه پيشتـر و </a:t>
            </a:r>
            <a:r>
              <a:rPr lang="fa-IR" smtClean="0">
                <a:cs typeface="B Nazanin" panose="00000400000000000000" pitchFamily="2" charset="-78"/>
              </a:rPr>
              <a:t>بيشـتر مورد </a:t>
            </a:r>
            <a:r>
              <a:rPr lang="fa-IR">
                <a:cs typeface="B Nazanin" panose="00000400000000000000" pitchFamily="2" charset="-78"/>
              </a:rPr>
              <a:t>توجه قرار گرفته جايگاه كتاب در تاريخ علم اقتصاد و </a:t>
            </a:r>
            <a:r>
              <a:rPr lang="fa-IR" smtClean="0">
                <a:cs typeface="B Nazanin" panose="00000400000000000000" pitchFamily="2" charset="-78"/>
              </a:rPr>
              <a:t>به طور </a:t>
            </a:r>
            <a:r>
              <a:rPr lang="fa-IR">
                <a:cs typeface="B Nazanin" panose="00000400000000000000" pitchFamily="2" charset="-78"/>
              </a:rPr>
              <a:t>مشخص پيشگامي و </a:t>
            </a:r>
            <a:r>
              <a:rPr lang="fa-IR" smtClean="0">
                <a:cs typeface="B Nazanin" panose="00000400000000000000" pitchFamily="2" charset="-78"/>
              </a:rPr>
              <a:t>فضـل تقدم </a:t>
            </a:r>
            <a:r>
              <a:rPr lang="fa-IR">
                <a:cs typeface="B Nazanin" panose="00000400000000000000" pitchFamily="2" charset="-78"/>
              </a:rPr>
              <a:t>آن در علم اقتصاد مدرن در ايران است. يكي ديگر از وجوه اهميت كتاب آن است كـه </a:t>
            </a:r>
            <a:r>
              <a:rPr lang="fa-IR" smtClean="0">
                <a:cs typeface="B Nazanin" panose="00000400000000000000" pitchFamily="2" charset="-78"/>
              </a:rPr>
              <a:t>در بحبوحة </a:t>
            </a:r>
            <a:r>
              <a:rPr lang="fa-IR">
                <a:cs typeface="B Nazanin" panose="00000400000000000000" pitchFamily="2" charset="-78"/>
              </a:rPr>
              <a:t>جنبش مشروطه و درست يكسال پيش از صدور فرمان مشروطه منتشر شده است. </a:t>
            </a:r>
            <a:r>
              <a:rPr lang="fa-IR" smtClean="0">
                <a:cs typeface="B Nazanin" panose="00000400000000000000" pitchFamily="2" charset="-78"/>
              </a:rPr>
              <a:t>با اين </a:t>
            </a:r>
            <a:r>
              <a:rPr lang="fa-IR">
                <a:cs typeface="B Nazanin" panose="00000400000000000000" pitchFamily="2" charset="-78"/>
              </a:rPr>
              <a:t>وصف مقالة پيشرو در پي آن است تا با توجه به زمينه و بافت تـاريخيِ ترجمـه و </a:t>
            </a:r>
            <a:r>
              <a:rPr lang="fa-IR" smtClean="0">
                <a:cs typeface="B Nazanin" panose="00000400000000000000" pitchFamily="2" charset="-78"/>
              </a:rPr>
              <a:t>انتشـار  </a:t>
            </a:r>
            <a:r>
              <a:rPr lang="fa-IR">
                <a:cs typeface="B Nazanin" panose="00000400000000000000" pitchFamily="2" charset="-78"/>
              </a:rPr>
              <a:t>كتاب، مضامين و </a:t>
            </a:r>
            <a:r>
              <a:rPr lang="fa-IR" smtClean="0">
                <a:cs typeface="B Nazanin" panose="00000400000000000000" pitchFamily="2" charset="-78"/>
              </a:rPr>
              <a:t>دلالت هاي </a:t>
            </a:r>
            <a:r>
              <a:rPr lang="fa-IR">
                <a:cs typeface="B Nazanin" panose="00000400000000000000" pitchFamily="2" charset="-78"/>
              </a:rPr>
              <a:t>سياسي آن را بررسي نمايد و بدين منظـور از </a:t>
            </a:r>
            <a:r>
              <a:rPr lang="fa-IR" smtClean="0">
                <a:cs typeface="B Nazanin" panose="00000400000000000000" pitchFamily="2" charset="-78"/>
              </a:rPr>
              <a:t>چشـم انـداز نظـري ميشل </a:t>
            </a:r>
            <a:r>
              <a:rPr lang="fa-IR">
                <a:cs typeface="B Nazanin" panose="00000400000000000000" pitchFamily="2" charset="-78"/>
              </a:rPr>
              <a:t>فوكو بهره گرفته است</a:t>
            </a:r>
          </a:p>
          <a:p>
            <a:pPr algn="just"/>
            <a:endParaRPr lang="fa-IR">
              <a:cs typeface="B Nazanin" panose="00000400000000000000" pitchFamily="2" charset="-78"/>
            </a:endParaRPr>
          </a:p>
        </p:txBody>
      </p:sp>
    </p:spTree>
    <p:extLst>
      <p:ext uri="{BB962C8B-B14F-4D97-AF65-F5344CB8AC3E}">
        <p14:creationId xmlns:p14="http://schemas.microsoft.com/office/powerpoint/2010/main" val="27326528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اينجا اشاره به نكتهاي مهم راجع به كار مترجم بايسته مينمايد و آن اينكه وقتي بـه مـتن فرانسة كتاب مراجعه ميكنيم، مي بينيم كـه نويسـنده فصـلي را بـه آراء انتقـادي سوسياليسـت اختصاص داده و سپس در صدد پاسخ به آنهـا برآمـده، امـا فروغـي در ترجمـه اش ايـن آراء انتقادي را حذف كرده . است (177- 168. </a:t>
            </a:r>
            <a:r>
              <a:rPr lang="en-US">
                <a:cs typeface="B Nazanin" panose="00000400000000000000" pitchFamily="2" charset="-78"/>
              </a:rPr>
              <a:t>(pp </a:t>
            </a:r>
            <a:r>
              <a:rPr lang="en-US" smtClean="0">
                <a:cs typeface="B Nazanin" panose="00000400000000000000" pitchFamily="2" charset="-78"/>
              </a:rPr>
              <a:t>1886, Beauregard </a:t>
            </a:r>
            <a:r>
              <a:rPr lang="fa-IR" smtClean="0">
                <a:cs typeface="B Nazanin" panose="00000400000000000000" pitchFamily="2" charset="-78"/>
              </a:rPr>
              <a:t> بدين ترتيب برخلاف كتابي كه او پيش تر در سال 1315ق در جواني ترجمه كرده و برخي آراء سوسياليسـتهـا را نقـل نمـوده، (فروغي 1315 ق: 52ـ 53)  در اين كتاب حتي يك بار از سوسياليسم سخني نرفته است و ايـن گمان به ذهن متبادر ميشود كه علاقه مندي مترجم به ليبراليسم موجـب شـده اسـت كـه ايـن صفحات را ناديده گيرد و از ترجمه اش بگذرد</a:t>
            </a:r>
            <a:endParaRPr lang="fa-IR">
              <a:cs typeface="B Nazanin" panose="00000400000000000000" pitchFamily="2" charset="-78"/>
            </a:endParaRPr>
          </a:p>
        </p:txBody>
      </p:sp>
      <p:sp>
        <p:nvSpPr>
          <p:cNvPr id="4" name="Flowchart: Alternate Process 3"/>
          <p:cNvSpPr/>
          <p:nvPr/>
        </p:nvSpPr>
        <p:spPr>
          <a:xfrm>
            <a:off x="1094282" y="4841823"/>
            <a:ext cx="3432748" cy="89941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مندي مترجم به ليبراليسم</a:t>
            </a:r>
            <a:endParaRPr lang="fa-IR"/>
          </a:p>
        </p:txBody>
      </p:sp>
    </p:spTree>
    <p:extLst>
      <p:ext uri="{BB962C8B-B14F-4D97-AF65-F5344CB8AC3E}">
        <p14:creationId xmlns:p14="http://schemas.microsoft.com/office/powerpoint/2010/main" val="37211915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بـاري، ترتيبـات آزادي در بـاب «</a:t>
            </a:r>
            <a:r>
              <a:rPr lang="fa-IR" b="1" smtClean="0">
                <a:solidFill>
                  <a:srgbClr val="FF0000"/>
                </a:solidFill>
                <a:cs typeface="B Nazanin" panose="00000400000000000000" pitchFamily="2" charset="-78"/>
              </a:rPr>
              <a:t>دوران ثـروت</a:t>
            </a:r>
            <a:r>
              <a:rPr lang="fa-IR" smtClean="0">
                <a:cs typeface="B Nazanin" panose="00000400000000000000" pitchFamily="2" charset="-78"/>
              </a:rPr>
              <a:t>» يـا همـان گـردش ثـروت نيـز آشـكارا رخ مينمايد؛ چه در موضوع قيمتگذاري و چه در بحث تجـارت آزاد. در موضـوع قيمـت و ثمن به تفصيل در اين باره بحث و استدلال ميشود كه قانون عرضه و تقاضا كه اهم قوانين علـم ثـروت اسـت، ثمـنِ واحـدي بـراي جـنس تعيين ميكند... كه آن را ثمن عادله گويند... . ترتيب ثروتي در هيئتهاي اجتماعية متمدنـه [چنان] است كه همواره تغييرات ثمن عادلـه را ملايـم مـيكنـد و زيـاده روي اگـر بشـود، مانع مي گردد و نرخي كه معقول باشد نگاه مي دارد. (فروغي 1323 ق: 298ـ 299) </a:t>
            </a:r>
          </a:p>
          <a:p>
            <a:pPr algn="just"/>
            <a:endParaRPr lang="fa-IR">
              <a:cs typeface="B Nazanin" panose="00000400000000000000" pitchFamily="2" charset="-78"/>
            </a:endParaRPr>
          </a:p>
        </p:txBody>
      </p:sp>
      <p:sp>
        <p:nvSpPr>
          <p:cNvPr id="4" name="Flowchart: Alternate Process 3"/>
          <p:cNvSpPr/>
          <p:nvPr/>
        </p:nvSpPr>
        <p:spPr>
          <a:xfrm>
            <a:off x="838200" y="4527029"/>
            <a:ext cx="3252866" cy="73451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قانون عرضه و تقاضا</a:t>
            </a:r>
            <a:endParaRPr lang="fa-IR"/>
          </a:p>
        </p:txBody>
      </p:sp>
    </p:spTree>
    <p:extLst>
      <p:ext uri="{BB962C8B-B14F-4D97-AF65-F5344CB8AC3E}">
        <p14:creationId xmlns:p14="http://schemas.microsoft.com/office/powerpoint/2010/main" val="203415101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841822" y="1825625"/>
            <a:ext cx="6511977" cy="4351338"/>
          </a:xfrm>
        </p:spPr>
        <p:txBody>
          <a:bodyPr/>
          <a:lstStyle/>
          <a:p>
            <a:pPr marL="0" indent="0" algn="just">
              <a:buNone/>
            </a:pPr>
            <a:r>
              <a:rPr lang="fa-IR" smtClean="0">
                <a:cs typeface="B Nazanin" panose="00000400000000000000" pitchFamily="2" charset="-78"/>
              </a:rPr>
              <a:t>جالب اينكه اينجا و در مورد قانون عرضه و تقاضا و تعيين قيمت نيز بـه قـانون طبيعـت بهمثابه عامل انتظام و سامانبخشي بازار ارجاع و استناد ميشود كه ناظمي كه وجود آن را در معاوضات [معاملات] هيئتهـاي اجتماعيـه لازم شـمرديم، معلوم شد بالطبيعه موجود است و به واسطة او ترتيبِ معاوضات كامل و در تحت نظـم و قاعده است... و بدين طريق معاوضات بر وفق قواعد عدل واقع ميشود و تمام طبقات بـه رفاه . ميرسند (همان: 301) </a:t>
            </a:r>
            <a:endParaRPr lang="fa-IR">
              <a:cs typeface="B Nazanin" panose="00000400000000000000" pitchFamily="2" charset="-78"/>
            </a:endParaRPr>
          </a:p>
        </p:txBody>
      </p:sp>
      <p:sp>
        <p:nvSpPr>
          <p:cNvPr id="4" name="Flowchart: Alternate Process 3"/>
          <p:cNvSpPr/>
          <p:nvPr/>
        </p:nvSpPr>
        <p:spPr>
          <a:xfrm>
            <a:off x="921426" y="4678006"/>
            <a:ext cx="3492708" cy="100434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كامل و در تحت نظـم و قاعده</a:t>
            </a:r>
            <a:endParaRPr lang="fa-IR"/>
          </a:p>
        </p:txBody>
      </p:sp>
      <p:pic>
        <p:nvPicPr>
          <p:cNvPr id="5" name="Picture 4"/>
          <p:cNvPicPr>
            <a:picLocks noChangeAspect="1"/>
          </p:cNvPicPr>
          <p:nvPr/>
        </p:nvPicPr>
        <p:blipFill>
          <a:blip r:embed="rId2"/>
          <a:stretch>
            <a:fillRect/>
          </a:stretch>
        </p:blipFill>
        <p:spPr>
          <a:xfrm>
            <a:off x="1004653" y="1953554"/>
            <a:ext cx="3326255" cy="2408583"/>
          </a:xfrm>
          <a:prstGeom prst="rect">
            <a:avLst/>
          </a:prstGeom>
        </p:spPr>
      </p:pic>
    </p:spTree>
    <p:extLst>
      <p:ext uri="{BB962C8B-B14F-4D97-AF65-F5344CB8AC3E}">
        <p14:creationId xmlns:p14="http://schemas.microsoft.com/office/powerpoint/2010/main" val="10349124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اين فقـره از كتـاب كـه از خـودتنظيميِ بـازار و قـانون عرضـه و تقاضـا و قيمـت عادلـه سخن ميگويد، با تحليلي كه فوكو از رژيم حقيقت بازار ارائه مـيدهـد، كـاملاً منطبـق اسـت. اينكه وقتي بر اساس </a:t>
            </a:r>
            <a:r>
              <a:rPr lang="fa-IR" b="1" smtClean="0">
                <a:solidFill>
                  <a:srgbClr val="FF0000"/>
                </a:solidFill>
                <a:cs typeface="B Nazanin" panose="00000400000000000000" pitchFamily="2" charset="-78"/>
              </a:rPr>
              <a:t>قاعدة لسه فر </a:t>
            </a:r>
            <a:r>
              <a:rPr lang="fa-IR" smtClean="0">
                <a:cs typeface="B Nazanin" panose="00000400000000000000" pitchFamily="2" charset="-78"/>
              </a:rPr>
              <a:t>بگذاريد بازار به خوديِ خود و بر اساس طبيعتش يا براساس حقيقت طبيعي اش عمل كند، قيمت مشخصي شكل ميگيرد كه به طور استعاري قيمت حقيقي و حتي گاهي قيمت عادلانه ناميده ميشود. (فوكو 1389 :52ــ 53)  و همـين قـانون طبيعـت و قواعد بازار است كه رژيم حقيقتي برميسازد كه دولت را از مداخلـه در امـر ثـروت و اقتصـاد بازميدارد. </a:t>
            </a:r>
            <a:endParaRPr lang="fa-IR">
              <a:cs typeface="B Nazanin" panose="00000400000000000000" pitchFamily="2" charset="-78"/>
            </a:endParaRPr>
          </a:p>
        </p:txBody>
      </p:sp>
      <p:sp>
        <p:nvSpPr>
          <p:cNvPr id="4" name="Flowchart: Alternate Process 3"/>
          <p:cNvSpPr/>
          <p:nvPr/>
        </p:nvSpPr>
        <p:spPr>
          <a:xfrm>
            <a:off x="838200" y="4601980"/>
            <a:ext cx="3387777" cy="97436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قيمت عادلانه</a:t>
            </a:r>
            <a:endParaRPr lang="fa-IR"/>
          </a:p>
        </p:txBody>
      </p:sp>
    </p:spTree>
    <p:extLst>
      <p:ext uri="{BB962C8B-B14F-4D97-AF65-F5344CB8AC3E}">
        <p14:creationId xmlns:p14="http://schemas.microsoft.com/office/powerpoint/2010/main" val="30146109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4.4علم ثروت و مداخلة دولت</a:t>
            </a: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یكي </a:t>
            </a:r>
            <a:r>
              <a:rPr lang="fa-IR">
                <a:cs typeface="B Nazanin" panose="00000400000000000000" pitchFamily="2" charset="-78"/>
              </a:rPr>
              <a:t>از مهمترين نتايج و پيامدهاي انگارة ليبراليسم و ترتيبات آزادي، »عدم مداخلة دولـت« </a:t>
            </a:r>
            <a:r>
              <a:rPr lang="fa-IR" smtClean="0">
                <a:cs typeface="B Nazanin" panose="00000400000000000000" pitchFamily="2" charset="-78"/>
              </a:rPr>
              <a:t>در امر </a:t>
            </a:r>
            <a:r>
              <a:rPr lang="fa-IR">
                <a:cs typeface="B Nazanin" panose="00000400000000000000" pitchFamily="2" charset="-78"/>
              </a:rPr>
              <a:t>اقتصاد است و همين گزاره است كه اقتصاد سياسي را به مقولة حكمراني پيونـد </a:t>
            </a:r>
            <a:r>
              <a:rPr lang="fa-IR" smtClean="0">
                <a:cs typeface="B Nazanin" panose="00000400000000000000" pitchFamily="2" charset="-78"/>
              </a:rPr>
              <a:t>مـيدهـد؛ گزارهاي </a:t>
            </a:r>
            <a:r>
              <a:rPr lang="fa-IR">
                <a:cs typeface="B Nazanin" panose="00000400000000000000" pitchFamily="2" charset="-78"/>
              </a:rPr>
              <a:t>كه در جايجاي كتـاب و در مواجهـه بـا موضـوعات و مباحـث مختلـف </a:t>
            </a:r>
            <a:r>
              <a:rPr lang="fa-IR" smtClean="0">
                <a:cs typeface="B Nazanin" panose="00000400000000000000" pitchFamily="2" charset="-78"/>
              </a:rPr>
              <a:t>اقتصـادي مشاهده </a:t>
            </a:r>
            <a:r>
              <a:rPr lang="fa-IR">
                <a:cs typeface="B Nazanin" panose="00000400000000000000" pitchFamily="2" charset="-78"/>
              </a:rPr>
              <a:t>. </a:t>
            </a:r>
            <a:r>
              <a:rPr lang="fa-IR" smtClean="0">
                <a:cs typeface="B Nazanin" panose="00000400000000000000" pitchFamily="2" charset="-78"/>
              </a:rPr>
              <a:t>ميشود</a:t>
            </a:r>
            <a:endParaRPr lang="fa-IR">
              <a:cs typeface="B Nazanin" panose="00000400000000000000" pitchFamily="2" charset="-78"/>
            </a:endParaRPr>
          </a:p>
        </p:txBody>
      </p:sp>
    </p:spTree>
    <p:extLst>
      <p:ext uri="{BB962C8B-B14F-4D97-AF65-F5344CB8AC3E}">
        <p14:creationId xmlns:p14="http://schemas.microsoft.com/office/powerpoint/2010/main" val="24770658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براي نمونـه در نخسـتين بـاب و در بحثـي دربـارة توليـد ثـروت، ديـدگاههـاي مختلفـي را برميشمرد كه بعضي اشخاص معتقدند كه بايد به طور جزئي يـا كلـي ادارة توليـد ثـروت را از اختيـار افـراد خـارج نمـوده، در تحت اختيار حكومت و دولت درآورد. جماعتي ميگويند دولت بايد تمام قواي صـنعتي را به دست خود بگيرد يعني متصدي كل شـود... جماعـت ديگـر بـه ايـن درجـه مبالغـه در مقيدنمودن كار ندارند؛ ولي ميگويند </a:t>
            </a:r>
            <a:r>
              <a:rPr lang="fa-IR" b="1">
                <a:solidFill>
                  <a:srgbClr val="FF0000"/>
                </a:solidFill>
                <a:cs typeface="B Nazanin" panose="00000400000000000000" pitchFamily="2" charset="-78"/>
              </a:rPr>
              <a:t>دولت اقداماتي بايد بكند كه مردم در كار آزاد باشـند، اما </a:t>
            </a:r>
            <a:r>
              <a:rPr lang="fa-IR" b="1" smtClean="0">
                <a:solidFill>
                  <a:srgbClr val="FF0000"/>
                </a:solidFill>
                <a:cs typeface="B Nazanin" panose="00000400000000000000" pitchFamily="2" charset="-78"/>
              </a:rPr>
              <a:t>بي اعتداليها </a:t>
            </a:r>
            <a:r>
              <a:rPr lang="fa-IR" b="1">
                <a:solidFill>
                  <a:srgbClr val="FF0000"/>
                </a:solidFill>
                <a:cs typeface="B Nazanin" panose="00000400000000000000" pitchFamily="2" charset="-78"/>
              </a:rPr>
              <a:t>واقع نشود</a:t>
            </a:r>
          </a:p>
          <a:p>
            <a:endParaRPr lang="fa-IR"/>
          </a:p>
        </p:txBody>
      </p:sp>
    </p:spTree>
    <p:extLst>
      <p:ext uri="{BB962C8B-B14F-4D97-AF65-F5344CB8AC3E}">
        <p14:creationId xmlns:p14="http://schemas.microsoft.com/office/powerpoint/2010/main" val="30716227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سپس بر اين نكتة تصريح ميكند </a:t>
            </a:r>
            <a:r>
              <a:rPr lang="fa-IR" smtClean="0">
                <a:cs typeface="B Nazanin" panose="00000400000000000000" pitchFamily="2" charset="-78"/>
              </a:rPr>
              <a:t>كه اين </a:t>
            </a:r>
            <a:r>
              <a:rPr lang="fa-IR">
                <a:cs typeface="B Nazanin" panose="00000400000000000000" pitchFamily="2" charset="-78"/>
              </a:rPr>
              <a:t>عقيده هم باطل است و بايد مردم در امور صنعتي آزادي مطلق داشته باشند. اگر </a:t>
            </a:r>
            <a:r>
              <a:rPr lang="fa-IR" smtClean="0">
                <a:cs typeface="B Nazanin" panose="00000400000000000000" pitchFamily="2" charset="-78"/>
              </a:rPr>
              <a:t>چه بعضي </a:t>
            </a:r>
            <a:r>
              <a:rPr lang="fa-IR">
                <a:cs typeface="B Nazanin" panose="00000400000000000000" pitchFamily="2" charset="-78"/>
              </a:rPr>
              <a:t>خبط و خطاها هم بكنند و </a:t>
            </a:r>
            <a:r>
              <a:rPr lang="fa-IR" smtClean="0">
                <a:cs typeface="B Nazanin" panose="00000400000000000000" pitchFamily="2" charset="-78"/>
              </a:rPr>
              <a:t>فو </a:t>
            </a:r>
            <a:r>
              <a:rPr lang="fa-IR">
                <a:cs typeface="B Nazanin" panose="00000400000000000000" pitchFamily="2" charset="-78"/>
              </a:rPr>
              <a:t>هر گاه خرضاً كه عيبي از ايـن بابـت ظـاهر شـود بـا محسـنات همراه است و از تحمل آن گريز نيست. دولت اگر مداخلـه كنـد ناچـار دچـار مشـكلات بيحد ميشود بطي بكند، ضررهاي فاحش به صنايع وارد مـيآورد. عـلاوه </a:t>
            </a:r>
            <a:r>
              <a:rPr lang="fa-IR" smtClean="0">
                <a:cs typeface="B Nazanin" panose="00000400000000000000" pitchFamily="2" charset="-78"/>
              </a:rPr>
              <a:t>بـر اين </a:t>
            </a:r>
            <a:r>
              <a:rPr lang="fa-IR">
                <a:cs typeface="B Nazanin" panose="00000400000000000000" pitchFamily="2" charset="-78"/>
              </a:rPr>
              <a:t>همت و اقدام مردم سست ميشود و چون مقيد شـدند، اگـر چـه آن قيـد بـراي </a:t>
            </a:r>
            <a:r>
              <a:rPr lang="fa-IR" smtClean="0">
                <a:cs typeface="B Nazanin" panose="00000400000000000000" pitchFamily="2" charset="-78"/>
              </a:rPr>
              <a:t>رفـع معايب </a:t>
            </a:r>
            <a:r>
              <a:rPr lang="fa-IR">
                <a:cs typeface="B Nazanin" panose="00000400000000000000" pitchFamily="2" charset="-78"/>
              </a:rPr>
              <a:t>باشد، دست و دلشان ديگر به كار نميرود. </a:t>
            </a:r>
            <a:r>
              <a:rPr lang="fa-IR" smtClean="0">
                <a:cs typeface="B Nazanin" panose="00000400000000000000" pitchFamily="2" charset="-78"/>
              </a:rPr>
              <a:t>(همان</a:t>
            </a:r>
            <a:r>
              <a:rPr lang="fa-IR">
                <a:cs typeface="B Nazanin" panose="00000400000000000000" pitchFamily="2" charset="-78"/>
              </a:rPr>
              <a:t>: 120ـ </a:t>
            </a:r>
            <a:r>
              <a:rPr lang="fa-IR" smtClean="0">
                <a:cs typeface="B Nazanin" panose="00000400000000000000" pitchFamily="2" charset="-78"/>
              </a:rPr>
              <a:t>)</a:t>
            </a:r>
          </a:p>
          <a:p>
            <a:pPr algn="just"/>
            <a:endParaRPr lang="fa-IR">
              <a:cs typeface="B Nazanin" panose="00000400000000000000" pitchFamily="2" charset="-78"/>
            </a:endParaRPr>
          </a:p>
        </p:txBody>
      </p:sp>
      <p:sp>
        <p:nvSpPr>
          <p:cNvPr id="4" name="Flowchart: Alternate Process 3"/>
          <p:cNvSpPr/>
          <p:nvPr/>
        </p:nvSpPr>
        <p:spPr>
          <a:xfrm>
            <a:off x="838200" y="4661940"/>
            <a:ext cx="2728210" cy="74950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آزادي مطلق</a:t>
            </a:r>
            <a:endParaRPr lang="fa-IR"/>
          </a:p>
        </p:txBody>
      </p:sp>
    </p:spTree>
    <p:extLst>
      <p:ext uri="{BB962C8B-B14F-4D97-AF65-F5344CB8AC3E}">
        <p14:creationId xmlns:p14="http://schemas.microsoft.com/office/powerpoint/2010/main" val="37359836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در بحثي مربوط به </a:t>
            </a:r>
            <a:r>
              <a:rPr lang="fa-IR" smtClean="0">
                <a:cs typeface="B Nazanin" panose="00000400000000000000" pitchFamily="2" charset="-78"/>
              </a:rPr>
              <a:t>«</a:t>
            </a:r>
            <a:r>
              <a:rPr lang="fa-IR" b="1" smtClean="0">
                <a:solidFill>
                  <a:srgbClr val="FF0000"/>
                </a:solidFill>
                <a:cs typeface="B Nazanin" panose="00000400000000000000" pitchFamily="2" charset="-78"/>
              </a:rPr>
              <a:t>تشكيل سرمايه</a:t>
            </a:r>
            <a:r>
              <a:rPr lang="fa-IR" smtClean="0">
                <a:cs typeface="B Nazanin" panose="00000400000000000000" pitchFamily="2" charset="-78"/>
              </a:rPr>
              <a:t>» </a:t>
            </a:r>
            <a:r>
              <a:rPr lang="fa-IR">
                <a:cs typeface="B Nazanin" panose="00000400000000000000" pitchFamily="2" charset="-78"/>
              </a:rPr>
              <a:t>نيز موضوع مداخلة دولت را پيش </a:t>
            </a:r>
            <a:r>
              <a:rPr lang="fa-IR" smtClean="0">
                <a:cs typeface="B Nazanin" panose="00000400000000000000" pitchFamily="2" charset="-78"/>
              </a:rPr>
              <a:t>مي كشـد </a:t>
            </a:r>
            <a:r>
              <a:rPr lang="fa-IR">
                <a:cs typeface="B Nazanin" panose="00000400000000000000" pitchFamily="2" charset="-78"/>
              </a:rPr>
              <a:t>و پـس </a:t>
            </a:r>
            <a:r>
              <a:rPr lang="fa-IR" smtClean="0">
                <a:cs typeface="B Nazanin" panose="00000400000000000000" pitchFamily="2" charset="-78"/>
              </a:rPr>
              <a:t>از نقد </a:t>
            </a:r>
            <a:r>
              <a:rPr lang="fa-IR">
                <a:cs typeface="B Nazanin" panose="00000400000000000000" pitchFamily="2" charset="-78"/>
              </a:rPr>
              <a:t>ديدگاههاي موافق بر اين اصل پاي </a:t>
            </a:r>
            <a:r>
              <a:rPr lang="fa-IR" smtClean="0">
                <a:cs typeface="B Nazanin" panose="00000400000000000000" pitchFamily="2" charset="-78"/>
              </a:rPr>
              <a:t>مي فشارد كه در </a:t>
            </a:r>
            <a:r>
              <a:rPr lang="fa-IR">
                <a:cs typeface="B Nazanin" panose="00000400000000000000" pitchFamily="2" charset="-78"/>
              </a:rPr>
              <a:t>هــر صــورت، </a:t>
            </a:r>
            <a:r>
              <a:rPr lang="fa-IR" smtClean="0">
                <a:cs typeface="B Nazanin" panose="00000400000000000000" pitchFamily="2" charset="-78"/>
              </a:rPr>
              <a:t>دخالت </a:t>
            </a:r>
            <a:r>
              <a:rPr lang="fa-IR">
                <a:cs typeface="B Nazanin" panose="00000400000000000000" pitchFamily="2" charset="-78"/>
              </a:rPr>
              <a:t>دولــت محــدود اســت و مــردم را بــه </a:t>
            </a:r>
            <a:r>
              <a:rPr lang="fa-IR" smtClean="0">
                <a:cs typeface="B Nazanin" panose="00000400000000000000" pitchFamily="2" charset="-78"/>
              </a:rPr>
              <a:t>تشكيل سرمايه وادار نمي نمايد </a:t>
            </a:r>
            <a:r>
              <a:rPr lang="fa-IR">
                <a:cs typeface="B Nazanin" panose="00000400000000000000" pitchFamily="2" charset="-78"/>
              </a:rPr>
              <a:t>و اين </a:t>
            </a:r>
            <a:r>
              <a:rPr lang="fa-IR" smtClean="0">
                <a:cs typeface="B Nazanin" panose="00000400000000000000" pitchFamily="2" charset="-78"/>
              </a:rPr>
              <a:t>كناره گيري </a:t>
            </a:r>
            <a:r>
              <a:rPr lang="fa-IR">
                <a:cs typeface="B Nazanin" panose="00000400000000000000" pitchFamily="2" charset="-78"/>
              </a:rPr>
              <a:t>دولت لازم </a:t>
            </a:r>
            <a:r>
              <a:rPr lang="fa-IR" smtClean="0">
                <a:cs typeface="B Nazanin" panose="00000400000000000000" pitchFamily="2" charset="-78"/>
              </a:rPr>
              <a:t>مـي باشـد </a:t>
            </a:r>
            <a:r>
              <a:rPr lang="fa-IR">
                <a:cs typeface="B Nazanin" panose="00000400000000000000" pitchFamily="2" charset="-78"/>
              </a:rPr>
              <a:t>و اگـر </a:t>
            </a:r>
            <a:r>
              <a:rPr lang="fa-IR" smtClean="0">
                <a:cs typeface="B Nazanin" panose="00000400000000000000" pitchFamily="2" charset="-78"/>
              </a:rPr>
              <a:t>تشكيل </a:t>
            </a:r>
            <a:r>
              <a:rPr lang="fa-IR">
                <a:cs typeface="B Nazanin" panose="00000400000000000000" pitchFamily="2" charset="-78"/>
              </a:rPr>
              <a:t>سـرمايه را </a:t>
            </a:r>
            <a:r>
              <a:rPr lang="fa-IR" smtClean="0">
                <a:cs typeface="B Nazanin" panose="00000400000000000000" pitchFamily="2" charset="-78"/>
              </a:rPr>
              <a:t>دولـت به عهده </a:t>
            </a:r>
            <a:r>
              <a:rPr lang="fa-IR">
                <a:cs typeface="B Nazanin" panose="00000400000000000000" pitchFamily="2" charset="-78"/>
              </a:rPr>
              <a:t>گيرد مضرّ است، زيرا كه دولت از عهدة اين كار برنميآيد... و اين سبب ميشود </a:t>
            </a:r>
            <a:r>
              <a:rPr lang="fa-IR" smtClean="0">
                <a:cs typeface="B Nazanin" panose="00000400000000000000" pitchFamily="2" charset="-78"/>
              </a:rPr>
              <a:t>كه آزادي </a:t>
            </a:r>
            <a:r>
              <a:rPr lang="fa-IR">
                <a:cs typeface="B Nazanin" panose="00000400000000000000" pitchFamily="2" charset="-78"/>
              </a:rPr>
              <a:t>كار به كلي از مردم سلب شود. </a:t>
            </a:r>
            <a:r>
              <a:rPr lang="fa-IR" smtClean="0">
                <a:cs typeface="B Nazanin" panose="00000400000000000000" pitchFamily="2" charset="-78"/>
              </a:rPr>
              <a:t>(همان</a:t>
            </a:r>
            <a:r>
              <a:rPr lang="fa-IR">
                <a:cs typeface="B Nazanin" panose="00000400000000000000" pitchFamily="2" charset="-78"/>
              </a:rPr>
              <a:t>: </a:t>
            </a:r>
            <a:r>
              <a:rPr lang="fa-IR" smtClean="0">
                <a:cs typeface="B Nazanin" panose="00000400000000000000" pitchFamily="2" charset="-78"/>
              </a:rPr>
              <a:t>160)</a:t>
            </a:r>
            <a:endParaRPr lang="fa-IR">
              <a:cs typeface="B Nazanin" panose="00000400000000000000" pitchFamily="2" charset="-78"/>
            </a:endParaRPr>
          </a:p>
        </p:txBody>
      </p:sp>
    </p:spTree>
    <p:extLst>
      <p:ext uri="{BB962C8B-B14F-4D97-AF65-F5344CB8AC3E}">
        <p14:creationId xmlns:p14="http://schemas.microsoft.com/office/powerpoint/2010/main" val="6733881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بحث عدم مداخلة دولت در ديگر ابواب كتاب و ديگر موضوعات اقتصادي نيز مورد </a:t>
            </a:r>
            <a:r>
              <a:rPr lang="fa-IR" smtClean="0">
                <a:cs typeface="B Nazanin" panose="00000400000000000000" pitchFamily="2" charset="-78"/>
              </a:rPr>
              <a:t>تأكيد قرار </a:t>
            </a:r>
            <a:r>
              <a:rPr lang="fa-IR">
                <a:cs typeface="B Nazanin" panose="00000400000000000000" pitchFamily="2" charset="-78"/>
              </a:rPr>
              <a:t>ميگيرد؛ از بحث قيمتگذاري و تأكيد بر قانون عرضه و تقاضـا و بـازار آزاد تـا </a:t>
            </a:r>
            <a:r>
              <a:rPr lang="fa-IR" smtClean="0">
                <a:cs typeface="B Nazanin" panose="00000400000000000000" pitchFamily="2" charset="-78"/>
              </a:rPr>
              <a:t>تجـارت داخلي </a:t>
            </a:r>
            <a:r>
              <a:rPr lang="fa-IR">
                <a:cs typeface="B Nazanin" panose="00000400000000000000" pitchFamily="2" charset="-78"/>
              </a:rPr>
              <a:t>و خارجي و غيره. اما به نظر ميرسد </a:t>
            </a:r>
            <a:r>
              <a:rPr lang="fa-IR" smtClean="0">
                <a:cs typeface="B Nazanin" panose="00000400000000000000" pitchFamily="2" charset="-78"/>
              </a:rPr>
              <a:t>بحث برانگيزترين </a:t>
            </a:r>
            <a:r>
              <a:rPr lang="fa-IR">
                <a:cs typeface="B Nazanin" panose="00000400000000000000" pitchFamily="2" charset="-78"/>
              </a:rPr>
              <a:t>موضوع در اين باره نوع </a:t>
            </a:r>
            <a:r>
              <a:rPr lang="fa-IR" smtClean="0">
                <a:cs typeface="B Nazanin" panose="00000400000000000000" pitchFamily="2" charset="-78"/>
              </a:rPr>
              <a:t>مواجهه با </a:t>
            </a:r>
            <a:r>
              <a:rPr lang="fa-IR">
                <a:cs typeface="B Nazanin" panose="00000400000000000000" pitchFamily="2" charset="-78"/>
              </a:rPr>
              <a:t>نابرابري و فقر و نقش دولت در اين مواجهه است</a:t>
            </a:r>
          </a:p>
        </p:txBody>
      </p:sp>
      <p:sp>
        <p:nvSpPr>
          <p:cNvPr id="4" name="Flowchart: Alternate Process 3"/>
          <p:cNvSpPr/>
          <p:nvPr/>
        </p:nvSpPr>
        <p:spPr>
          <a:xfrm>
            <a:off x="838200" y="3762532"/>
            <a:ext cx="4092315" cy="121420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قانون عرضه و تقاضـا و بـازار آزاد</a:t>
            </a:r>
            <a:endParaRPr lang="fa-IR"/>
          </a:p>
        </p:txBody>
      </p:sp>
    </p:spTree>
    <p:extLst>
      <p:ext uri="{BB962C8B-B14F-4D97-AF65-F5344CB8AC3E}">
        <p14:creationId xmlns:p14="http://schemas.microsoft.com/office/powerpoint/2010/main" val="122611288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مواجهه با نابرابري و </a:t>
            </a:r>
            <a:r>
              <a:rPr lang="fa-IR" b="1" smtClean="0">
                <a:solidFill>
                  <a:srgbClr val="FF0000"/>
                </a:solidFill>
                <a:cs typeface="B Nazanin" panose="00000400000000000000" pitchFamily="2" charset="-78"/>
              </a:rPr>
              <a:t>فقر</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مواجهه </a:t>
            </a:r>
            <a:r>
              <a:rPr lang="fa-IR">
                <a:cs typeface="B Nazanin" panose="00000400000000000000" pitchFamily="2" charset="-78"/>
              </a:rPr>
              <a:t>با نابرابري از جديترين چالشهاي ليبراليسم و ترتيبات آزادي است؛ چه اينكه در </a:t>
            </a:r>
            <a:r>
              <a:rPr lang="fa-IR" smtClean="0">
                <a:cs typeface="B Nazanin" panose="00000400000000000000" pitchFamily="2" charset="-78"/>
              </a:rPr>
              <a:t>اين كتاب </a:t>
            </a:r>
            <a:r>
              <a:rPr lang="fa-IR">
                <a:cs typeface="B Nazanin" panose="00000400000000000000" pitchFamily="2" charset="-78"/>
              </a:rPr>
              <a:t>نيز در باب توزيع ثروت دو پرسش اساسي مطرح ميشود. </a:t>
            </a:r>
            <a:r>
              <a:rPr lang="fa-IR" b="1">
                <a:solidFill>
                  <a:srgbClr val="FF0000"/>
                </a:solidFill>
                <a:cs typeface="B Nazanin" panose="00000400000000000000" pitchFamily="2" charset="-78"/>
              </a:rPr>
              <a:t>نخست اينكـه آيـا </a:t>
            </a:r>
            <a:r>
              <a:rPr lang="fa-IR" b="1" smtClean="0">
                <a:solidFill>
                  <a:srgbClr val="FF0000"/>
                </a:solidFill>
                <a:cs typeface="B Nazanin" panose="00000400000000000000" pitchFamily="2" charset="-78"/>
              </a:rPr>
              <a:t>ترتيبـات آزادي </a:t>
            </a:r>
            <a:r>
              <a:rPr lang="fa-IR" b="1">
                <a:solidFill>
                  <a:srgbClr val="FF0000"/>
                </a:solidFill>
                <a:cs typeface="B Nazanin" panose="00000400000000000000" pitchFamily="2" charset="-78"/>
              </a:rPr>
              <a:t>مفيد و موافق عدالت است يا خير؟ </a:t>
            </a:r>
            <a:r>
              <a:rPr lang="fa-IR" b="1">
                <a:solidFill>
                  <a:srgbClr val="00B050"/>
                </a:solidFill>
                <a:cs typeface="B Nazanin" panose="00000400000000000000" pitchFamily="2" charset="-78"/>
              </a:rPr>
              <a:t>و ديگر اينكه آيا اساساً غيـر از ايـن ترتيبـات </a:t>
            </a:r>
            <a:r>
              <a:rPr lang="fa-IR" b="1" smtClean="0">
                <a:solidFill>
                  <a:srgbClr val="00B050"/>
                </a:solidFill>
                <a:cs typeface="B Nazanin" panose="00000400000000000000" pitchFamily="2" charset="-78"/>
              </a:rPr>
              <a:t>آزادي ترتيب </a:t>
            </a:r>
            <a:r>
              <a:rPr lang="fa-IR" b="1">
                <a:solidFill>
                  <a:srgbClr val="00B050"/>
                </a:solidFill>
                <a:cs typeface="B Nazanin" panose="00000400000000000000" pitchFamily="2" charset="-78"/>
              </a:rPr>
              <a:t>ديگري ميتوان اجرا كرد؟</a:t>
            </a:r>
            <a:r>
              <a:rPr lang="fa-IR">
                <a:cs typeface="B Nazanin" panose="00000400000000000000" pitchFamily="2" charset="-78"/>
              </a:rPr>
              <a:t> و البته در پاسخ بارهـا بـر ايـن گـزاره اصـرار مـيشـود </a:t>
            </a:r>
            <a:r>
              <a:rPr lang="fa-IR" smtClean="0">
                <a:cs typeface="B Nazanin" panose="00000400000000000000" pitchFamily="2" charset="-78"/>
              </a:rPr>
              <a:t>كـه «ترتيب </a:t>
            </a:r>
            <a:r>
              <a:rPr lang="fa-IR">
                <a:cs typeface="B Nazanin" panose="00000400000000000000" pitchFamily="2" charset="-78"/>
              </a:rPr>
              <a:t>آزاديِ امور ثروتي كه حالا معمول ميباشد، مبني بر عدل اسـت و غيـر از ايـن </a:t>
            </a:r>
            <a:r>
              <a:rPr lang="fa-IR" smtClean="0">
                <a:cs typeface="B Nazanin" panose="00000400000000000000" pitchFamily="2" charset="-78"/>
              </a:rPr>
              <a:t>ترتيـب ممكن نميشود» (همان</a:t>
            </a:r>
            <a:r>
              <a:rPr lang="fa-IR">
                <a:cs typeface="B Nazanin" panose="00000400000000000000" pitchFamily="2" charset="-78"/>
              </a:rPr>
              <a:t>:  </a:t>
            </a:r>
            <a:r>
              <a:rPr lang="fa-IR" smtClean="0">
                <a:cs typeface="B Nazanin" panose="00000400000000000000" pitchFamily="2" charset="-78"/>
              </a:rPr>
              <a:t>275)</a:t>
            </a:r>
            <a:endParaRPr lang="fa-IR">
              <a:cs typeface="B Nazanin" panose="00000400000000000000" pitchFamily="2" charset="-78"/>
            </a:endParaRPr>
          </a:p>
        </p:txBody>
      </p:sp>
    </p:spTree>
    <p:extLst>
      <p:ext uri="{BB962C8B-B14F-4D97-AF65-F5344CB8AC3E}">
        <p14:creationId xmlns:p14="http://schemas.microsoft.com/office/powerpoint/2010/main" val="1897369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فوكو در درسگفتارهاي كلژدوفرانس در سال هاي 1978 و 1979 كه به ترتيب در دو كتابِ امنيت، قلمرو، جمعيت و تولد زيست سياست منتشـر شـده اسـت، در ادامـة رويكـرد تحليـل قدرت، ميكوشد تكوين «</a:t>
            </a:r>
            <a:r>
              <a:rPr lang="fa-IR" b="1" smtClean="0">
                <a:solidFill>
                  <a:srgbClr val="FF0000"/>
                </a:solidFill>
                <a:cs typeface="B Nazanin" panose="00000400000000000000" pitchFamily="2" charset="-78"/>
              </a:rPr>
              <a:t>زيست قدرت</a:t>
            </a:r>
            <a:r>
              <a:rPr lang="fa-IR" smtClean="0">
                <a:cs typeface="B Nazanin" panose="00000400000000000000" pitchFamily="2" charset="-78"/>
              </a:rPr>
              <a:t>» را رديابي كند. شيوهاي از اعمال قدرت و حكم راني كه پيشينة آن به تحولات اقتصادي اروپا در قرن هجدهم بازميگردد. يكي از مهمترين مفاهيمي كه فوكو در اين تحليل به كار ميگيرد، مفهـوم «اقتصـاد سياسـي» اسـت. </a:t>
            </a:r>
            <a:endParaRPr lang="fa-IR">
              <a:cs typeface="B Nazanin" panose="00000400000000000000" pitchFamily="2" charset="-78"/>
            </a:endParaRPr>
          </a:p>
        </p:txBody>
      </p:sp>
      <p:sp>
        <p:nvSpPr>
          <p:cNvPr id="4" name="Flowchart: Alternate Process 3"/>
          <p:cNvSpPr/>
          <p:nvPr/>
        </p:nvSpPr>
        <p:spPr>
          <a:xfrm>
            <a:off x="3634127" y="4453196"/>
            <a:ext cx="3330054" cy="99628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امنيت، قلمرو، جمعيت</a:t>
            </a:r>
            <a:endParaRPr lang="fa-IR"/>
          </a:p>
        </p:txBody>
      </p:sp>
      <p:sp>
        <p:nvSpPr>
          <p:cNvPr id="5" name="Flowchart: Alternate Process 4"/>
          <p:cNvSpPr/>
          <p:nvPr/>
        </p:nvSpPr>
        <p:spPr>
          <a:xfrm>
            <a:off x="7629994" y="4490113"/>
            <a:ext cx="3057993" cy="996287"/>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تولد زيست سياست</a:t>
            </a:r>
            <a:endParaRPr lang="fa-IR"/>
          </a:p>
        </p:txBody>
      </p:sp>
      <p:pic>
        <p:nvPicPr>
          <p:cNvPr id="6" name="Picture 5"/>
          <p:cNvPicPr>
            <a:picLocks noChangeAspect="1"/>
          </p:cNvPicPr>
          <p:nvPr/>
        </p:nvPicPr>
        <p:blipFill>
          <a:blip r:embed="rId2"/>
          <a:stretch>
            <a:fillRect/>
          </a:stretch>
        </p:blipFill>
        <p:spPr>
          <a:xfrm>
            <a:off x="937328" y="4384438"/>
            <a:ext cx="1298835" cy="1065045"/>
          </a:xfrm>
          <a:prstGeom prst="rect">
            <a:avLst/>
          </a:prstGeom>
        </p:spPr>
      </p:pic>
    </p:spTree>
    <p:extLst>
      <p:ext uri="{BB962C8B-B14F-4D97-AF65-F5344CB8AC3E}">
        <p14:creationId xmlns:p14="http://schemas.microsoft.com/office/powerpoint/2010/main" val="34886226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و «فقط اين ترتيب عادلانه اسـت و بـا شـرايط حيـات و ترقـيِ هيئت اجتماعيه سازگاري دارد.» (همان: 207) نويسنده در جايي با نگاهي تاريخي و </a:t>
            </a:r>
            <a:r>
              <a:rPr lang="fa-IR" smtClean="0">
                <a:cs typeface="B Nazanin" panose="00000400000000000000" pitchFamily="2" charset="-78"/>
              </a:rPr>
              <a:t>مقايسه اي </a:t>
            </a:r>
            <a:r>
              <a:rPr lang="fa-IR">
                <a:cs typeface="B Nazanin" panose="00000400000000000000" pitchFamily="2" charset="-78"/>
              </a:rPr>
              <a:t>وضـعيت ليبرالـي را از ايـن روي عادلانـه </a:t>
            </a:r>
            <a:r>
              <a:rPr lang="fa-IR" smtClean="0">
                <a:cs typeface="B Nazanin" panose="00000400000000000000" pitchFamily="2" charset="-78"/>
              </a:rPr>
              <a:t>بر مي شمرد </a:t>
            </a:r>
            <a:r>
              <a:rPr lang="fa-IR">
                <a:cs typeface="B Nazanin" panose="00000400000000000000" pitchFamily="2" charset="-78"/>
              </a:rPr>
              <a:t>كه بالنسـبه بـه ترتيبـات سـابقه هـم خيلـي بهتـر شـده. چـه، پـيش از ايـن فقـر و فاقـه عموميت داشت و حالا از عموميت افتاده و كساني كه خيلي بدبخت هستند باز بالنسبه بـه رعاياي قديم كه حال غلام و بنده داشتند خوشبخت </a:t>
            </a:r>
            <a:r>
              <a:rPr lang="fa-IR" smtClean="0">
                <a:cs typeface="B Nazanin" panose="00000400000000000000" pitchFamily="2" charset="-78"/>
              </a:rPr>
              <a:t>مي باشند </a:t>
            </a:r>
            <a:r>
              <a:rPr lang="fa-IR">
                <a:cs typeface="B Nazanin" panose="00000400000000000000" pitchFamily="2" charset="-78"/>
              </a:rPr>
              <a:t>(همان: </a:t>
            </a:r>
            <a:r>
              <a:rPr lang="fa-IR" smtClean="0">
                <a:cs typeface="B Nazanin" panose="00000400000000000000" pitchFamily="2" charset="-78"/>
              </a:rPr>
              <a:t>275)</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123145772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a:cs typeface="B Nazanin" panose="00000400000000000000" pitchFamily="2" charset="-78"/>
              </a:rPr>
              <a:t>كتاب در مواجهه با فقر و نابرابريها اين نقد و اشكال را ميپذيرد كه </a:t>
            </a:r>
            <a:r>
              <a:rPr lang="fa-IR" smtClean="0">
                <a:cs typeface="B Nazanin" panose="00000400000000000000" pitchFamily="2" charset="-78"/>
              </a:rPr>
              <a:t>«بعضي</a:t>
            </a:r>
            <a:r>
              <a:rPr lang="fa-IR">
                <a:cs typeface="B Nazanin" panose="00000400000000000000" pitchFamily="2" charset="-78"/>
              </a:rPr>
              <a:t>، زياده از </a:t>
            </a:r>
            <a:r>
              <a:rPr lang="fa-IR" smtClean="0">
                <a:cs typeface="B Nazanin" panose="00000400000000000000" pitchFamily="2" charset="-78"/>
              </a:rPr>
              <a:t>حـد متمول </a:t>
            </a:r>
            <a:r>
              <a:rPr lang="fa-IR">
                <a:cs typeface="B Nazanin" panose="00000400000000000000" pitchFamily="2" charset="-78"/>
              </a:rPr>
              <a:t>ميباشند و برخي در رفاه ميگذرانند و اكثر مردم بالنسبه فقيرند و بسياري به عسـرت </a:t>
            </a:r>
            <a:r>
              <a:rPr lang="fa-IR" smtClean="0">
                <a:cs typeface="B Nazanin" panose="00000400000000000000" pitchFamily="2" charset="-78"/>
              </a:rPr>
              <a:t>و مذلت </a:t>
            </a:r>
            <a:r>
              <a:rPr lang="fa-IR">
                <a:cs typeface="B Nazanin" panose="00000400000000000000" pitchFamily="2" charset="-78"/>
              </a:rPr>
              <a:t>زندگي </a:t>
            </a:r>
            <a:r>
              <a:rPr lang="fa-IR" smtClean="0">
                <a:cs typeface="B Nazanin" panose="00000400000000000000" pitchFamily="2" charset="-78"/>
              </a:rPr>
              <a:t>ميكنند» </a:t>
            </a:r>
            <a:r>
              <a:rPr lang="fa-IR">
                <a:cs typeface="B Nazanin" panose="00000400000000000000" pitchFamily="2" charset="-78"/>
              </a:rPr>
              <a:t>و </a:t>
            </a:r>
            <a:r>
              <a:rPr lang="fa-IR" smtClean="0">
                <a:cs typeface="B Nazanin" panose="00000400000000000000" pitchFamily="2" charset="-78"/>
              </a:rPr>
              <a:t>«ترتيب </a:t>
            </a:r>
            <a:r>
              <a:rPr lang="fa-IR">
                <a:cs typeface="B Nazanin" panose="00000400000000000000" pitchFamily="2" charset="-78"/>
              </a:rPr>
              <a:t>آزاديِ امور... اين نقص را دارد كـه نمـيتوانـد ايـن عيـب را رفع </a:t>
            </a:r>
            <a:r>
              <a:rPr lang="fa-IR" smtClean="0">
                <a:cs typeface="B Nazanin" panose="00000400000000000000" pitchFamily="2" charset="-78"/>
              </a:rPr>
              <a:t>كند»</a:t>
            </a:r>
            <a:endParaRPr lang="fa-IR">
              <a:cs typeface="B Nazanin" panose="00000400000000000000" pitchFamily="2" charset="-78"/>
            </a:endParaRPr>
          </a:p>
        </p:txBody>
      </p:sp>
    </p:spTree>
    <p:extLst>
      <p:ext uri="{BB962C8B-B14F-4D97-AF65-F5344CB8AC3E}">
        <p14:creationId xmlns:p14="http://schemas.microsoft.com/office/powerpoint/2010/main" val="42456616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اما </a:t>
            </a:r>
            <a:r>
              <a:rPr lang="fa-IR">
                <a:cs typeface="B Nazanin" panose="00000400000000000000" pitchFamily="2" charset="-78"/>
              </a:rPr>
              <a:t>در عين حال متذكر ميشود كه »در وجود اين نواقص و معايب حرفي نيست </a:t>
            </a:r>
            <a:r>
              <a:rPr lang="fa-IR" smtClean="0">
                <a:cs typeface="B Nazanin" panose="00000400000000000000" pitchFamily="2" charset="-78"/>
              </a:rPr>
              <a:t>ولي نبايد </a:t>
            </a:r>
            <a:r>
              <a:rPr lang="fa-IR">
                <a:cs typeface="B Nazanin" panose="00000400000000000000" pitchFamily="2" charset="-78"/>
              </a:rPr>
              <a:t>در اين باب مبالغه كرد« و »اميدواري حاصل است كـه ايـن عيـب متـدرجاً رفـع شـود </a:t>
            </a:r>
            <a:r>
              <a:rPr lang="fa-IR" smtClean="0">
                <a:cs typeface="B Nazanin" panose="00000400000000000000" pitchFamily="2" charset="-78"/>
              </a:rPr>
              <a:t>و ميتوان </a:t>
            </a:r>
            <a:r>
              <a:rPr lang="fa-IR">
                <a:cs typeface="B Nazanin" panose="00000400000000000000" pitchFamily="2" charset="-78"/>
              </a:rPr>
              <a:t>اين مقصود را حاصل نمود.« </a:t>
            </a:r>
            <a:r>
              <a:rPr lang="fa-IR" smtClean="0">
                <a:cs typeface="B Nazanin" panose="00000400000000000000" pitchFamily="2" charset="-78"/>
              </a:rPr>
              <a:t>(همان</a:t>
            </a:r>
            <a:r>
              <a:rPr lang="fa-IR">
                <a:cs typeface="B Nazanin" panose="00000400000000000000" pitchFamily="2" charset="-78"/>
              </a:rPr>
              <a:t>: </a:t>
            </a:r>
            <a:r>
              <a:rPr lang="fa-IR" smtClean="0">
                <a:cs typeface="B Nazanin" panose="00000400000000000000" pitchFamily="2" charset="-78"/>
              </a:rPr>
              <a:t>275) با </a:t>
            </a:r>
            <a:r>
              <a:rPr lang="fa-IR">
                <a:cs typeface="B Nazanin" panose="00000400000000000000" pitchFamily="2" charset="-78"/>
              </a:rPr>
              <a:t>اينهمه، بر اين گزاره اصرار دارد كه </a:t>
            </a:r>
            <a:r>
              <a:rPr lang="fa-IR" smtClean="0">
                <a:cs typeface="B Nazanin" panose="00000400000000000000" pitchFamily="2" charset="-78"/>
              </a:rPr>
              <a:t>«فقر </a:t>
            </a:r>
            <a:r>
              <a:rPr lang="fa-IR">
                <a:cs typeface="B Nazanin" panose="00000400000000000000" pitchFamily="2" charset="-78"/>
              </a:rPr>
              <a:t>و فاقه، نتيجة آزادي امور ثروتـي </a:t>
            </a:r>
            <a:r>
              <a:rPr lang="fa-IR" smtClean="0">
                <a:cs typeface="B Nazanin" panose="00000400000000000000" pitchFamily="2" charset="-78"/>
              </a:rPr>
              <a:t>نيسـت» </a:t>
            </a:r>
            <a:r>
              <a:rPr lang="fa-IR">
                <a:cs typeface="B Nazanin" panose="00000400000000000000" pitchFamily="2" charset="-78"/>
              </a:rPr>
              <a:t>و </a:t>
            </a:r>
            <a:r>
              <a:rPr lang="fa-IR" smtClean="0">
                <a:cs typeface="B Nazanin" panose="00000400000000000000" pitchFamily="2" charset="-78"/>
              </a:rPr>
              <a:t>در مواجهه </a:t>
            </a:r>
            <a:r>
              <a:rPr lang="fa-IR">
                <a:cs typeface="B Nazanin" panose="00000400000000000000" pitchFamily="2" charset="-78"/>
              </a:rPr>
              <a:t>با اين </a:t>
            </a:r>
            <a:r>
              <a:rPr lang="fa-IR" smtClean="0">
                <a:cs typeface="B Nazanin" panose="00000400000000000000" pitchFamily="2" charset="-78"/>
              </a:rPr>
              <a:t>اشكال </a:t>
            </a:r>
            <a:r>
              <a:rPr lang="fa-IR">
                <a:cs typeface="B Nazanin" panose="00000400000000000000" pitchFamily="2" charset="-78"/>
              </a:rPr>
              <a:t>پيشنهادهايي ارائه </a:t>
            </a:r>
            <a:r>
              <a:rPr lang="fa-IR" smtClean="0">
                <a:cs typeface="B Nazanin" panose="00000400000000000000" pitchFamily="2" charset="-78"/>
              </a:rPr>
              <a:t>ميدهد بدين </a:t>
            </a:r>
            <a:r>
              <a:rPr lang="fa-IR">
                <a:cs typeface="B Nazanin" panose="00000400000000000000" pitchFamily="2" charset="-78"/>
              </a:rPr>
              <a:t>طريق اگر چه مدعي نيستيم كه فقر و مسكنت به كلي برطرف ميشود و </a:t>
            </a:r>
            <a:r>
              <a:rPr lang="fa-IR" smtClean="0">
                <a:cs typeface="B Nazanin" panose="00000400000000000000" pitchFamily="2" charset="-78"/>
              </a:rPr>
              <a:t>بدبختي و </a:t>
            </a:r>
            <a:r>
              <a:rPr lang="fa-IR">
                <a:cs typeface="B Nazanin" panose="00000400000000000000" pitchFamily="2" charset="-78"/>
              </a:rPr>
              <a:t>فساد </a:t>
            </a:r>
            <a:r>
              <a:rPr lang="fa-IR" smtClean="0">
                <a:cs typeface="B Nazanin" panose="00000400000000000000" pitchFamily="2" charset="-78"/>
              </a:rPr>
              <a:t>اخلاق </a:t>
            </a:r>
            <a:r>
              <a:rPr lang="fa-IR">
                <a:cs typeface="B Nazanin" panose="00000400000000000000" pitchFamily="2" charset="-78"/>
              </a:rPr>
              <a:t>از ميان ميرود، ولي اميدواريم ترتيب آزاديِ امـور ثروتـي و ترقيـات </a:t>
            </a:r>
            <a:r>
              <a:rPr lang="fa-IR" smtClean="0">
                <a:cs typeface="B Nazanin" panose="00000400000000000000" pitchFamily="2" charset="-78"/>
              </a:rPr>
              <a:t>توليـد ثروت</a:t>
            </a:r>
            <a:r>
              <a:rPr lang="fa-IR">
                <a:cs typeface="B Nazanin" panose="00000400000000000000" pitchFamily="2" charset="-78"/>
              </a:rPr>
              <a:t>، معايب و نواقصي را كه امروز از آن شاكي هسـتيم بـه قـدر امكـان تخفيـف دهـد</a:t>
            </a:r>
            <a:r>
              <a:rPr lang="fa-IR" smtClean="0">
                <a:cs typeface="B Nazanin" panose="00000400000000000000" pitchFamily="2" charset="-78"/>
              </a:rPr>
              <a:t>. (</a:t>
            </a:r>
            <a:r>
              <a:rPr lang="fa-IR">
                <a:cs typeface="B Nazanin" panose="00000400000000000000" pitchFamily="2" charset="-78"/>
              </a:rPr>
              <a:t>278 ـ275 </a:t>
            </a:r>
            <a:r>
              <a:rPr lang="fa-IR" smtClean="0">
                <a:cs typeface="B Nazanin" panose="00000400000000000000" pitchFamily="2" charset="-78"/>
              </a:rPr>
              <a:t>همان)</a:t>
            </a:r>
            <a:endParaRPr lang="fa-IR">
              <a:cs typeface="B Nazanin" panose="00000400000000000000" pitchFamily="2" charset="-78"/>
            </a:endParaRPr>
          </a:p>
        </p:txBody>
      </p:sp>
    </p:spTree>
    <p:extLst>
      <p:ext uri="{BB962C8B-B14F-4D97-AF65-F5344CB8AC3E}">
        <p14:creationId xmlns:p14="http://schemas.microsoft.com/office/powerpoint/2010/main" val="179256585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362138" y="1825625"/>
            <a:ext cx="6991662" cy="4351338"/>
          </a:xfrm>
        </p:spPr>
        <p:txBody>
          <a:bodyPr/>
          <a:lstStyle/>
          <a:p>
            <a:pPr marL="0" indent="0" algn="just">
              <a:buNone/>
            </a:pPr>
            <a:r>
              <a:rPr lang="fa-IR">
                <a:cs typeface="B Nazanin" panose="00000400000000000000" pitchFamily="2" charset="-78"/>
              </a:rPr>
              <a:t>از جملة مهمترين اين راههاي پيشنهادي و يكي از سازوكارهاي ليبراليسـم و ترتيـب </a:t>
            </a:r>
            <a:r>
              <a:rPr lang="fa-IR" smtClean="0">
                <a:cs typeface="B Nazanin" panose="00000400000000000000" pitchFamily="2" charset="-78"/>
              </a:rPr>
              <a:t>آزادي در </a:t>
            </a:r>
            <a:r>
              <a:rPr lang="fa-IR">
                <a:cs typeface="B Nazanin" panose="00000400000000000000" pitchFamily="2" charset="-78"/>
              </a:rPr>
              <a:t>مواجهه با فقر و نابرابري، </a:t>
            </a:r>
            <a:r>
              <a:rPr lang="fa-IR" smtClean="0">
                <a:cs typeface="B Nazanin" panose="00000400000000000000" pitchFamily="2" charset="-78"/>
              </a:rPr>
              <a:t>«</a:t>
            </a:r>
            <a:r>
              <a:rPr lang="fa-IR" b="1" smtClean="0">
                <a:solidFill>
                  <a:srgbClr val="00B050"/>
                </a:solidFill>
                <a:cs typeface="B Nazanin" panose="00000400000000000000" pitchFamily="2" charset="-78"/>
              </a:rPr>
              <a:t>خيريه </a:t>
            </a:r>
            <a:r>
              <a:rPr lang="fa-IR" b="1">
                <a:solidFill>
                  <a:srgbClr val="00B050"/>
                </a:solidFill>
                <a:cs typeface="B Nazanin" panose="00000400000000000000" pitchFamily="2" charset="-78"/>
              </a:rPr>
              <a:t>و </a:t>
            </a:r>
            <a:r>
              <a:rPr lang="fa-IR" b="1" smtClean="0">
                <a:solidFill>
                  <a:srgbClr val="00B050"/>
                </a:solidFill>
                <a:cs typeface="B Nazanin" panose="00000400000000000000" pitchFamily="2" charset="-78"/>
              </a:rPr>
              <a:t>دستگيري</a:t>
            </a:r>
            <a:r>
              <a:rPr lang="fa-IR" smtClean="0">
                <a:cs typeface="B Nazanin" panose="00000400000000000000" pitchFamily="2" charset="-78"/>
              </a:rPr>
              <a:t>» </a:t>
            </a:r>
            <a:r>
              <a:rPr lang="fa-IR">
                <a:cs typeface="B Nazanin" panose="00000400000000000000" pitchFamily="2" charset="-78"/>
              </a:rPr>
              <a:t>است. بدين صورت كه </a:t>
            </a:r>
            <a:r>
              <a:rPr lang="fa-IR" smtClean="0">
                <a:cs typeface="B Nazanin" panose="00000400000000000000" pitchFamily="2" charset="-78"/>
              </a:rPr>
              <a:t>«قسمتي </a:t>
            </a:r>
            <a:r>
              <a:rPr lang="fa-IR">
                <a:cs typeface="B Nazanin" panose="00000400000000000000" pitchFamily="2" charset="-78"/>
              </a:rPr>
              <a:t>از </a:t>
            </a:r>
            <a:r>
              <a:rPr lang="fa-IR" smtClean="0">
                <a:cs typeface="B Nazanin" panose="00000400000000000000" pitchFamily="2" charset="-78"/>
              </a:rPr>
              <a:t>ثـروت جماعت </a:t>
            </a:r>
            <a:r>
              <a:rPr lang="fa-IR">
                <a:cs typeface="B Nazanin" panose="00000400000000000000" pitchFamily="2" charset="-78"/>
              </a:rPr>
              <a:t>بايد وقف دستگيري بدبختان و درماندگان </a:t>
            </a:r>
            <a:r>
              <a:rPr lang="fa-IR" smtClean="0">
                <a:cs typeface="B Nazanin" panose="00000400000000000000" pitchFamily="2" charset="-78"/>
              </a:rPr>
              <a:t>شود» (همان</a:t>
            </a:r>
            <a:r>
              <a:rPr lang="fa-IR">
                <a:cs typeface="B Nazanin" panose="00000400000000000000" pitchFamily="2" charset="-78"/>
              </a:rPr>
              <a:t>: </a:t>
            </a:r>
            <a:r>
              <a:rPr lang="fa-IR" smtClean="0">
                <a:cs typeface="B Nazanin" panose="00000400000000000000" pitchFamily="2" charset="-78"/>
              </a:rPr>
              <a:t>459) اما </a:t>
            </a:r>
            <a:r>
              <a:rPr lang="fa-IR">
                <a:cs typeface="B Nazanin" panose="00000400000000000000" pitchFamily="2" charset="-78"/>
              </a:rPr>
              <a:t>در ادامـه </a:t>
            </a:r>
            <a:r>
              <a:rPr lang="fa-IR" smtClean="0">
                <a:cs typeface="B Nazanin" panose="00000400000000000000" pitchFamily="2" charset="-78"/>
              </a:rPr>
              <a:t>نقـدهاي اساسي </a:t>
            </a:r>
            <a:r>
              <a:rPr lang="fa-IR">
                <a:cs typeface="B Nazanin" panose="00000400000000000000" pitchFamily="2" charset="-78"/>
              </a:rPr>
              <a:t>بر آن وارد ميكند. از جمله نقدهايي كه از منظر قانون ارتقاء و تكامل مطرح مـيكنـد </a:t>
            </a:r>
            <a:r>
              <a:rPr lang="fa-IR" smtClean="0">
                <a:cs typeface="B Nazanin" panose="00000400000000000000" pitchFamily="2" charset="-78"/>
              </a:rPr>
              <a:t>و تأثيرپذيري </a:t>
            </a:r>
            <a:r>
              <a:rPr lang="fa-IR">
                <a:cs typeface="B Nazanin" panose="00000400000000000000" pitchFamily="2" charset="-78"/>
              </a:rPr>
              <a:t>از ايدة انتخاب طبيعي و نظرية تكامل چارلز داروين را نمايان </a:t>
            </a:r>
            <a:r>
              <a:rPr lang="fa-IR" smtClean="0">
                <a:cs typeface="B Nazanin" panose="00000400000000000000" pitchFamily="2" charset="-78"/>
              </a:rPr>
              <a:t>مي سازد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30556"/>
            <a:ext cx="3421991" cy="2566493"/>
          </a:xfrm>
          <a:prstGeom prst="rect">
            <a:avLst/>
          </a:prstGeom>
        </p:spPr>
      </p:pic>
      <p:sp>
        <p:nvSpPr>
          <p:cNvPr id="5" name="TextBox 4"/>
          <p:cNvSpPr txBox="1"/>
          <p:nvPr/>
        </p:nvSpPr>
        <p:spPr>
          <a:xfrm>
            <a:off x="1619805" y="4856813"/>
            <a:ext cx="1858780" cy="523220"/>
          </a:xfrm>
          <a:prstGeom prst="rect">
            <a:avLst/>
          </a:prstGeom>
          <a:noFill/>
        </p:spPr>
        <p:txBody>
          <a:bodyPr wrap="square" rtlCol="1">
            <a:spAutoFit/>
          </a:bodyPr>
          <a:lstStyle/>
          <a:p>
            <a:pPr algn="ctr"/>
            <a:r>
              <a:rPr lang="fa-IR" sz="2800" b="1">
                <a:solidFill>
                  <a:srgbClr val="FF0000"/>
                </a:solidFill>
                <a:cs typeface="B Nazanin" panose="00000400000000000000" pitchFamily="2" charset="-78"/>
              </a:rPr>
              <a:t>چارلز داروين</a:t>
            </a:r>
            <a:endParaRPr lang="fa-IR" b="1">
              <a:solidFill>
                <a:srgbClr val="FF0000"/>
              </a:solidFill>
            </a:endParaRPr>
          </a:p>
        </p:txBody>
      </p:sp>
    </p:spTree>
    <p:extLst>
      <p:ext uri="{BB962C8B-B14F-4D97-AF65-F5344CB8AC3E}">
        <p14:creationId xmlns:p14="http://schemas.microsoft.com/office/powerpoint/2010/main" val="362510951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a:cs typeface="B Nazanin" panose="00000400000000000000" pitchFamily="2" charset="-78"/>
              </a:rPr>
              <a:t>بعضي داراي عقيدهاي هستند كه آن را به اصطلاحِ علمي رأي ارتقاء عالم مينامند و </a:t>
            </a:r>
            <a:r>
              <a:rPr lang="fa-IR" smtClean="0">
                <a:cs typeface="B Nazanin" panose="00000400000000000000" pitchFamily="2" charset="-78"/>
              </a:rPr>
              <a:t>آن رأي </a:t>
            </a:r>
            <a:r>
              <a:rPr lang="fa-IR">
                <a:cs typeface="B Nazanin" panose="00000400000000000000" pitchFamily="2" charset="-78"/>
              </a:rPr>
              <a:t>عبـارت از ايـن اسـت كـه مـيگوينـد انـواع موجـودات و مواليـد بـه مـرور </a:t>
            </a:r>
            <a:r>
              <a:rPr lang="fa-IR" smtClean="0">
                <a:cs typeface="B Nazanin" panose="00000400000000000000" pitchFamily="2" charset="-78"/>
              </a:rPr>
              <a:t>زمـان تكميل </a:t>
            </a:r>
            <a:r>
              <a:rPr lang="fa-IR">
                <a:cs typeface="B Nazanin" panose="00000400000000000000" pitchFamily="2" charset="-78"/>
              </a:rPr>
              <a:t>ميشوند و موجب اين تكميلْ انتخاب و اختيـاري اسـت طبيعـي؛ كـه نتيجـة </a:t>
            </a:r>
            <a:r>
              <a:rPr lang="fa-IR" smtClean="0">
                <a:cs typeface="B Nazanin" panose="00000400000000000000" pitchFamily="2" charset="-78"/>
              </a:rPr>
              <a:t>ايـن قانون </a:t>
            </a:r>
            <a:r>
              <a:rPr lang="fa-IR">
                <a:cs typeface="B Nazanin" panose="00000400000000000000" pitchFamily="2" charset="-78"/>
              </a:rPr>
              <a:t>است كه در ميان موجودات، آنها كه مستعدترند باقي و سايرين فاني ميباشند... و </a:t>
            </a:r>
            <a:r>
              <a:rPr lang="fa-IR" smtClean="0">
                <a:cs typeface="B Nazanin" panose="00000400000000000000" pitchFamily="2" charset="-78"/>
              </a:rPr>
              <a:t>اين عمل </a:t>
            </a:r>
            <a:r>
              <a:rPr lang="fa-IR">
                <a:cs typeface="B Nazanin" panose="00000400000000000000" pitchFamily="2" charset="-78"/>
              </a:rPr>
              <a:t>بالطبيعه واقع ميشود... اين قانون را قانون بقاي مستعدين نامند. </a:t>
            </a:r>
          </a:p>
        </p:txBody>
      </p:sp>
    </p:spTree>
    <p:extLst>
      <p:ext uri="{BB962C8B-B14F-4D97-AF65-F5344CB8AC3E}">
        <p14:creationId xmlns:p14="http://schemas.microsoft.com/office/powerpoint/2010/main" val="231233461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نوع انسان هم همـين حال را دارد يعني افراد ناقص و ضعيف به واسطة همين نقـص و ضـعف بايـد درمانـده و هلاك شوند تا </a:t>
            </a:r>
            <a:r>
              <a:rPr lang="fa-IR" smtClean="0">
                <a:cs typeface="B Nazanin" panose="00000400000000000000" pitchFamily="2" charset="-78"/>
              </a:rPr>
              <a:t>كم كم </a:t>
            </a:r>
            <a:r>
              <a:rPr lang="fa-IR">
                <a:cs typeface="B Nazanin" panose="00000400000000000000" pitchFamily="2" charset="-78"/>
              </a:rPr>
              <a:t>نـوع بشـر كامـل گـردد. پـس احسـان و دسـتگيري خـلاف قـانون طبيعـي اسـت؛ زيـرا افـرادي را كـه در هيئـت اجتماعيـه حكـم نـاقص و معيـوب دارنـد معاونت ميكند و از هلاك باز ميدارد و مانع اجراي قانون طبيعي و اسباب تأخير ترقـي و حصول كمال ميگردد. به عبارت اُخري قانون ارتقاء را مختل ميسازد. (همان: 559ـ 4)</a:t>
            </a:r>
          </a:p>
          <a:p>
            <a:endParaRPr lang="fa-IR"/>
          </a:p>
        </p:txBody>
      </p:sp>
      <p:sp>
        <p:nvSpPr>
          <p:cNvPr id="4" name="Flowchart: Alternate Process 3"/>
          <p:cNvSpPr/>
          <p:nvPr/>
        </p:nvSpPr>
        <p:spPr>
          <a:xfrm>
            <a:off x="1289154" y="4646951"/>
            <a:ext cx="3957403" cy="1049311"/>
          </a:xfrm>
          <a:prstGeom prst="flowChartAlternate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مانع اجراي قانون طبيعي</a:t>
            </a:r>
            <a:endParaRPr lang="fa-IR"/>
          </a:p>
        </p:txBody>
      </p:sp>
      <p:sp>
        <p:nvSpPr>
          <p:cNvPr id="5" name="Flowchart: Alternate Process 4"/>
          <p:cNvSpPr/>
          <p:nvPr/>
        </p:nvSpPr>
        <p:spPr>
          <a:xfrm>
            <a:off x="6475750" y="4646951"/>
            <a:ext cx="4137285" cy="104931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اسباب تأخير ترقـي و حصول كمال</a:t>
            </a:r>
            <a:endParaRPr lang="fa-IR"/>
          </a:p>
        </p:txBody>
      </p:sp>
    </p:spTree>
    <p:extLst>
      <p:ext uri="{BB962C8B-B14F-4D97-AF65-F5344CB8AC3E}">
        <p14:creationId xmlns:p14="http://schemas.microsoft.com/office/powerpoint/2010/main" val="5112150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نمونه اي </a:t>
            </a:r>
            <a:r>
              <a:rPr lang="fa-IR" b="1">
                <a:solidFill>
                  <a:srgbClr val="FF0000"/>
                </a:solidFill>
                <a:cs typeface="B Nazanin" panose="00000400000000000000" pitchFamily="2" charset="-78"/>
              </a:rPr>
              <a:t>از اين نگرش </a:t>
            </a:r>
            <a:r>
              <a:rPr lang="fa-IR">
                <a:cs typeface="B Nazanin" panose="00000400000000000000" pitchFamily="2" charset="-78"/>
              </a:rPr>
              <a:t>را ميتوان در مواجهه با فقر كارگران مشـاهده نمـود. در ايـن </a:t>
            </a:r>
            <a:r>
              <a:rPr lang="fa-IR" smtClean="0">
                <a:cs typeface="B Nazanin" panose="00000400000000000000" pitchFamily="2" charset="-78"/>
              </a:rPr>
              <a:t>نگـاه</a:t>
            </a:r>
            <a:r>
              <a:rPr lang="fa-IR">
                <a:cs typeface="B Nazanin" panose="00000400000000000000" pitchFamily="2" charset="-78"/>
              </a:rPr>
              <a:t> </a:t>
            </a:r>
            <a:r>
              <a:rPr lang="fa-IR" smtClean="0">
                <a:cs typeface="B Nazanin" panose="00000400000000000000" pitchFamily="2" charset="-78"/>
              </a:rPr>
              <a:t> كارگران </a:t>
            </a:r>
            <a:r>
              <a:rPr lang="fa-IR">
                <a:cs typeface="B Nazanin" panose="00000400000000000000" pitchFamily="2" charset="-78"/>
              </a:rPr>
              <a:t>اگر </a:t>
            </a:r>
            <a:r>
              <a:rPr lang="fa-IR" smtClean="0">
                <a:cs typeface="B Nazanin" panose="00000400000000000000" pitchFamily="2" charset="-78"/>
              </a:rPr>
              <a:t>بي اندازه </a:t>
            </a:r>
            <a:r>
              <a:rPr lang="fa-IR">
                <a:cs typeface="B Nazanin" panose="00000400000000000000" pitchFamily="2" charset="-78"/>
              </a:rPr>
              <a:t>راحت شوند و آسايش يابند، بـه حـرص و طمـع </a:t>
            </a:r>
            <a:r>
              <a:rPr lang="fa-IR" smtClean="0">
                <a:cs typeface="B Nazanin" panose="00000400000000000000" pitchFamily="2" charset="-78"/>
              </a:rPr>
              <a:t>مـي افتنـد </a:t>
            </a:r>
            <a:r>
              <a:rPr lang="fa-IR">
                <a:cs typeface="B Nazanin" panose="00000400000000000000" pitchFamily="2" charset="-78"/>
              </a:rPr>
              <a:t>و امنيـت </a:t>
            </a:r>
            <a:r>
              <a:rPr lang="fa-IR" smtClean="0">
                <a:cs typeface="B Nazanin" panose="00000400000000000000" pitchFamily="2" charset="-78"/>
              </a:rPr>
              <a:t>را مختل </a:t>
            </a:r>
            <a:r>
              <a:rPr lang="fa-IR">
                <a:cs typeface="B Nazanin" panose="00000400000000000000" pitchFamily="2" charset="-78"/>
              </a:rPr>
              <a:t>ميسازند. </a:t>
            </a:r>
            <a:r>
              <a:rPr lang="fa-IR" b="1">
                <a:solidFill>
                  <a:srgbClr val="FF0000"/>
                </a:solidFill>
                <a:cs typeface="B Nazanin" panose="00000400000000000000" pitchFamily="2" charset="-78"/>
              </a:rPr>
              <a:t>اوقات فراغت و استراحت كارگر نيز نبايـد افـزايش يابـد چـرا كـه بـه تنبلـي منجر ميشود.</a:t>
            </a:r>
            <a:r>
              <a:rPr lang="fa-IR">
                <a:cs typeface="B Nazanin" panose="00000400000000000000" pitchFamily="2" charset="-78"/>
              </a:rPr>
              <a:t> </a:t>
            </a:r>
          </a:p>
        </p:txBody>
      </p:sp>
    </p:spTree>
    <p:extLst>
      <p:ext uri="{BB962C8B-B14F-4D97-AF65-F5344CB8AC3E}">
        <p14:creationId xmlns:p14="http://schemas.microsoft.com/office/powerpoint/2010/main" val="342555197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«بنابراين </a:t>
            </a:r>
            <a:r>
              <a:rPr lang="fa-IR">
                <a:cs typeface="B Nazanin" panose="00000400000000000000" pitchFamily="2" charset="-78"/>
              </a:rPr>
              <a:t>ازدياد فراغت بايد متناسب با ترقي و شـعور و اخـلاق كـارگر باشـد</a:t>
            </a:r>
            <a:r>
              <a:rPr lang="fa-IR" smtClean="0">
                <a:cs typeface="B Nazanin" panose="00000400000000000000" pitchFamily="2" charset="-78"/>
              </a:rPr>
              <a:t>.» (همان</a:t>
            </a:r>
            <a:r>
              <a:rPr lang="fa-IR">
                <a:cs typeface="B Nazanin" panose="00000400000000000000" pitchFamily="2" charset="-78"/>
              </a:rPr>
              <a:t>:  </a:t>
            </a:r>
            <a:r>
              <a:rPr lang="fa-IR" smtClean="0">
                <a:cs typeface="B Nazanin" panose="00000400000000000000" pitchFamily="2" charset="-78"/>
              </a:rPr>
              <a:t>458) و </a:t>
            </a:r>
            <a:r>
              <a:rPr lang="fa-IR">
                <a:cs typeface="B Nazanin" panose="00000400000000000000" pitchFamily="2" charset="-78"/>
              </a:rPr>
              <a:t>سرانجام چنين نتيجه ميگيرد </a:t>
            </a:r>
            <a:r>
              <a:rPr lang="fa-IR" smtClean="0">
                <a:cs typeface="B Nazanin" panose="00000400000000000000" pitchFamily="2" charset="-78"/>
              </a:rPr>
              <a:t>كه راست </a:t>
            </a:r>
            <a:r>
              <a:rPr lang="fa-IR">
                <a:cs typeface="B Nazanin" panose="00000400000000000000" pitchFamily="2" charset="-78"/>
              </a:rPr>
              <a:t>است كه احسان را ادارة دولتي </a:t>
            </a:r>
            <a:r>
              <a:rPr lang="fa-IR" smtClean="0">
                <a:cs typeface="B Nazanin" panose="00000400000000000000" pitchFamily="2" charset="-78"/>
              </a:rPr>
              <a:t>كرده اند </a:t>
            </a:r>
            <a:r>
              <a:rPr lang="fa-IR">
                <a:cs typeface="B Nazanin" panose="00000400000000000000" pitchFamily="2" charset="-78"/>
              </a:rPr>
              <a:t>و امري است رسـمي و تأسـيس </a:t>
            </a:r>
            <a:r>
              <a:rPr lang="fa-IR" smtClean="0">
                <a:cs typeface="B Nazanin" panose="00000400000000000000" pitchFamily="2" charset="-78"/>
              </a:rPr>
              <a:t>ادارات خيريه </a:t>
            </a:r>
            <a:r>
              <a:rPr lang="fa-IR">
                <a:cs typeface="B Nazanin" panose="00000400000000000000" pitchFamily="2" charset="-78"/>
              </a:rPr>
              <a:t>بدون اجازة دولت نميشود و بايد دولت در آنها نظارت داشته باشد... با وجود </a:t>
            </a:r>
            <a:r>
              <a:rPr lang="fa-IR" smtClean="0">
                <a:cs typeface="B Nazanin" panose="00000400000000000000" pitchFamily="2" charset="-78"/>
              </a:rPr>
              <a:t>اين... ميتوان </a:t>
            </a:r>
            <a:r>
              <a:rPr lang="fa-IR">
                <a:cs typeface="B Nazanin" panose="00000400000000000000" pitchFamily="2" charset="-78"/>
              </a:rPr>
              <a:t>مسلّم داشت كه عاقبت </a:t>
            </a:r>
            <a:r>
              <a:rPr lang="fa-IR" smtClean="0">
                <a:cs typeface="B Nazanin" panose="00000400000000000000" pitchFamily="2" charset="-78"/>
              </a:rPr>
              <a:t>اين </a:t>
            </a:r>
            <a:r>
              <a:rPr lang="fa-IR">
                <a:cs typeface="B Nazanin" panose="00000400000000000000" pitchFamily="2" charset="-78"/>
              </a:rPr>
              <a:t>ترتيب هـم بايـد بـه هـم بخـورد و احسـان بـه </a:t>
            </a:r>
            <a:r>
              <a:rPr lang="fa-IR" smtClean="0">
                <a:cs typeface="B Nazanin" panose="00000400000000000000" pitchFamily="2" charset="-78"/>
              </a:rPr>
              <a:t>كلـي اختياري </a:t>
            </a:r>
            <a:r>
              <a:rPr lang="fa-IR">
                <a:cs typeface="B Nazanin" panose="00000400000000000000" pitchFamily="2" charset="-78"/>
              </a:rPr>
              <a:t>شود و دولت مداخله نكند. </a:t>
            </a:r>
            <a:r>
              <a:rPr lang="fa-IR" smtClean="0">
                <a:cs typeface="B Nazanin" panose="00000400000000000000" pitchFamily="2" charset="-78"/>
              </a:rPr>
              <a:t>(همان</a:t>
            </a:r>
            <a:r>
              <a:rPr lang="fa-IR">
                <a:cs typeface="B Nazanin" panose="00000400000000000000" pitchFamily="2" charset="-78"/>
              </a:rPr>
              <a:t>: </a:t>
            </a:r>
            <a:r>
              <a:rPr lang="fa-IR" smtClean="0">
                <a:cs typeface="B Nazanin" panose="00000400000000000000" pitchFamily="2" charset="-78"/>
              </a:rPr>
              <a:t>275)</a:t>
            </a:r>
            <a:endParaRPr lang="fa-IR">
              <a:cs typeface="B Nazanin" panose="00000400000000000000" pitchFamily="2" charset="-78"/>
            </a:endParaRPr>
          </a:p>
        </p:txBody>
      </p:sp>
    </p:spTree>
    <p:extLst>
      <p:ext uri="{BB962C8B-B14F-4D97-AF65-F5344CB8AC3E}">
        <p14:creationId xmlns:p14="http://schemas.microsoft.com/office/powerpoint/2010/main" val="329492313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خلاصه اين كه در مواجهة كتاب با فقر و نابرابري از منظر ترتيبات آزادي يا همان </a:t>
            </a:r>
            <a:r>
              <a:rPr lang="fa-IR" smtClean="0">
                <a:cs typeface="B Nazanin" panose="00000400000000000000" pitchFamily="2" charset="-78"/>
              </a:rPr>
              <a:t>ليبراليسم، مهمترين </a:t>
            </a:r>
            <a:r>
              <a:rPr lang="fa-IR">
                <a:cs typeface="B Nazanin" panose="00000400000000000000" pitchFamily="2" charset="-78"/>
              </a:rPr>
              <a:t>اصل آن است كه فقر و نابرابري نه پيامد ترتيبات آزادي، بلكه </a:t>
            </a:r>
            <a:r>
              <a:rPr lang="fa-IR" smtClean="0">
                <a:cs typeface="B Nazanin" panose="00000400000000000000" pitchFamily="2" charset="-78"/>
              </a:rPr>
              <a:t>پديده اي </a:t>
            </a:r>
            <a:r>
              <a:rPr lang="fa-IR">
                <a:cs typeface="B Nazanin" panose="00000400000000000000" pitchFamily="2" charset="-78"/>
              </a:rPr>
              <a:t>است </a:t>
            </a:r>
            <a:r>
              <a:rPr lang="fa-IR" smtClean="0">
                <a:cs typeface="B Nazanin" panose="00000400000000000000" pitchFamily="2" charset="-78"/>
              </a:rPr>
              <a:t>طبيعـي. و </a:t>
            </a:r>
            <a:r>
              <a:rPr lang="fa-IR">
                <a:cs typeface="B Nazanin" panose="00000400000000000000" pitchFamily="2" charset="-78"/>
              </a:rPr>
              <a:t>اين تلقي كـه اختلافـات و نـابرابريهـاي ميـان مـردم برداشـته شـود و همـه مرفـه باشـند</a:t>
            </a:r>
            <a:r>
              <a:rPr lang="fa-IR" smtClean="0">
                <a:cs typeface="B Nazanin" panose="00000400000000000000" pitchFamily="2" charset="-78"/>
              </a:rPr>
              <a:t>، «مخالف </a:t>
            </a:r>
            <a:r>
              <a:rPr lang="fa-IR">
                <a:cs typeface="B Nazanin" panose="00000400000000000000" pitchFamily="2" charset="-78"/>
              </a:rPr>
              <a:t>طبيعت </a:t>
            </a:r>
            <a:r>
              <a:rPr lang="fa-IR" smtClean="0">
                <a:cs typeface="B Nazanin" panose="00000400000000000000" pitchFamily="2" charset="-78"/>
              </a:rPr>
              <a:t>عالَم </a:t>
            </a:r>
            <a:r>
              <a:rPr lang="fa-IR">
                <a:cs typeface="B Nazanin" panose="00000400000000000000" pitchFamily="2" charset="-78"/>
              </a:rPr>
              <a:t>است و اختلافات </a:t>
            </a:r>
            <a:r>
              <a:rPr lang="fa-IR" smtClean="0">
                <a:cs typeface="B Nazanin" panose="00000400000000000000" pitchFamily="2" charset="-78"/>
              </a:rPr>
              <a:t>لازمة </a:t>
            </a:r>
            <a:r>
              <a:rPr lang="fa-IR">
                <a:cs typeface="B Nazanin" panose="00000400000000000000" pitchFamily="2" charset="-78"/>
              </a:rPr>
              <a:t>اين دنياست. طبيعت </a:t>
            </a:r>
            <a:r>
              <a:rPr lang="fa-IR" smtClean="0">
                <a:cs typeface="B Nazanin" panose="00000400000000000000" pitchFamily="2" charset="-78"/>
              </a:rPr>
              <a:t>مردم </a:t>
            </a:r>
            <a:r>
              <a:rPr lang="fa-IR">
                <a:cs typeface="B Nazanin" panose="00000400000000000000" pitchFamily="2" charset="-78"/>
              </a:rPr>
              <a:t>را بدان مبتلا نمـوده </a:t>
            </a:r>
            <a:r>
              <a:rPr lang="fa-IR" smtClean="0">
                <a:cs typeface="B Nazanin" panose="00000400000000000000" pitchFamily="2" charset="-78"/>
              </a:rPr>
              <a:t>و آن </a:t>
            </a:r>
            <a:r>
              <a:rPr lang="fa-IR">
                <a:cs typeface="B Nazanin" panose="00000400000000000000" pitchFamily="2" charset="-78"/>
              </a:rPr>
              <a:t>را وسيلة ترقيِ هيئت اجتماعيه قرار داده است.« </a:t>
            </a:r>
            <a:r>
              <a:rPr lang="fa-IR" smtClean="0">
                <a:cs typeface="B Nazanin" panose="00000400000000000000" pitchFamily="2" charset="-78"/>
              </a:rPr>
              <a:t>(همان</a:t>
            </a:r>
            <a:r>
              <a:rPr lang="fa-IR">
                <a:cs typeface="B Nazanin" panose="00000400000000000000" pitchFamily="2" charset="-78"/>
              </a:rPr>
              <a:t>: </a:t>
            </a:r>
            <a:r>
              <a:rPr lang="fa-IR" smtClean="0">
                <a:cs typeface="B Nazanin" panose="00000400000000000000" pitchFamily="2" charset="-78"/>
              </a:rPr>
              <a:t>2)</a:t>
            </a:r>
            <a:endParaRPr lang="fa-IR">
              <a:cs typeface="B Nazanin" panose="00000400000000000000" pitchFamily="2" charset="-78"/>
            </a:endParaRPr>
          </a:p>
        </p:txBody>
      </p:sp>
      <p:sp>
        <p:nvSpPr>
          <p:cNvPr id="4" name="Flowchart: Alternate Process 3"/>
          <p:cNvSpPr/>
          <p:nvPr/>
        </p:nvSpPr>
        <p:spPr>
          <a:xfrm>
            <a:off x="789482" y="4227227"/>
            <a:ext cx="5306518" cy="1274163"/>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اختلافـات و نـابرابريهـاي ميـان مـردم</a:t>
            </a:r>
            <a:endParaRPr lang="fa-IR"/>
          </a:p>
        </p:txBody>
      </p:sp>
    </p:spTree>
    <p:extLst>
      <p:ext uri="{BB962C8B-B14F-4D97-AF65-F5344CB8AC3E}">
        <p14:creationId xmlns:p14="http://schemas.microsoft.com/office/powerpoint/2010/main" val="25246310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اين فقره از كتاب را ميتوان مصداقي از </a:t>
            </a:r>
            <a:r>
              <a:rPr lang="fa-IR" smtClean="0">
                <a:cs typeface="B Nazanin" panose="00000400000000000000" pitchFamily="2" charset="-78"/>
              </a:rPr>
              <a:t>«</a:t>
            </a:r>
            <a:r>
              <a:rPr lang="fa-IR" b="1" smtClean="0">
                <a:solidFill>
                  <a:srgbClr val="FF0000"/>
                </a:solidFill>
                <a:cs typeface="B Nazanin" panose="00000400000000000000" pitchFamily="2" charset="-78"/>
              </a:rPr>
              <a:t>طبيعـت گرايـي</a:t>
            </a:r>
            <a:r>
              <a:rPr lang="fa-IR" smtClean="0">
                <a:cs typeface="B Nazanin" panose="00000400000000000000" pitchFamily="2" charset="-78"/>
              </a:rPr>
              <a:t>» </a:t>
            </a:r>
            <a:r>
              <a:rPr lang="fa-IR">
                <a:cs typeface="B Nazanin" panose="00000400000000000000" pitchFamily="2" charset="-78"/>
              </a:rPr>
              <a:t>حكومـت دانسـت كـه </a:t>
            </a:r>
            <a:r>
              <a:rPr lang="fa-IR" smtClean="0">
                <a:cs typeface="B Nazanin" panose="00000400000000000000" pitchFamily="2" charset="-78"/>
              </a:rPr>
              <a:t>همچـون «</a:t>
            </a:r>
            <a:r>
              <a:rPr lang="fa-IR" b="1" smtClean="0">
                <a:solidFill>
                  <a:srgbClr val="FF0000"/>
                </a:solidFill>
                <a:cs typeface="B Nazanin" panose="00000400000000000000" pitchFamily="2" charset="-78"/>
              </a:rPr>
              <a:t>رژيم حقيقتي</a:t>
            </a:r>
            <a:r>
              <a:rPr lang="fa-IR" smtClean="0">
                <a:cs typeface="B Nazanin" panose="00000400000000000000" pitchFamily="2" charset="-78"/>
              </a:rPr>
              <a:t>» </a:t>
            </a:r>
            <a:r>
              <a:rPr lang="fa-IR">
                <a:cs typeface="B Nazanin" panose="00000400000000000000" pitchFamily="2" charset="-78"/>
              </a:rPr>
              <a:t>پديدهاي مثل فقر و نابرابري را امري طبيعي </a:t>
            </a:r>
            <a:r>
              <a:rPr lang="fa-IR" smtClean="0">
                <a:cs typeface="B Nazanin" panose="00000400000000000000" pitchFamily="2" charset="-78"/>
              </a:rPr>
              <a:t>مي انگارد </a:t>
            </a:r>
            <a:r>
              <a:rPr lang="fa-IR">
                <a:cs typeface="B Nazanin" panose="00000400000000000000" pitchFamily="2" charset="-78"/>
              </a:rPr>
              <a:t>كه دولت اساساً </a:t>
            </a:r>
            <a:r>
              <a:rPr lang="fa-IR" smtClean="0">
                <a:cs typeface="B Nazanin" panose="00000400000000000000" pitchFamily="2" charset="-78"/>
              </a:rPr>
              <a:t>نميتواند در </a:t>
            </a:r>
            <a:r>
              <a:rPr lang="fa-IR">
                <a:cs typeface="B Nazanin" panose="00000400000000000000" pitchFamily="2" charset="-78"/>
              </a:rPr>
              <a:t>آن مداخله كند</a:t>
            </a:r>
          </a:p>
        </p:txBody>
      </p:sp>
    </p:spTree>
    <p:extLst>
      <p:ext uri="{BB962C8B-B14F-4D97-AF65-F5344CB8AC3E}">
        <p14:creationId xmlns:p14="http://schemas.microsoft.com/office/powerpoint/2010/main" val="2683907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او در ايـن </a:t>
            </a:r>
            <a:r>
              <a:rPr lang="fa-IR" smtClean="0">
                <a:cs typeface="B Nazanin" panose="00000400000000000000" pitchFamily="2" charset="-78"/>
              </a:rPr>
              <a:t>درسگفتارها نشان </a:t>
            </a:r>
            <a:r>
              <a:rPr lang="fa-IR">
                <a:cs typeface="B Nazanin" panose="00000400000000000000" pitchFamily="2" charset="-78"/>
              </a:rPr>
              <a:t>ميدهد كه چگونه از قرن هجدهم </a:t>
            </a:r>
            <a:r>
              <a:rPr lang="fa-IR" smtClean="0">
                <a:cs typeface="B Nazanin" panose="00000400000000000000" pitchFamily="2" charset="-78"/>
              </a:rPr>
              <a:t>بدين سو </a:t>
            </a:r>
            <a:r>
              <a:rPr lang="fa-IR">
                <a:cs typeface="B Nazanin" panose="00000400000000000000" pitchFamily="2" charset="-78"/>
              </a:rPr>
              <a:t>و بـا گـذار از مركانتيليسـم بـه </a:t>
            </a:r>
            <a:r>
              <a:rPr lang="fa-IR" smtClean="0">
                <a:cs typeface="B Nazanin" panose="00000400000000000000" pitchFamily="2" charset="-78"/>
              </a:rPr>
              <a:t>فيزيوكراسـي، سياست </a:t>
            </a:r>
            <a:r>
              <a:rPr lang="fa-IR">
                <a:cs typeface="B Nazanin" panose="00000400000000000000" pitchFamily="2" charset="-78"/>
              </a:rPr>
              <a:t>با اقتصاد و </a:t>
            </a:r>
            <a:r>
              <a:rPr lang="fa-IR" smtClean="0">
                <a:cs typeface="B Nazanin" panose="00000400000000000000" pitchFamily="2" charset="-78"/>
              </a:rPr>
              <a:t>به بياني </a:t>
            </a:r>
            <a:r>
              <a:rPr lang="fa-IR">
                <a:cs typeface="B Nazanin" panose="00000400000000000000" pitchFamily="2" charset="-78"/>
              </a:rPr>
              <a:t>دقيق حكمتر فنِّ راني با اقتصاد </a:t>
            </a:r>
            <a:r>
              <a:rPr lang="fa-IR" smtClean="0">
                <a:cs typeface="B Nazanin" panose="00000400000000000000" pitchFamily="2" charset="-78"/>
              </a:rPr>
              <a:t>درهم مي آميزد </a:t>
            </a:r>
            <a:r>
              <a:rPr lang="fa-IR">
                <a:cs typeface="B Nazanin" panose="00000400000000000000" pitchFamily="2" charset="-78"/>
              </a:rPr>
              <a:t>و </a:t>
            </a:r>
            <a:r>
              <a:rPr lang="fa-IR" smtClean="0">
                <a:cs typeface="B Nazanin" panose="00000400000000000000" pitchFamily="2" charset="-78"/>
              </a:rPr>
              <a:t>بدين ترتيب </a:t>
            </a:r>
            <a:r>
              <a:rPr lang="fa-IR">
                <a:cs typeface="B Nazanin" panose="00000400000000000000" pitchFamily="2" charset="-78"/>
              </a:rPr>
              <a:t>با </a:t>
            </a:r>
            <a:r>
              <a:rPr lang="fa-IR" smtClean="0">
                <a:cs typeface="B Nazanin" panose="00000400000000000000" pitchFamily="2" charset="-78"/>
              </a:rPr>
              <a:t>تولـد «اكونومي </a:t>
            </a:r>
            <a:r>
              <a:rPr lang="fa-IR">
                <a:cs typeface="B Nazanin" panose="00000400000000000000" pitchFamily="2" charset="-78"/>
              </a:rPr>
              <a:t>پليتيك» يا همان «اقتصاد سياسي»، شكل و شيوة جديدي از حكمراني تكوين مي </a:t>
            </a:r>
            <a:r>
              <a:rPr lang="fa-IR" smtClean="0">
                <a:cs typeface="B Nazanin" panose="00000400000000000000" pitchFamily="2" charset="-78"/>
              </a:rPr>
              <a:t>يابدكه </a:t>
            </a:r>
            <a:r>
              <a:rPr lang="fa-IR">
                <a:cs typeface="B Nazanin" panose="00000400000000000000" pitchFamily="2" charset="-78"/>
              </a:rPr>
              <a:t>آن را «</a:t>
            </a:r>
            <a:r>
              <a:rPr lang="fa-IR" b="1">
                <a:solidFill>
                  <a:srgbClr val="FF0000"/>
                </a:solidFill>
                <a:cs typeface="B Nazanin" panose="00000400000000000000" pitchFamily="2" charset="-78"/>
              </a:rPr>
              <a:t>حكومتمندي</a:t>
            </a:r>
            <a:r>
              <a:rPr lang="fa-IR" smtClean="0">
                <a:cs typeface="B Nazanin" panose="00000400000000000000" pitchFamily="2" charset="-78"/>
              </a:rPr>
              <a:t>» (</a:t>
            </a:r>
            <a:r>
              <a:rPr lang="en-US">
                <a:cs typeface="B Nazanin" panose="00000400000000000000" pitchFamily="2" charset="-78"/>
              </a:rPr>
              <a:t>(</a:t>
            </a:r>
            <a:r>
              <a:rPr lang="en-US" smtClean="0">
                <a:cs typeface="B Nazanin" panose="00000400000000000000" pitchFamily="2" charset="-78"/>
              </a:rPr>
              <a:t>governmenttality </a:t>
            </a:r>
            <a:r>
              <a:rPr lang="fa-IR" smtClean="0">
                <a:cs typeface="B Nazanin" panose="00000400000000000000" pitchFamily="2" charset="-78"/>
              </a:rPr>
              <a:t>مينامد</a:t>
            </a:r>
            <a:endParaRPr lang="fa-IR">
              <a:cs typeface="B Nazanin" panose="00000400000000000000" pitchFamily="2" charset="-78"/>
            </a:endParaRPr>
          </a:p>
          <a:p>
            <a:endParaRPr lang="fa-IR"/>
          </a:p>
        </p:txBody>
      </p:sp>
      <p:sp>
        <p:nvSpPr>
          <p:cNvPr id="4" name="Flowchart: Alternate Process 3"/>
          <p:cNvSpPr/>
          <p:nvPr/>
        </p:nvSpPr>
        <p:spPr>
          <a:xfrm>
            <a:off x="838200" y="4001294"/>
            <a:ext cx="3807502" cy="1274164"/>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مركانتيليسـم بـه فيزيوكراسـي</a:t>
            </a:r>
            <a:endParaRPr lang="fa-IR"/>
          </a:p>
        </p:txBody>
      </p:sp>
    </p:spTree>
    <p:extLst>
      <p:ext uri="{BB962C8B-B14F-4D97-AF65-F5344CB8AC3E}">
        <p14:creationId xmlns:p14="http://schemas.microsoft.com/office/powerpoint/2010/main" val="72587685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5400" b="1" smtClean="0">
                <a:solidFill>
                  <a:srgbClr val="FF0000"/>
                </a:solidFill>
                <a:cs typeface="B Nazanin" panose="00000400000000000000" pitchFamily="2" charset="-78"/>
              </a:rPr>
              <a:t>كتابنامه</a:t>
            </a:r>
            <a:endParaRPr lang="fa-IR" sz="5400"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fontScale="92500"/>
          </a:bodyPr>
          <a:lstStyle/>
          <a:p>
            <a:pPr marL="0" indent="0">
              <a:buNone/>
            </a:pPr>
            <a:r>
              <a:rPr lang="fa-IR" smtClean="0">
                <a:cs typeface="B Nazanin" panose="00000400000000000000" pitchFamily="2" charset="-78"/>
              </a:rPr>
              <a:t>آذرنگ</a:t>
            </a:r>
            <a:r>
              <a:rPr lang="fa-IR">
                <a:cs typeface="B Nazanin" panose="00000400000000000000" pitchFamily="2" charset="-78"/>
              </a:rPr>
              <a:t>، عبدالحسين </a:t>
            </a:r>
            <a:r>
              <a:rPr lang="fa-IR" smtClean="0">
                <a:cs typeface="B Nazanin" panose="00000400000000000000" pitchFamily="2" charset="-78"/>
              </a:rPr>
              <a:t>(1394) تاريخ </a:t>
            </a:r>
            <a:r>
              <a:rPr lang="fa-IR">
                <a:cs typeface="B Nazanin" panose="00000400000000000000" pitchFamily="2" charset="-78"/>
              </a:rPr>
              <a:t>ترجمه در ايران، تهران : انتشارات ققنوس.</a:t>
            </a:r>
          </a:p>
          <a:p>
            <a:pPr marL="0" indent="0">
              <a:buNone/>
            </a:pPr>
            <a:r>
              <a:rPr lang="fa-IR" smtClean="0">
                <a:cs typeface="B Nazanin" panose="00000400000000000000" pitchFamily="2" charset="-78"/>
              </a:rPr>
              <a:t>آندرسن</a:t>
            </a:r>
            <a:r>
              <a:rPr lang="fa-IR">
                <a:cs typeface="B Nazanin" panose="00000400000000000000" pitchFamily="2" charset="-78"/>
              </a:rPr>
              <a:t>، ن.آ </a:t>
            </a:r>
            <a:r>
              <a:rPr lang="fa-IR" smtClean="0">
                <a:cs typeface="B Nazanin" panose="00000400000000000000" pitchFamily="2" charset="-78"/>
              </a:rPr>
              <a:t>(1394) دربـاره ي </a:t>
            </a:r>
            <a:r>
              <a:rPr lang="fa-IR">
                <a:cs typeface="B Nazanin" panose="00000400000000000000" pitchFamily="2" charset="-78"/>
              </a:rPr>
              <a:t>تـاريخِ مفـاهيمِ راينهـارت </a:t>
            </a:r>
            <a:r>
              <a:rPr lang="fa-IR" smtClean="0">
                <a:cs typeface="B Nazanin" panose="00000400000000000000" pitchFamily="2" charset="-78"/>
              </a:rPr>
              <a:t>كوزِلـك</a:t>
            </a:r>
            <a:r>
              <a:rPr lang="fa-IR">
                <a:cs typeface="B Nazanin" panose="00000400000000000000" pitchFamily="2" charset="-78"/>
              </a:rPr>
              <a:t>«، در نظريـه و واقعيـت؛ بـه </a:t>
            </a:r>
            <a:r>
              <a:rPr lang="fa-IR" smtClean="0">
                <a:cs typeface="B Nazanin" panose="00000400000000000000" pitchFamily="2" charset="-78"/>
              </a:rPr>
              <a:t>كوشـش آرش </a:t>
            </a:r>
            <a:r>
              <a:rPr lang="fa-IR">
                <a:cs typeface="B Nazanin" panose="00000400000000000000" pitchFamily="2" charset="-78"/>
              </a:rPr>
              <a:t>حيدري، ترجمة نيما اكبريمقدم، تهران : تيسا.</a:t>
            </a:r>
          </a:p>
          <a:p>
            <a:pPr marL="0" indent="0">
              <a:buNone/>
            </a:pPr>
            <a:r>
              <a:rPr lang="fa-IR">
                <a:cs typeface="B Nazanin" panose="00000400000000000000" pitchFamily="2" charset="-78"/>
              </a:rPr>
              <a:t>دادگر، يداله </a:t>
            </a:r>
            <a:r>
              <a:rPr lang="fa-IR" smtClean="0">
                <a:cs typeface="B Nazanin" panose="00000400000000000000" pitchFamily="2" charset="-78"/>
              </a:rPr>
              <a:t>(1394) مقدمه </a:t>
            </a:r>
            <a:r>
              <a:rPr lang="fa-IR">
                <a:cs typeface="B Nazanin" panose="00000400000000000000" pitchFamily="2" charset="-78"/>
              </a:rPr>
              <a:t>بر: اصول علم ثروت ملل يعني اكونومي پلتيك، محمدعلي فروغي، تهران: آماره.</a:t>
            </a:r>
          </a:p>
          <a:p>
            <a:pPr marL="0" indent="0">
              <a:buNone/>
            </a:pPr>
            <a:r>
              <a:rPr lang="fa-IR">
                <a:cs typeface="B Nazanin" panose="00000400000000000000" pitchFamily="2" charset="-78"/>
              </a:rPr>
              <a:t>دهخدا، علياكبر </a:t>
            </a:r>
            <a:r>
              <a:rPr lang="fa-IR" smtClean="0">
                <a:cs typeface="B Nazanin" panose="00000400000000000000" pitchFamily="2" charset="-78"/>
              </a:rPr>
              <a:t>(1377) لغتنامة </a:t>
            </a:r>
            <a:r>
              <a:rPr lang="fa-IR">
                <a:cs typeface="B Nazanin" panose="00000400000000000000" pitchFamily="2" charset="-78"/>
              </a:rPr>
              <a:t>دهخدا، تهران : مؤسسه چاپ و انتشارات دانشگاه تهران، جلد .5</a:t>
            </a:r>
          </a:p>
          <a:p>
            <a:pPr marL="0" indent="0">
              <a:buNone/>
            </a:pPr>
            <a:r>
              <a:rPr lang="fa-IR">
                <a:cs typeface="B Nazanin" panose="00000400000000000000" pitchFamily="2" charset="-78"/>
              </a:rPr>
              <a:t>ساموئلسن، پل </a:t>
            </a:r>
            <a:r>
              <a:rPr lang="fa-IR" smtClean="0">
                <a:cs typeface="B Nazanin" panose="00000400000000000000" pitchFamily="2" charset="-78"/>
              </a:rPr>
              <a:t>(1343) اقتصاد</a:t>
            </a:r>
            <a:r>
              <a:rPr lang="fa-IR">
                <a:cs typeface="B Nazanin" panose="00000400000000000000" pitchFamily="2" charset="-78"/>
              </a:rPr>
              <a:t>، ترجمة حسين پيرنيا و همكاران، تهران : بنگاه ترجمه و نشر كتاب.</a:t>
            </a:r>
          </a:p>
          <a:p>
            <a:pPr marL="0" indent="0">
              <a:buNone/>
            </a:pPr>
            <a:r>
              <a:rPr lang="fa-IR">
                <a:cs typeface="B Nazanin" panose="00000400000000000000" pitchFamily="2" charset="-78"/>
              </a:rPr>
              <a:t>سيسموندي، ژان </a:t>
            </a:r>
            <a:r>
              <a:rPr lang="fa-IR" smtClean="0">
                <a:cs typeface="B Nazanin" panose="00000400000000000000" pitchFamily="2" charset="-78"/>
              </a:rPr>
              <a:t>ـشارل </a:t>
            </a:r>
            <a:r>
              <a:rPr lang="fa-IR">
                <a:cs typeface="B Nazanin" panose="00000400000000000000" pitchFamily="2" charset="-78"/>
              </a:rPr>
              <a:t>لئونار سـيموند دو </a:t>
            </a:r>
            <a:r>
              <a:rPr lang="fa-IR" smtClean="0">
                <a:cs typeface="B Nazanin" panose="00000400000000000000" pitchFamily="2" charset="-78"/>
              </a:rPr>
              <a:t>(1386) اكونـومي </a:t>
            </a:r>
            <a:r>
              <a:rPr lang="fa-IR">
                <a:cs typeface="B Nazanin" panose="00000400000000000000" pitchFamily="2" charset="-78"/>
              </a:rPr>
              <a:t>پلتيـك </a:t>
            </a:r>
            <a:r>
              <a:rPr lang="fa-IR" smtClean="0">
                <a:cs typeface="B Nazanin" panose="00000400000000000000" pitchFamily="2" charset="-78"/>
              </a:rPr>
              <a:t>(آداب مملكـتداري)، </a:t>
            </a:r>
            <a:r>
              <a:rPr lang="fa-IR">
                <a:cs typeface="B Nazanin" panose="00000400000000000000" pitchFamily="2" charset="-78"/>
              </a:rPr>
              <a:t>بـه كوشـش</a:t>
            </a:r>
          </a:p>
          <a:p>
            <a:pPr marL="0" indent="0">
              <a:buNone/>
            </a:pPr>
            <a:r>
              <a:rPr lang="fa-IR">
                <a:cs typeface="B Nazanin" panose="00000400000000000000" pitchFamily="2" charset="-78"/>
              </a:rPr>
              <a:t>ناصر پاكدامن، ترجمة رضا ريشار و محمدحسن شيرازي، تهران : نشر ني</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169093594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a:bodyPr>
          <a:lstStyle/>
          <a:p>
            <a:pPr marL="0" indent="0">
              <a:buNone/>
            </a:pPr>
            <a:r>
              <a:rPr lang="fa-IR">
                <a:cs typeface="B Nazanin" panose="00000400000000000000" pitchFamily="2" charset="-78"/>
              </a:rPr>
              <a:t>غنينژاد، موسي </a:t>
            </a:r>
            <a:r>
              <a:rPr lang="fa-IR" smtClean="0">
                <a:cs typeface="B Nazanin" panose="00000400000000000000" pitchFamily="2" charset="-78"/>
              </a:rPr>
              <a:t>(1385)محمدعلي </a:t>
            </a:r>
            <a:r>
              <a:rPr lang="fa-IR">
                <a:cs typeface="B Nazanin" panose="00000400000000000000" pitchFamily="2" charset="-78"/>
              </a:rPr>
              <a:t>فروغي و طرح انديشـههـاي جديـد آكادميـك در عرصـه سياسـت </a:t>
            </a:r>
            <a:r>
              <a:rPr lang="fa-IR" smtClean="0">
                <a:cs typeface="B Nazanin" panose="00000400000000000000" pitchFamily="2" charset="-78"/>
              </a:rPr>
              <a:t>و اقتصاد، </a:t>
            </a:r>
            <a:r>
              <a:rPr lang="fa-IR">
                <a:cs typeface="B Nazanin" panose="00000400000000000000" pitchFamily="2" charset="-78"/>
              </a:rPr>
              <a:t>روزنامة دنياي اقتصاد، / ،1385 5/7ش .1066</a:t>
            </a:r>
          </a:p>
          <a:p>
            <a:pPr marL="0" indent="0">
              <a:buNone/>
            </a:pPr>
            <a:r>
              <a:rPr lang="fa-IR">
                <a:cs typeface="B Nazanin" panose="00000400000000000000" pitchFamily="2" charset="-78"/>
              </a:rPr>
              <a:t>فروغي، محمدعلي </a:t>
            </a:r>
            <a:r>
              <a:rPr lang="fa-IR" smtClean="0">
                <a:cs typeface="B Nazanin" panose="00000400000000000000" pitchFamily="2" charset="-78"/>
              </a:rPr>
              <a:t>(1323ق)، </a:t>
            </a:r>
            <a:r>
              <a:rPr lang="fa-IR">
                <a:cs typeface="B Nazanin" panose="00000400000000000000" pitchFamily="2" charset="-78"/>
              </a:rPr>
              <a:t>اصول ثروت ملل؛ يعني اكونومي پليتيك، تهران : مطبعه مباركـة </a:t>
            </a:r>
            <a:r>
              <a:rPr lang="fa-IR" smtClean="0">
                <a:cs typeface="B Nazanin" panose="00000400000000000000" pitchFamily="2" charset="-78"/>
              </a:rPr>
              <a:t>شاهنشـاهي، نويسندة </a:t>
            </a:r>
            <a:r>
              <a:rPr lang="fa-IR">
                <a:cs typeface="B Nazanin" panose="00000400000000000000" pitchFamily="2" charset="-78"/>
              </a:rPr>
              <a:t>اصلي كتاب: پل بورگار.</a:t>
            </a:r>
          </a:p>
          <a:p>
            <a:pPr marL="0" indent="0">
              <a:buNone/>
            </a:pPr>
            <a:r>
              <a:rPr lang="fa-IR">
                <a:cs typeface="B Nazanin" panose="00000400000000000000" pitchFamily="2" charset="-78"/>
              </a:rPr>
              <a:t>فروغي، محمدعلي </a:t>
            </a:r>
            <a:r>
              <a:rPr lang="fa-IR" smtClean="0">
                <a:cs typeface="B Nazanin" panose="00000400000000000000" pitchFamily="2" charset="-78"/>
              </a:rPr>
              <a:t>(1377) اصول </a:t>
            </a:r>
            <a:r>
              <a:rPr lang="fa-IR">
                <a:cs typeface="B Nazanin" panose="00000400000000000000" pitchFamily="2" charset="-78"/>
              </a:rPr>
              <a:t>علم ثروت ملل، تهران : نشـر و پـژوهش فـرزان روز، بـا مقدمـة </a:t>
            </a:r>
            <a:r>
              <a:rPr lang="fa-IR" smtClean="0">
                <a:cs typeface="B Nazanin" panose="00000400000000000000" pitchFamily="2" charset="-78"/>
              </a:rPr>
              <a:t>دكتـر حسين </a:t>
            </a:r>
            <a:r>
              <a:rPr lang="fa-IR">
                <a:cs typeface="B Nazanin" panose="00000400000000000000" pitchFamily="2" charset="-78"/>
              </a:rPr>
              <a:t>عظيمي.</a:t>
            </a:r>
          </a:p>
          <a:p>
            <a:pPr marL="0" indent="0">
              <a:buNone/>
            </a:pPr>
            <a:r>
              <a:rPr lang="fa-IR">
                <a:cs typeface="B Nazanin" panose="00000400000000000000" pitchFamily="2" charset="-78"/>
              </a:rPr>
              <a:t>فروغي، محمدعلي </a:t>
            </a:r>
            <a:r>
              <a:rPr lang="fa-IR" smtClean="0">
                <a:cs typeface="B Nazanin" panose="00000400000000000000" pitchFamily="2" charset="-78"/>
              </a:rPr>
              <a:t>(1394) اصول </a:t>
            </a:r>
            <a:r>
              <a:rPr lang="fa-IR">
                <a:cs typeface="B Nazanin" panose="00000400000000000000" pitchFamily="2" charset="-78"/>
              </a:rPr>
              <a:t>علم ثروت ملل يعني اكونومي پليتيك، تهران : آماره، با مقدمة يداله دادگر.</a:t>
            </a:r>
          </a:p>
          <a:p>
            <a:pPr marL="0" indent="0">
              <a:buNone/>
            </a:pPr>
            <a:r>
              <a:rPr lang="fa-IR">
                <a:cs typeface="B Nazanin" panose="00000400000000000000" pitchFamily="2" charset="-78"/>
              </a:rPr>
              <a:t>فروغي، محمدعلي </a:t>
            </a:r>
            <a:r>
              <a:rPr lang="fa-IR" smtClean="0">
                <a:cs typeface="B Nazanin" panose="00000400000000000000" pitchFamily="2" charset="-78"/>
              </a:rPr>
              <a:t>(1315ق)، </a:t>
            </a:r>
            <a:r>
              <a:rPr lang="fa-IR">
                <a:cs typeface="B Nazanin" panose="00000400000000000000" pitchFamily="2" charset="-78"/>
              </a:rPr>
              <a:t>اكونومي پليتيك، تهران : كتابخانة مجلس؛ نسخة خطي شمارة .7135</a:t>
            </a:r>
          </a:p>
          <a:p>
            <a:pPr marL="0" indent="0">
              <a:buNone/>
            </a:pPr>
            <a:r>
              <a:rPr lang="fa-IR">
                <a:cs typeface="B Nazanin" panose="00000400000000000000" pitchFamily="2" charset="-78"/>
              </a:rPr>
              <a:t>فروغي، محمدعلي </a:t>
            </a:r>
            <a:r>
              <a:rPr lang="fa-IR" smtClean="0">
                <a:cs typeface="B Nazanin" panose="00000400000000000000" pitchFamily="2" charset="-78"/>
              </a:rPr>
              <a:t>(1325ق)، </a:t>
            </a:r>
            <a:r>
              <a:rPr lang="fa-IR">
                <a:cs typeface="B Nazanin" panose="00000400000000000000" pitchFamily="2" charset="-78"/>
              </a:rPr>
              <a:t>حقوق اساسي </a:t>
            </a:r>
            <a:r>
              <a:rPr lang="fa-IR" smtClean="0">
                <a:cs typeface="B Nazanin" panose="00000400000000000000" pitchFamily="2" charset="-78"/>
              </a:rPr>
              <a:t>(يعني </a:t>
            </a:r>
            <a:r>
              <a:rPr lang="fa-IR">
                <a:cs typeface="B Nazanin" panose="00000400000000000000" pitchFamily="2" charset="-78"/>
              </a:rPr>
              <a:t>آداب مشروطيت </a:t>
            </a:r>
            <a:r>
              <a:rPr lang="fa-IR" smtClean="0">
                <a:cs typeface="B Nazanin" panose="00000400000000000000" pitchFamily="2" charset="-78"/>
              </a:rPr>
              <a:t>دول)، </a:t>
            </a:r>
            <a:r>
              <a:rPr lang="fa-IR">
                <a:cs typeface="B Nazanin" panose="00000400000000000000" pitchFamily="2" charset="-78"/>
              </a:rPr>
              <a:t>تهران : </a:t>
            </a:r>
            <a:r>
              <a:rPr lang="fa-IR" smtClean="0">
                <a:cs typeface="B Nazanin" panose="00000400000000000000" pitchFamily="2" charset="-78"/>
              </a:rPr>
              <a:t>بينا</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272486181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a:cs typeface="B Nazanin" panose="00000400000000000000" pitchFamily="2" charset="-78"/>
              </a:rPr>
              <a:t>فروغي، محمدعلي </a:t>
            </a:r>
            <a:r>
              <a:rPr lang="fa-IR" smtClean="0">
                <a:cs typeface="B Nazanin" panose="00000400000000000000" pitchFamily="2" charset="-78"/>
              </a:rPr>
              <a:t>(1384) مقالات </a:t>
            </a:r>
            <a:r>
              <a:rPr lang="fa-IR">
                <a:cs typeface="B Nazanin" panose="00000400000000000000" pitchFamily="2" charset="-78"/>
              </a:rPr>
              <a:t>فروغي؛ محمدعلي ذكاءالملك. به كوشش محسن باقرزاده. تهران: </a:t>
            </a:r>
            <a:r>
              <a:rPr lang="fa-IR" smtClean="0">
                <a:cs typeface="B Nazanin" panose="00000400000000000000" pitchFamily="2" charset="-78"/>
              </a:rPr>
              <a:t>توس. جلد </a:t>
            </a:r>
            <a:r>
              <a:rPr lang="fa-IR">
                <a:cs typeface="B Nazanin" panose="00000400000000000000" pitchFamily="2" charset="-78"/>
              </a:rPr>
              <a:t>.1</a:t>
            </a:r>
          </a:p>
          <a:p>
            <a:r>
              <a:rPr lang="fa-IR">
                <a:cs typeface="B Nazanin" panose="00000400000000000000" pitchFamily="2" charset="-78"/>
              </a:rPr>
              <a:t>فوكو، ميشـل </a:t>
            </a:r>
            <a:r>
              <a:rPr lang="fa-IR" smtClean="0">
                <a:cs typeface="B Nazanin" panose="00000400000000000000" pitchFamily="2" charset="-78"/>
              </a:rPr>
              <a:t>(1399) امنيـت</a:t>
            </a:r>
            <a:r>
              <a:rPr lang="fa-IR">
                <a:cs typeface="B Nazanin" panose="00000400000000000000" pitchFamily="2" charset="-78"/>
              </a:rPr>
              <a:t>، قلمـرو، جمعيـت: درسگفتارهـاي كـولژ دوفـرانس1977ــ .</a:t>
            </a:r>
            <a:r>
              <a:rPr lang="fa-IR" smtClean="0">
                <a:cs typeface="B Nazanin" panose="00000400000000000000" pitchFamily="2" charset="-78"/>
              </a:rPr>
              <a:t>1978ترجمـة سيدمحمدجواد </a:t>
            </a:r>
            <a:r>
              <a:rPr lang="fa-IR">
                <a:cs typeface="B Nazanin" panose="00000400000000000000" pitchFamily="2" charset="-78"/>
              </a:rPr>
              <a:t>سيدي. تهران : نشر چرخ.</a:t>
            </a:r>
          </a:p>
          <a:p>
            <a:r>
              <a:rPr lang="fa-IR">
                <a:cs typeface="B Nazanin" panose="00000400000000000000" pitchFamily="2" charset="-78"/>
              </a:rPr>
              <a:t>فوكـو، ميشـل </a:t>
            </a:r>
            <a:r>
              <a:rPr lang="fa-IR" smtClean="0">
                <a:cs typeface="B Nazanin" panose="00000400000000000000" pitchFamily="2" charset="-78"/>
              </a:rPr>
              <a:t>(1389) تولـد </a:t>
            </a:r>
            <a:r>
              <a:rPr lang="fa-IR">
                <a:cs typeface="B Nazanin" panose="00000400000000000000" pitchFamily="2" charset="-78"/>
              </a:rPr>
              <a:t>زيسـت سياسـت: درس گفتارهـاي كلژدوفـرانس، 1978ــ  .</a:t>
            </a:r>
            <a:r>
              <a:rPr lang="fa-IR" smtClean="0">
                <a:cs typeface="B Nazanin" panose="00000400000000000000" pitchFamily="2" charset="-78"/>
              </a:rPr>
              <a:t>1979ترجمـة رضا </a:t>
            </a:r>
            <a:r>
              <a:rPr lang="fa-IR">
                <a:cs typeface="B Nazanin" panose="00000400000000000000" pitchFamily="2" charset="-78"/>
              </a:rPr>
              <a:t>نجفزاده. تهران : نشر ني</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4608389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a:cs typeface="B Nazanin" panose="00000400000000000000" pitchFamily="2" charset="-78"/>
              </a:rPr>
              <a:t>فيرحي، داود </a:t>
            </a:r>
            <a:r>
              <a:rPr lang="fa-IR" smtClean="0">
                <a:cs typeface="B Nazanin" panose="00000400000000000000" pitchFamily="2" charset="-78"/>
              </a:rPr>
              <a:t>(1399) مفهوم </a:t>
            </a:r>
            <a:r>
              <a:rPr lang="fa-IR">
                <a:cs typeface="B Nazanin" panose="00000400000000000000" pitchFamily="2" charset="-78"/>
              </a:rPr>
              <a:t>قانون در ايران معاصر )تحولات پيشامشروطه.( تهران : نشر ني.</a:t>
            </a:r>
          </a:p>
          <a:p>
            <a:r>
              <a:rPr lang="fa-IR">
                <a:cs typeface="B Nazanin" panose="00000400000000000000" pitchFamily="2" charset="-78"/>
              </a:rPr>
              <a:t>محبوبي اردكاني، حسين </a:t>
            </a:r>
            <a:r>
              <a:rPr lang="fa-IR" smtClean="0">
                <a:cs typeface="B Nazanin" panose="00000400000000000000" pitchFamily="2" charset="-78"/>
              </a:rPr>
              <a:t>(1370) تاريخ </a:t>
            </a:r>
            <a:r>
              <a:rPr lang="fa-IR">
                <a:cs typeface="B Nazanin" panose="00000400000000000000" pitchFamily="2" charset="-78"/>
              </a:rPr>
              <a:t>مؤسسات تمدني جديد در ايران. تهران : مؤسسة انتشارات و </a:t>
            </a:r>
            <a:r>
              <a:rPr lang="fa-IR" smtClean="0">
                <a:cs typeface="B Nazanin" panose="00000400000000000000" pitchFamily="2" charset="-78"/>
              </a:rPr>
              <a:t>چاپ دانشگاه </a:t>
            </a:r>
            <a:r>
              <a:rPr lang="fa-IR">
                <a:cs typeface="B Nazanin" panose="00000400000000000000" pitchFamily="2" charset="-78"/>
              </a:rPr>
              <a:t>تهران. جلد اول.</a:t>
            </a:r>
          </a:p>
          <a:p>
            <a:r>
              <a:rPr lang="fa-IR">
                <a:cs typeface="B Nazanin" panose="00000400000000000000" pitchFamily="2" charset="-78"/>
              </a:rPr>
              <a:t>ناطق، هما </a:t>
            </a:r>
            <a:r>
              <a:rPr lang="fa-IR" smtClean="0">
                <a:cs typeface="B Nazanin" panose="00000400000000000000" pitchFamily="2" charset="-78"/>
              </a:rPr>
              <a:t>(1380) كارنامة </a:t>
            </a:r>
            <a:r>
              <a:rPr lang="fa-IR">
                <a:cs typeface="B Nazanin" panose="00000400000000000000" pitchFamily="2" charset="-78"/>
              </a:rPr>
              <a:t>فرهنگي فرنگي در ايران 1837ـ .1921تهران : مؤسسة فرهنگي هنري </a:t>
            </a:r>
            <a:r>
              <a:rPr lang="fa-IR" smtClean="0">
                <a:cs typeface="B Nazanin" panose="00000400000000000000" pitchFamily="2" charset="-78"/>
              </a:rPr>
              <a:t>انتشارات معاصر </a:t>
            </a:r>
            <a:r>
              <a:rPr lang="fa-IR">
                <a:cs typeface="B Nazanin" panose="00000400000000000000" pitchFamily="2" charset="-78"/>
              </a:rPr>
              <a:t>پژوهان.</a:t>
            </a:r>
          </a:p>
          <a:p>
            <a:r>
              <a:rPr lang="fa-IR" smtClean="0">
                <a:cs typeface="B Nazanin" panose="00000400000000000000" pitchFamily="2" charset="-78"/>
              </a:rPr>
              <a:t>ناظم الاسلام </a:t>
            </a:r>
            <a:r>
              <a:rPr lang="fa-IR">
                <a:cs typeface="B Nazanin" panose="00000400000000000000" pitchFamily="2" charset="-78"/>
              </a:rPr>
              <a:t>كرماني، محمدبن علي </a:t>
            </a:r>
            <a:r>
              <a:rPr lang="fa-IR" smtClean="0">
                <a:cs typeface="B Nazanin" panose="00000400000000000000" pitchFamily="2" charset="-78"/>
              </a:rPr>
              <a:t>(1371) تاريخ </a:t>
            </a:r>
            <a:r>
              <a:rPr lang="fa-IR">
                <a:cs typeface="B Nazanin" panose="00000400000000000000" pitchFamily="2" charset="-78"/>
              </a:rPr>
              <a:t>بيداري ايرانيان، يا، تاريخ مشروح و حقيقـي </a:t>
            </a:r>
            <a:r>
              <a:rPr lang="fa-IR" smtClean="0">
                <a:cs typeface="B Nazanin" panose="00000400000000000000" pitchFamily="2" charset="-78"/>
              </a:rPr>
              <a:t>مشـروطيت ايران</a:t>
            </a:r>
            <a:r>
              <a:rPr lang="fa-IR">
                <a:cs typeface="B Nazanin" panose="00000400000000000000" pitchFamily="2" charset="-78"/>
              </a:rPr>
              <a:t>. تهران: اميركبير</a:t>
            </a:r>
          </a:p>
          <a:p>
            <a:pPr algn="l" rtl="0"/>
            <a:r>
              <a:rPr lang="fr-FR"/>
              <a:t>Beauregard, Paul. (1886), </a:t>
            </a:r>
            <a:r>
              <a:rPr lang="fr-FR" i="1"/>
              <a:t>élémentés d'économie politique. </a:t>
            </a:r>
            <a:r>
              <a:rPr lang="fr-FR"/>
              <a:t>Paris: S.N </a:t>
            </a:r>
            <a:br>
              <a:rPr lang="fr-FR"/>
            </a:br>
            <a:endParaRPr lang="fa-IR"/>
          </a:p>
        </p:txBody>
      </p:sp>
    </p:spTree>
    <p:extLst>
      <p:ext uri="{BB962C8B-B14F-4D97-AF65-F5344CB8AC3E}">
        <p14:creationId xmlns:p14="http://schemas.microsoft.com/office/powerpoint/2010/main" val="2103706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02375" y="1940290"/>
            <a:ext cx="7351426" cy="4351338"/>
          </a:xfrm>
        </p:spPr>
        <p:txBody>
          <a:bodyPr/>
          <a:lstStyle/>
          <a:p>
            <a:pPr marL="0" indent="0" algn="just">
              <a:buNone/>
            </a:pPr>
            <a:r>
              <a:rPr lang="fa-IR" smtClean="0">
                <a:cs typeface="B Nazanin" panose="00000400000000000000" pitchFamily="2" charset="-78"/>
              </a:rPr>
              <a:t>خلاصة سخن فوكو اين است كه مركانتيليستها در قرنهاي شانزدهم و هفدهم، جمعي را در محور حاكم ـ اتباع فهم ميكردند كه بر اساس آن ميبايست بـه واسـطة «قـانون» بـر آنـان حكمرانده شود، اما از ميانة قرن هجدهم فيزيوكراتها جمعيت را تابع ارادة حاكم نمي انگاشتند</a:t>
            </a:r>
            <a:endParaRPr lang="fa-IR">
              <a:cs typeface="B Nazanin" panose="00000400000000000000" pitchFamily="2" charset="-78"/>
            </a:endParaRPr>
          </a:p>
        </p:txBody>
      </p:sp>
      <p:sp>
        <p:nvSpPr>
          <p:cNvPr id="4" name="Flowchart: Connector 3"/>
          <p:cNvSpPr/>
          <p:nvPr/>
        </p:nvSpPr>
        <p:spPr>
          <a:xfrm>
            <a:off x="8498174" y="4543894"/>
            <a:ext cx="2038663" cy="1214203"/>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فيزيوكراتها </a:t>
            </a:r>
            <a:endParaRPr lang="fa-IR"/>
          </a:p>
        </p:txBody>
      </p:sp>
      <p:pic>
        <p:nvPicPr>
          <p:cNvPr id="5" name="Picture 4"/>
          <p:cNvPicPr>
            <a:picLocks noChangeAspect="1"/>
          </p:cNvPicPr>
          <p:nvPr/>
        </p:nvPicPr>
        <p:blipFill>
          <a:blip r:embed="rId2"/>
          <a:stretch>
            <a:fillRect/>
          </a:stretch>
        </p:blipFill>
        <p:spPr>
          <a:xfrm>
            <a:off x="838200" y="1940290"/>
            <a:ext cx="2857500" cy="2857500"/>
          </a:xfrm>
          <a:prstGeom prst="rect">
            <a:avLst/>
          </a:prstGeom>
        </p:spPr>
      </p:pic>
      <p:sp>
        <p:nvSpPr>
          <p:cNvPr id="6" name="Flowchart: Connector 5"/>
          <p:cNvSpPr/>
          <p:nvPr/>
        </p:nvSpPr>
        <p:spPr>
          <a:xfrm>
            <a:off x="4634771" y="4543895"/>
            <a:ext cx="2473377" cy="1087254"/>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مركانتيليستها</a:t>
            </a:r>
            <a:endParaRPr lang="fa-IR"/>
          </a:p>
        </p:txBody>
      </p:sp>
      <p:sp>
        <p:nvSpPr>
          <p:cNvPr id="7" name="TextBox 6"/>
          <p:cNvSpPr txBox="1"/>
          <p:nvPr/>
        </p:nvSpPr>
        <p:spPr>
          <a:xfrm>
            <a:off x="1614878" y="5087522"/>
            <a:ext cx="1304144"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میشل فوکو</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294466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8450</Words>
  <Application>Microsoft Office PowerPoint</Application>
  <PresentationFormat>Widescreen</PresentationFormat>
  <Paragraphs>181</Paragraphs>
  <Slides>83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83</vt:i4>
      </vt:variant>
    </vt:vector>
  </HeadingPairs>
  <TitlesOfParts>
    <vt:vector size="89" baseType="lpstr">
      <vt:lpstr>Arial</vt:lpstr>
      <vt:lpstr>B Nazanin</vt:lpstr>
      <vt:lpstr>Calibri</vt:lpstr>
      <vt:lpstr>Calibri Light</vt:lpstr>
      <vt:lpstr>Times New Roman</vt:lpstr>
      <vt:lpstr>Office Theme</vt:lpstr>
      <vt:lpstr>عنوان مقاله: اقتصاد سیاسی و خرد حکمرانی بازخوانی انتقادی کتاب اصول علم ثروت ملل. یعنی اکونومی پلیتیک</vt:lpstr>
      <vt:lpstr>PowerPoint Presentation</vt:lpstr>
      <vt:lpstr>PowerPoint Presentation</vt:lpstr>
      <vt:lpstr>كليد واژه ها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 .مقدمه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.نكته اي در ترجمة كتاب و تاريخ مفاهيم</vt:lpstr>
      <vt:lpstr>PowerPoint Presentation</vt:lpstr>
      <vt:lpstr>PowerPoint Presentation</vt:lpstr>
      <vt:lpstr>PowerPoint Presentation</vt:lpstr>
      <vt:lpstr>PowerPoint Presentation</vt:lpstr>
      <vt:lpstr>3 .چشم انداز نظري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.مضامين اصلي كتاب 4.1 علم ثروت به مثابة قانون طبيعت</vt:lpstr>
      <vt:lpstr>PowerPoint Presentation</vt:lpstr>
      <vt:lpstr>PowerPoint Presentation</vt:lpstr>
      <vt:lpstr>PowerPoint Presentation</vt:lpstr>
      <vt:lpstr>PowerPoint Presentation</vt:lpstr>
      <vt:lpstr>4.2 قانون ارتقاءو سير تاريخ بشر</vt:lpstr>
      <vt:lpstr>PowerPoint Presentation</vt:lpstr>
      <vt:lpstr>PowerPoint Presentation</vt:lpstr>
      <vt:lpstr>PowerPoint Presentation</vt:lpstr>
      <vt:lpstr>4.3 ترتيبات آزادي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4.4علم ثروت و مداخلة دولت</vt:lpstr>
      <vt:lpstr>PowerPoint Presentation</vt:lpstr>
      <vt:lpstr>PowerPoint Presentation</vt:lpstr>
      <vt:lpstr>PowerPoint Presentation</vt:lpstr>
      <vt:lpstr>PowerPoint Presentation</vt:lpstr>
      <vt:lpstr>مواجهه با نابرابري و فقر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كتابنامه</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MaZz!i</dc:creator>
  <cp:lastModifiedBy>MaZz!i</cp:lastModifiedBy>
  <cp:revision>78</cp:revision>
  <cp:lastPrinted>2026-04-01T19:02:21Z</cp:lastPrinted>
  <dcterms:created xsi:type="dcterms:W3CDTF">2026-03-25T14:12:36Z</dcterms:created>
  <dcterms:modified xsi:type="dcterms:W3CDTF">2026-04-01T19:06:27Z</dcterms:modified>
</cp:coreProperties>
</file>