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39" r:id="rId4"/>
    <p:sldId id="340" r:id="rId5"/>
    <p:sldId id="258" r:id="rId6"/>
    <p:sldId id="259" r:id="rId7"/>
    <p:sldId id="260" r:id="rId8"/>
    <p:sldId id="261" r:id="rId9"/>
    <p:sldId id="341" r:id="rId10"/>
    <p:sldId id="262" r:id="rId11"/>
    <p:sldId id="342" r:id="rId12"/>
    <p:sldId id="263" r:id="rId13"/>
    <p:sldId id="264" r:id="rId14"/>
    <p:sldId id="265" r:id="rId15"/>
    <p:sldId id="343" r:id="rId16"/>
    <p:sldId id="266" r:id="rId17"/>
    <p:sldId id="267" r:id="rId18"/>
    <p:sldId id="268" r:id="rId19"/>
    <p:sldId id="344" r:id="rId20"/>
    <p:sldId id="269" r:id="rId21"/>
    <p:sldId id="270" r:id="rId22"/>
    <p:sldId id="271" r:id="rId23"/>
    <p:sldId id="345" r:id="rId24"/>
    <p:sldId id="272" r:id="rId25"/>
    <p:sldId id="346" r:id="rId26"/>
    <p:sldId id="273" r:id="rId27"/>
    <p:sldId id="274" r:id="rId28"/>
    <p:sldId id="347" r:id="rId29"/>
    <p:sldId id="275" r:id="rId30"/>
    <p:sldId id="348" r:id="rId31"/>
    <p:sldId id="276" r:id="rId32"/>
    <p:sldId id="277" r:id="rId33"/>
    <p:sldId id="349" r:id="rId34"/>
    <p:sldId id="278" r:id="rId35"/>
    <p:sldId id="350" r:id="rId36"/>
    <p:sldId id="279" r:id="rId37"/>
    <p:sldId id="280" r:id="rId38"/>
    <p:sldId id="281" r:id="rId39"/>
    <p:sldId id="351" r:id="rId40"/>
    <p:sldId id="282" r:id="rId41"/>
    <p:sldId id="283" r:id="rId42"/>
    <p:sldId id="284" r:id="rId43"/>
    <p:sldId id="285" r:id="rId44"/>
    <p:sldId id="286" r:id="rId45"/>
    <p:sldId id="287" r:id="rId46"/>
    <p:sldId id="288" r:id="rId47"/>
    <p:sldId id="289" r:id="rId48"/>
    <p:sldId id="290" r:id="rId49"/>
    <p:sldId id="292" r:id="rId50"/>
    <p:sldId id="293" r:id="rId51"/>
    <p:sldId id="294" r:id="rId52"/>
    <p:sldId id="352" r:id="rId53"/>
    <p:sldId id="295" r:id="rId54"/>
    <p:sldId id="296" r:id="rId55"/>
    <p:sldId id="297" r:id="rId56"/>
    <p:sldId id="298" r:id="rId57"/>
    <p:sldId id="299" r:id="rId58"/>
    <p:sldId id="353" r:id="rId59"/>
    <p:sldId id="300" r:id="rId60"/>
    <p:sldId id="301" r:id="rId61"/>
    <p:sldId id="302" r:id="rId62"/>
    <p:sldId id="303" r:id="rId63"/>
    <p:sldId id="369" r:id="rId64"/>
    <p:sldId id="354" r:id="rId65"/>
    <p:sldId id="304" r:id="rId66"/>
    <p:sldId id="355" r:id="rId67"/>
    <p:sldId id="305" r:id="rId68"/>
    <p:sldId id="306" r:id="rId69"/>
    <p:sldId id="370" r:id="rId70"/>
    <p:sldId id="307" r:id="rId71"/>
    <p:sldId id="356" r:id="rId72"/>
    <p:sldId id="357" r:id="rId73"/>
    <p:sldId id="308" r:id="rId74"/>
    <p:sldId id="309" r:id="rId75"/>
    <p:sldId id="310" r:id="rId76"/>
    <p:sldId id="358" r:id="rId77"/>
    <p:sldId id="311" r:id="rId78"/>
    <p:sldId id="360" r:id="rId79"/>
    <p:sldId id="359" r:id="rId80"/>
    <p:sldId id="312" r:id="rId81"/>
    <p:sldId id="362" r:id="rId82"/>
    <p:sldId id="361" r:id="rId83"/>
    <p:sldId id="313" r:id="rId84"/>
    <p:sldId id="363" r:id="rId85"/>
    <p:sldId id="314" r:id="rId86"/>
    <p:sldId id="315" r:id="rId87"/>
    <p:sldId id="364" r:id="rId88"/>
    <p:sldId id="316" r:id="rId89"/>
    <p:sldId id="317" r:id="rId90"/>
    <p:sldId id="318" r:id="rId91"/>
    <p:sldId id="365" r:id="rId92"/>
    <p:sldId id="366" r:id="rId93"/>
    <p:sldId id="367" r:id="rId94"/>
    <p:sldId id="319" r:id="rId95"/>
    <p:sldId id="320" r:id="rId96"/>
    <p:sldId id="368" r:id="rId97"/>
    <p:sldId id="321" r:id="rId98"/>
    <p:sldId id="322" r:id="rId99"/>
    <p:sldId id="371" r:id="rId100"/>
    <p:sldId id="323" r:id="rId101"/>
    <p:sldId id="372" r:id="rId102"/>
    <p:sldId id="324" r:id="rId103"/>
    <p:sldId id="325" r:id="rId104"/>
    <p:sldId id="326" r:id="rId105"/>
    <p:sldId id="373" r:id="rId106"/>
    <p:sldId id="374" r:id="rId107"/>
    <p:sldId id="327" r:id="rId108"/>
    <p:sldId id="328" r:id="rId109"/>
    <p:sldId id="329" r:id="rId110"/>
    <p:sldId id="330" r:id="rId111"/>
    <p:sldId id="331" r:id="rId112"/>
    <p:sldId id="332" r:id="rId113"/>
    <p:sldId id="378" r:id="rId114"/>
    <p:sldId id="333" r:id="rId115"/>
    <p:sldId id="377" r:id="rId116"/>
    <p:sldId id="334" r:id="rId117"/>
    <p:sldId id="376" r:id="rId118"/>
    <p:sldId id="335" r:id="rId119"/>
    <p:sldId id="336" r:id="rId120"/>
    <p:sldId id="375" r:id="rId121"/>
    <p:sldId id="337" r:id="rId122"/>
    <p:sldId id="338" r:id="rId123"/>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1518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4EBCDA4-ABD1-40D7-86A9-717C2A0C0F9E}" type="datetimeFigureOut">
              <a:rPr lang="fa-IR" smtClean="0"/>
              <a:t>17/11/1447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E167227-54AA-4E1F-AA1F-C78A0A947785}" type="slidenum">
              <a:rPr lang="fa-IR" smtClean="0"/>
              <a:t>‹#›</a:t>
            </a:fld>
            <a:endParaRPr lang="fa-IR"/>
          </a:p>
        </p:txBody>
      </p:sp>
    </p:spTree>
    <p:extLst>
      <p:ext uri="{BB962C8B-B14F-4D97-AF65-F5344CB8AC3E}">
        <p14:creationId xmlns:p14="http://schemas.microsoft.com/office/powerpoint/2010/main" val="185550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4EBCDA4-ABD1-40D7-86A9-717C2A0C0F9E}" type="datetimeFigureOut">
              <a:rPr lang="fa-IR" smtClean="0"/>
              <a:t>17/11/1447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E167227-54AA-4E1F-AA1F-C78A0A947785}" type="slidenum">
              <a:rPr lang="fa-IR" smtClean="0"/>
              <a:t>‹#›</a:t>
            </a:fld>
            <a:endParaRPr lang="fa-IR"/>
          </a:p>
        </p:txBody>
      </p:sp>
    </p:spTree>
    <p:extLst>
      <p:ext uri="{BB962C8B-B14F-4D97-AF65-F5344CB8AC3E}">
        <p14:creationId xmlns:p14="http://schemas.microsoft.com/office/powerpoint/2010/main" val="315515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4EBCDA4-ABD1-40D7-86A9-717C2A0C0F9E}" type="datetimeFigureOut">
              <a:rPr lang="fa-IR" smtClean="0"/>
              <a:t>17/11/1447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E167227-54AA-4E1F-AA1F-C78A0A947785}" type="slidenum">
              <a:rPr lang="fa-IR" smtClean="0"/>
              <a:t>‹#›</a:t>
            </a:fld>
            <a:endParaRPr lang="fa-IR"/>
          </a:p>
        </p:txBody>
      </p:sp>
    </p:spTree>
    <p:extLst>
      <p:ext uri="{BB962C8B-B14F-4D97-AF65-F5344CB8AC3E}">
        <p14:creationId xmlns:p14="http://schemas.microsoft.com/office/powerpoint/2010/main" val="56729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4EBCDA4-ABD1-40D7-86A9-717C2A0C0F9E}" type="datetimeFigureOut">
              <a:rPr lang="fa-IR" smtClean="0"/>
              <a:t>17/11/1447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E167227-54AA-4E1F-AA1F-C78A0A947785}" type="slidenum">
              <a:rPr lang="fa-IR" smtClean="0"/>
              <a:t>‹#›</a:t>
            </a:fld>
            <a:endParaRPr lang="fa-IR"/>
          </a:p>
        </p:txBody>
      </p:sp>
    </p:spTree>
    <p:extLst>
      <p:ext uri="{BB962C8B-B14F-4D97-AF65-F5344CB8AC3E}">
        <p14:creationId xmlns:p14="http://schemas.microsoft.com/office/powerpoint/2010/main" val="233270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BCDA4-ABD1-40D7-86A9-717C2A0C0F9E}" type="datetimeFigureOut">
              <a:rPr lang="fa-IR" smtClean="0"/>
              <a:t>17/11/1447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E167227-54AA-4E1F-AA1F-C78A0A947785}" type="slidenum">
              <a:rPr lang="fa-IR" smtClean="0"/>
              <a:t>‹#›</a:t>
            </a:fld>
            <a:endParaRPr lang="fa-IR"/>
          </a:p>
        </p:txBody>
      </p:sp>
    </p:spTree>
    <p:extLst>
      <p:ext uri="{BB962C8B-B14F-4D97-AF65-F5344CB8AC3E}">
        <p14:creationId xmlns:p14="http://schemas.microsoft.com/office/powerpoint/2010/main" val="191512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4EBCDA4-ABD1-40D7-86A9-717C2A0C0F9E}" type="datetimeFigureOut">
              <a:rPr lang="fa-IR" smtClean="0"/>
              <a:t>17/11/1447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E167227-54AA-4E1F-AA1F-C78A0A947785}" type="slidenum">
              <a:rPr lang="fa-IR" smtClean="0"/>
              <a:t>‹#›</a:t>
            </a:fld>
            <a:endParaRPr lang="fa-IR"/>
          </a:p>
        </p:txBody>
      </p:sp>
    </p:spTree>
    <p:extLst>
      <p:ext uri="{BB962C8B-B14F-4D97-AF65-F5344CB8AC3E}">
        <p14:creationId xmlns:p14="http://schemas.microsoft.com/office/powerpoint/2010/main" val="372834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4EBCDA4-ABD1-40D7-86A9-717C2A0C0F9E}" type="datetimeFigureOut">
              <a:rPr lang="fa-IR" smtClean="0"/>
              <a:t>17/11/1447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E167227-54AA-4E1F-AA1F-C78A0A947785}" type="slidenum">
              <a:rPr lang="fa-IR" smtClean="0"/>
              <a:t>‹#›</a:t>
            </a:fld>
            <a:endParaRPr lang="fa-IR"/>
          </a:p>
        </p:txBody>
      </p:sp>
    </p:spTree>
    <p:extLst>
      <p:ext uri="{BB962C8B-B14F-4D97-AF65-F5344CB8AC3E}">
        <p14:creationId xmlns:p14="http://schemas.microsoft.com/office/powerpoint/2010/main" val="428197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4EBCDA4-ABD1-40D7-86A9-717C2A0C0F9E}" type="datetimeFigureOut">
              <a:rPr lang="fa-IR" smtClean="0"/>
              <a:t>17/11/1447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E167227-54AA-4E1F-AA1F-C78A0A947785}" type="slidenum">
              <a:rPr lang="fa-IR" smtClean="0"/>
              <a:t>‹#›</a:t>
            </a:fld>
            <a:endParaRPr lang="fa-IR"/>
          </a:p>
        </p:txBody>
      </p:sp>
    </p:spTree>
    <p:extLst>
      <p:ext uri="{BB962C8B-B14F-4D97-AF65-F5344CB8AC3E}">
        <p14:creationId xmlns:p14="http://schemas.microsoft.com/office/powerpoint/2010/main" val="129949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BCDA4-ABD1-40D7-86A9-717C2A0C0F9E}" type="datetimeFigureOut">
              <a:rPr lang="fa-IR" smtClean="0"/>
              <a:t>17/11/1447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E167227-54AA-4E1F-AA1F-C78A0A947785}" type="slidenum">
              <a:rPr lang="fa-IR" smtClean="0"/>
              <a:t>‹#›</a:t>
            </a:fld>
            <a:endParaRPr lang="fa-IR"/>
          </a:p>
        </p:txBody>
      </p:sp>
    </p:spTree>
    <p:extLst>
      <p:ext uri="{BB962C8B-B14F-4D97-AF65-F5344CB8AC3E}">
        <p14:creationId xmlns:p14="http://schemas.microsoft.com/office/powerpoint/2010/main" val="144707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CDA4-ABD1-40D7-86A9-717C2A0C0F9E}" type="datetimeFigureOut">
              <a:rPr lang="fa-IR" smtClean="0"/>
              <a:t>17/11/1447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E167227-54AA-4E1F-AA1F-C78A0A947785}" type="slidenum">
              <a:rPr lang="fa-IR" smtClean="0"/>
              <a:t>‹#›</a:t>
            </a:fld>
            <a:endParaRPr lang="fa-IR"/>
          </a:p>
        </p:txBody>
      </p:sp>
    </p:spTree>
    <p:extLst>
      <p:ext uri="{BB962C8B-B14F-4D97-AF65-F5344CB8AC3E}">
        <p14:creationId xmlns:p14="http://schemas.microsoft.com/office/powerpoint/2010/main" val="48279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CDA4-ABD1-40D7-86A9-717C2A0C0F9E}" type="datetimeFigureOut">
              <a:rPr lang="fa-IR" smtClean="0"/>
              <a:t>17/11/1447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E167227-54AA-4E1F-AA1F-C78A0A947785}" type="slidenum">
              <a:rPr lang="fa-IR" smtClean="0"/>
              <a:t>‹#›</a:t>
            </a:fld>
            <a:endParaRPr lang="fa-IR"/>
          </a:p>
        </p:txBody>
      </p:sp>
    </p:spTree>
    <p:extLst>
      <p:ext uri="{BB962C8B-B14F-4D97-AF65-F5344CB8AC3E}">
        <p14:creationId xmlns:p14="http://schemas.microsoft.com/office/powerpoint/2010/main" val="1614180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4EBCDA4-ABD1-40D7-86A9-717C2A0C0F9E}" type="datetimeFigureOut">
              <a:rPr lang="fa-IR" smtClean="0"/>
              <a:t>17/11/1447</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E167227-54AA-4E1F-AA1F-C78A0A947785}" type="slidenum">
              <a:rPr lang="fa-IR" smtClean="0"/>
              <a:t>‹#›</a:t>
            </a:fld>
            <a:endParaRPr lang="fa-IR"/>
          </a:p>
        </p:txBody>
      </p:sp>
    </p:spTree>
    <p:extLst>
      <p:ext uri="{BB962C8B-B14F-4D97-AF65-F5344CB8AC3E}">
        <p14:creationId xmlns:p14="http://schemas.microsoft.com/office/powerpoint/2010/main" val="3531994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200" smtClean="0">
                <a:solidFill>
                  <a:srgbClr val="FF0000"/>
                </a:solidFill>
                <a:cs typeface="B Nazanin" panose="00000400000000000000" pitchFamily="2" charset="-78"/>
              </a:rPr>
              <a:t>عنوان مقاله: </a:t>
            </a:r>
            <a:r>
              <a:rPr lang="fa-IR" sz="3200" smtClean="0">
                <a:cs typeface="B Nazanin" panose="00000400000000000000" pitchFamily="2" charset="-78"/>
              </a:rPr>
              <a:t>تحلیل جامعه شناختی عوامل اجتماعی- اقتصادی موثر</a:t>
            </a:r>
            <a:br>
              <a:rPr lang="fa-IR" sz="3200" smtClean="0">
                <a:cs typeface="B Nazanin" panose="00000400000000000000" pitchFamily="2" charset="-78"/>
              </a:rPr>
            </a:br>
            <a:r>
              <a:rPr lang="fa-IR" sz="3200" smtClean="0">
                <a:cs typeface="B Nazanin" panose="00000400000000000000" pitchFamily="2" charset="-78"/>
              </a:rPr>
              <a:t>بر رفتار سرمایه گذاری سهامداران در بازار بورس تهران</a:t>
            </a:r>
            <a:endParaRPr lang="fa-IR" sz="3200">
              <a:cs typeface="B Nazanin" panose="00000400000000000000" pitchFamily="2" charset="-78"/>
            </a:endParaRPr>
          </a:p>
        </p:txBody>
      </p:sp>
      <p:sp>
        <p:nvSpPr>
          <p:cNvPr id="3" name="Subtitle 2"/>
          <p:cNvSpPr>
            <a:spLocks noGrp="1"/>
          </p:cNvSpPr>
          <p:nvPr>
            <p:ph type="subTitle" idx="1"/>
          </p:nvPr>
        </p:nvSpPr>
        <p:spPr/>
        <p:txBody>
          <a:bodyPr/>
          <a:lstStyle/>
          <a:p>
            <a:r>
              <a:rPr lang="fa-IR" b="1" smtClean="0">
                <a:solidFill>
                  <a:srgbClr val="FF0000"/>
                </a:solidFill>
                <a:cs typeface="B Nazanin" panose="00000400000000000000" pitchFamily="2" charset="-78"/>
              </a:rPr>
              <a:t>نویسندگان: </a:t>
            </a:r>
            <a:r>
              <a:rPr lang="fa-IR" smtClean="0">
                <a:cs typeface="B Nazanin" panose="00000400000000000000" pitchFamily="2" charset="-78"/>
              </a:rPr>
              <a:t>مرضیه باقری</a:t>
            </a:r>
          </a:p>
          <a:p>
            <a:r>
              <a:rPr lang="fa-IR" smtClean="0">
                <a:cs typeface="B Nazanin" panose="00000400000000000000" pitchFamily="2" charset="-78"/>
              </a:rPr>
              <a:t>مصطفی ازکیا</a:t>
            </a:r>
          </a:p>
          <a:p>
            <a:r>
              <a:rPr lang="fa-IR" smtClean="0">
                <a:cs typeface="B Nazanin" panose="00000400000000000000" pitchFamily="2" charset="-78"/>
              </a:rPr>
              <a:t>میثم موسانی</a:t>
            </a:r>
            <a:endParaRPr lang="fa-IR">
              <a:cs typeface="B Nazanin" panose="00000400000000000000" pitchFamily="2" charset="-78"/>
            </a:endParaRPr>
          </a:p>
        </p:txBody>
      </p:sp>
    </p:spTree>
    <p:extLst>
      <p:ext uri="{BB962C8B-B14F-4D97-AF65-F5344CB8AC3E}">
        <p14:creationId xmlns:p14="http://schemas.microsoft.com/office/powerpoint/2010/main" val="356773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207434" y="1825625"/>
            <a:ext cx="8146366" cy="4351338"/>
          </a:xfrm>
        </p:spPr>
        <p:txBody>
          <a:bodyPr>
            <a:normAutofit/>
          </a:bodyPr>
          <a:lstStyle/>
          <a:p>
            <a:pPr marL="0" indent="0" algn="just">
              <a:buNone/>
            </a:pPr>
            <a:r>
              <a:rPr lang="fa-IR">
                <a:cs typeface="B Nazanin" panose="00000400000000000000" pitchFamily="2" charset="-78"/>
              </a:rPr>
              <a:t>مشتری مداری که از جمله نتایج مهم دوره پست فوردیسم می باشد می توان تاریخچه آن </a:t>
            </a:r>
            <a:r>
              <a:rPr lang="fa-IR" smtClean="0">
                <a:cs typeface="B Nazanin" panose="00000400000000000000" pitchFamily="2" charset="-78"/>
              </a:rPr>
              <a:t>را، دهه </a:t>
            </a:r>
            <a:r>
              <a:rPr lang="fa-IR">
                <a:cs typeface="B Nazanin" panose="00000400000000000000" pitchFamily="2" charset="-78"/>
              </a:rPr>
              <a:t>های پایانی قرن  19و یا با دقت بیشتر، سال  </a:t>
            </a:r>
            <a:r>
              <a:rPr lang="fa-IR" smtClean="0">
                <a:cs typeface="B Nazanin" panose="00000400000000000000" pitchFamily="2" charset="-78"/>
              </a:rPr>
              <a:t>1900 سال </a:t>
            </a:r>
            <a:r>
              <a:rPr lang="fa-IR">
                <a:cs typeface="B Nazanin" panose="00000400000000000000" pitchFamily="2" charset="-78"/>
              </a:rPr>
              <a:t>مرگ نیچه و آغاز قرن </a:t>
            </a:r>
            <a:r>
              <a:rPr lang="fa-IR" smtClean="0">
                <a:cs typeface="B Nazanin" panose="00000400000000000000" pitchFamily="2" charset="-78"/>
              </a:rPr>
              <a:t>بیستم دانست</a:t>
            </a:r>
            <a:r>
              <a:rPr lang="fa-IR">
                <a:cs typeface="B Nazanin" panose="00000400000000000000" pitchFamily="2" charset="-78"/>
              </a:rPr>
              <a:t>. در این دوره مهم ترین دگردیسی سازمان که در تجدید ساختار سرمایه داری و انتقال </a:t>
            </a:r>
            <a:r>
              <a:rPr lang="fa-IR" smtClean="0">
                <a:cs typeface="B Nazanin" panose="00000400000000000000" pitchFamily="2" charset="-78"/>
              </a:rPr>
              <a:t>از صنعت </a:t>
            </a:r>
            <a:r>
              <a:rPr lang="fa-IR">
                <a:cs typeface="B Nazanin" panose="00000400000000000000" pitchFamily="2" charset="-78"/>
              </a:rPr>
              <a:t>گرایی به اطلاعات گرایی، گذار از تولید انبوه به تولید انعطاف پذیر، کار تیمی، مهارت </a:t>
            </a:r>
            <a:r>
              <a:rPr lang="fa-IR" smtClean="0">
                <a:cs typeface="B Nazanin" panose="00000400000000000000" pitchFamily="2" charset="-78"/>
              </a:rPr>
              <a:t>های چندگانه</a:t>
            </a:r>
            <a:r>
              <a:rPr lang="fa-IR">
                <a:cs typeface="B Nazanin" panose="00000400000000000000" pitchFamily="2" charset="-78"/>
              </a:rPr>
              <a:t>، تخصصی شدن بیشتر کار، کوچک شدن دولت و بزرگ شدن جامعه مدنی، شخصی </a:t>
            </a:r>
            <a:r>
              <a:rPr lang="fa-IR" smtClean="0">
                <a:cs typeface="B Nazanin" panose="00000400000000000000" pitchFamily="2" charset="-78"/>
              </a:rPr>
              <a:t>شدن فرد </a:t>
            </a:r>
            <a:r>
              <a:rPr lang="fa-IR">
                <a:cs typeface="B Nazanin" panose="00000400000000000000" pitchFamily="2" charset="-78"/>
              </a:rPr>
              <a:t>مدرن سلسله مراتب افقی و ساده، مدل های تعاونی، </a:t>
            </a:r>
            <a:r>
              <a:rPr lang="fa-IR" smtClean="0">
                <a:cs typeface="B Nazanin" panose="00000400000000000000" pitchFamily="2" charset="-78"/>
              </a:rPr>
              <a:t>اتکا بر </a:t>
            </a:r>
            <a:r>
              <a:rPr lang="fa-IR">
                <a:cs typeface="B Nazanin" panose="00000400000000000000" pitchFamily="2" charset="-78"/>
              </a:rPr>
              <a:t>تکنولوژی مدرن خدماتی </a:t>
            </a:r>
            <a:r>
              <a:rPr lang="fa-IR" smtClean="0">
                <a:cs typeface="B Nazanin" panose="00000400000000000000" pitchFamily="2" charset="-78"/>
              </a:rPr>
              <a:t>صرفه جویی </a:t>
            </a:r>
            <a:r>
              <a:rPr lang="fa-IR">
                <a:cs typeface="B Nazanin" panose="00000400000000000000" pitchFamily="2" charset="-78"/>
              </a:rPr>
              <a:t>در سرمایه و با بالا بردن بهره وری سرمایه و کیفیت تولید رخ داد. </a:t>
            </a:r>
          </a:p>
        </p:txBody>
      </p:sp>
      <p:pic>
        <p:nvPicPr>
          <p:cNvPr id="4" name="Picture 3"/>
          <p:cNvPicPr>
            <a:picLocks noChangeAspect="1"/>
          </p:cNvPicPr>
          <p:nvPr/>
        </p:nvPicPr>
        <p:blipFill>
          <a:blip r:embed="rId2"/>
          <a:stretch>
            <a:fillRect/>
          </a:stretch>
        </p:blipFill>
        <p:spPr>
          <a:xfrm>
            <a:off x="838200" y="1825624"/>
            <a:ext cx="2282164" cy="3098067"/>
          </a:xfrm>
          <a:prstGeom prst="rect">
            <a:avLst/>
          </a:prstGeom>
        </p:spPr>
      </p:pic>
      <p:sp>
        <p:nvSpPr>
          <p:cNvPr id="5" name="TextBox 4"/>
          <p:cNvSpPr txBox="1"/>
          <p:nvPr/>
        </p:nvSpPr>
        <p:spPr>
          <a:xfrm>
            <a:off x="1406769" y="5317588"/>
            <a:ext cx="1223889"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نیچه</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29775697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بدیهی است که اگر در داخل کشور در مقایسه با سایر کشورها، حمایت کمتری </a:t>
            </a:r>
            <a:r>
              <a:rPr lang="fa-IR" smtClean="0">
                <a:cs typeface="B Nazanin" panose="00000400000000000000" pitchFamily="2" charset="-78"/>
              </a:rPr>
              <a:t>از سرمایه </a:t>
            </a:r>
            <a:r>
              <a:rPr lang="fa-IR">
                <a:cs typeface="B Nazanin" panose="00000400000000000000" pitchFamily="2" charset="-78"/>
              </a:rPr>
              <a:t>گذاران وجود داشته باشد، موجب کاهش سرمایه گذاری در بازار بورس و حتی فرار </a:t>
            </a:r>
            <a:r>
              <a:rPr lang="fa-IR" smtClean="0">
                <a:cs typeface="B Nazanin" panose="00000400000000000000" pitchFamily="2" charset="-78"/>
              </a:rPr>
              <a:t>سرمایه میشود</a:t>
            </a:r>
            <a:r>
              <a:rPr lang="fa-IR">
                <a:cs typeface="B Nazanin" panose="00000400000000000000" pitchFamily="2" charset="-78"/>
              </a:rPr>
              <a:t>، از طرف دیگر بیتوجهی به حقوق سرمایه گذاران باعث افزایش هزینه جذب سرمایه </a:t>
            </a:r>
            <a:r>
              <a:rPr lang="fa-IR" smtClean="0">
                <a:cs typeface="B Nazanin" panose="00000400000000000000" pitchFamily="2" charset="-78"/>
              </a:rPr>
              <a:t>در شرکتها </a:t>
            </a:r>
            <a:r>
              <a:rPr lang="fa-IR">
                <a:cs typeface="B Nazanin" panose="00000400000000000000" pitchFamily="2" charset="-78"/>
              </a:rPr>
              <a:t>میگردد. قوانین و مقررات </a:t>
            </a:r>
            <a:r>
              <a:rPr lang="fa-IR" smtClean="0">
                <a:cs typeface="B Nazanin" panose="00000400000000000000" pitchFamily="2" charset="-78"/>
              </a:rPr>
              <a:t>سرمایه گذاری </a:t>
            </a:r>
            <a:r>
              <a:rPr lang="fa-IR">
                <a:cs typeface="B Nazanin" panose="00000400000000000000" pitchFamily="2" charset="-78"/>
              </a:rPr>
              <a:t>نیز از جمله عواملی است که در این پژوهش </a:t>
            </a:r>
            <a:r>
              <a:rPr lang="fa-IR" smtClean="0">
                <a:cs typeface="B Nazanin" panose="00000400000000000000" pitchFamily="2" charset="-78"/>
              </a:rPr>
              <a:t>مورد بررسی </a:t>
            </a:r>
            <a:r>
              <a:rPr lang="fa-IR">
                <a:cs typeface="B Nazanin" panose="00000400000000000000" pitchFamily="2" charset="-78"/>
              </a:rPr>
              <a:t>و مطالعه قرار گرفت، بر اساس </a:t>
            </a:r>
            <a:r>
              <a:rPr lang="fa-IR" smtClean="0">
                <a:cs typeface="B Nazanin" panose="00000400000000000000" pitchFamily="2" charset="-78"/>
              </a:rPr>
              <a:t>یافته های </a:t>
            </a:r>
            <a:r>
              <a:rPr lang="fa-IR">
                <a:cs typeface="B Nazanin" panose="00000400000000000000" pitchFamily="2" charset="-78"/>
              </a:rPr>
              <a:t>پژوهش حاضر، قوانین و مقررات در حوزه اقتصاد </a:t>
            </a:r>
            <a:r>
              <a:rPr lang="fa-IR" smtClean="0">
                <a:cs typeface="B Nazanin" panose="00000400000000000000" pitchFamily="2" charset="-78"/>
              </a:rPr>
              <a:t>و به </a:t>
            </a:r>
            <a:r>
              <a:rPr lang="fa-IR">
                <a:cs typeface="B Nazanin" panose="00000400000000000000" pitchFamily="2" charset="-78"/>
              </a:rPr>
              <a:t>خصوص در بازار سرمایه باید از ثبات لازم در جهت حمایت از ذینفعان بازار سرمایه </a:t>
            </a:r>
            <a:r>
              <a:rPr lang="fa-IR" smtClean="0">
                <a:cs typeface="B Nazanin" panose="00000400000000000000" pitchFamily="2" charset="-78"/>
              </a:rPr>
              <a:t>برخوردار باشد</a:t>
            </a:r>
            <a:r>
              <a:rPr lang="fa-IR">
                <a:cs typeface="B Nazanin" panose="00000400000000000000" pitchFamily="2" charset="-78"/>
              </a:rPr>
              <a:t>، در غیر اینصورت موجب دلسردی </a:t>
            </a:r>
            <a:r>
              <a:rPr lang="fa-IR" smtClean="0">
                <a:cs typeface="B Nazanin" panose="00000400000000000000" pitchFamily="2" charset="-78"/>
              </a:rPr>
              <a:t>سرمایه گذاران </a:t>
            </a:r>
            <a:r>
              <a:rPr lang="fa-IR">
                <a:cs typeface="B Nazanin" panose="00000400000000000000" pitchFamily="2" charset="-78"/>
              </a:rPr>
              <a:t>خواهد شد. </a:t>
            </a:r>
          </a:p>
        </p:txBody>
      </p:sp>
      <p:sp>
        <p:nvSpPr>
          <p:cNvPr id="4" name="Flowchart: Alternate Process 3"/>
          <p:cNvSpPr/>
          <p:nvPr/>
        </p:nvSpPr>
        <p:spPr>
          <a:xfrm>
            <a:off x="942536" y="4923693"/>
            <a:ext cx="4487594" cy="815926"/>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prstClr val="black"/>
                </a:solidFill>
                <a:cs typeface="B Nazanin" panose="00000400000000000000" pitchFamily="2" charset="-78"/>
              </a:rPr>
              <a:t>بی توجهی </a:t>
            </a:r>
            <a:r>
              <a:rPr lang="fa-IR" sz="2800">
                <a:solidFill>
                  <a:prstClr val="black"/>
                </a:solidFill>
                <a:cs typeface="B Nazanin" panose="00000400000000000000" pitchFamily="2" charset="-78"/>
              </a:rPr>
              <a:t>به حقوق سرمایه گذاران</a:t>
            </a:r>
            <a:endParaRPr lang="fa-IR"/>
          </a:p>
        </p:txBody>
      </p:sp>
    </p:spTree>
    <p:extLst>
      <p:ext uri="{BB962C8B-B14F-4D97-AF65-F5344CB8AC3E}">
        <p14:creationId xmlns:p14="http://schemas.microsoft.com/office/powerpoint/2010/main" val="30613114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یکی دیگر از عوامل </a:t>
            </a:r>
            <a:r>
              <a:rPr lang="fa-IR">
                <a:cs typeface="B Nazanin" panose="00000400000000000000" pitchFamily="2" charset="-78"/>
              </a:rPr>
              <a:t>مورد </a:t>
            </a:r>
            <a:r>
              <a:rPr lang="fa-IR" smtClean="0">
                <a:cs typeface="B Nazanin" panose="00000400000000000000" pitchFamily="2" charset="-78"/>
              </a:rPr>
              <a:t>بررسی عوامل </a:t>
            </a:r>
            <a:r>
              <a:rPr lang="fa-IR">
                <a:cs typeface="B Nazanin" panose="00000400000000000000" pitchFamily="2" charset="-78"/>
              </a:rPr>
              <a:t>جمعیت شناختی مانند (جنسیت، سن، سطح تحصیلات، درآمد، نوع شغل) است، </a:t>
            </a:r>
            <a:r>
              <a:rPr lang="fa-IR">
                <a:cs typeface="B Nazanin" panose="00000400000000000000" pitchFamily="2" charset="-78"/>
              </a:rPr>
              <a:t>که </a:t>
            </a:r>
            <a:r>
              <a:rPr lang="fa-IR" smtClean="0">
                <a:cs typeface="B Nazanin" panose="00000400000000000000" pitchFamily="2" charset="-78"/>
              </a:rPr>
              <a:t>در مطالعات </a:t>
            </a:r>
            <a:r>
              <a:rPr lang="fa-IR">
                <a:cs typeface="B Nazanin" panose="00000400000000000000" pitchFamily="2" charset="-78"/>
              </a:rPr>
              <a:t>مختلفی همچون خاکساریان، آزادی و میربرگ </a:t>
            </a:r>
            <a:r>
              <a:rPr lang="fa-IR">
                <a:cs typeface="B Nazanin" panose="00000400000000000000" pitchFamily="2" charset="-78"/>
              </a:rPr>
              <a:t>کار </a:t>
            </a:r>
            <a:r>
              <a:rPr lang="fa-IR" smtClean="0">
                <a:cs typeface="B Nazanin" panose="00000400000000000000" pitchFamily="2" charset="-78"/>
              </a:rPr>
              <a:t>(1399) ایکسوآن </a:t>
            </a:r>
            <a:r>
              <a:rPr lang="fa-IR">
                <a:cs typeface="B Nazanin" panose="00000400000000000000" pitchFamily="2" charset="-78"/>
              </a:rPr>
              <a:t>وینهوو </a:t>
            </a:r>
            <a:r>
              <a:rPr lang="fa-IR" smtClean="0">
                <a:cs typeface="B Nazanin" panose="00000400000000000000" pitchFamily="2" charset="-78"/>
              </a:rPr>
              <a:t>(2017) به آنها </a:t>
            </a:r>
            <a:r>
              <a:rPr lang="fa-IR">
                <a:cs typeface="B Nazanin" panose="00000400000000000000" pitchFamily="2" charset="-78"/>
              </a:rPr>
              <a:t>اشاره شد. دخالت دولت در اقتصاد نیز یکی دیگر از عوامل مورد بررسی است. </a:t>
            </a:r>
            <a:r>
              <a:rPr lang="fa-IR">
                <a:cs typeface="B Nazanin" panose="00000400000000000000" pitchFamily="2" charset="-78"/>
              </a:rPr>
              <a:t>دخالت </a:t>
            </a:r>
            <a:r>
              <a:rPr lang="fa-IR" smtClean="0">
                <a:cs typeface="B Nazanin" panose="00000400000000000000" pitchFamily="2" charset="-78"/>
              </a:rPr>
              <a:t>دولت سبب </a:t>
            </a:r>
            <a:r>
              <a:rPr lang="fa-IR">
                <a:cs typeface="B Nazanin" panose="00000400000000000000" pitchFamily="2" charset="-78"/>
              </a:rPr>
              <a:t>شده بازار به بدترین شکل ممکن دربیاید. به عقیده کارشناسان، نتیجه </a:t>
            </a:r>
            <a:r>
              <a:rPr lang="fa-IR">
                <a:cs typeface="B Nazanin" panose="00000400000000000000" pitchFamily="2" charset="-78"/>
              </a:rPr>
              <a:t>دخالتهای </a:t>
            </a:r>
            <a:r>
              <a:rPr lang="fa-IR" smtClean="0">
                <a:cs typeface="B Nazanin" panose="00000400000000000000" pitchFamily="2" charset="-78"/>
              </a:rPr>
              <a:t>دولت، بیاعتمادی </a:t>
            </a:r>
            <a:r>
              <a:rPr lang="fa-IR">
                <a:cs typeface="B Nazanin" panose="00000400000000000000" pitchFamily="2" charset="-78"/>
              </a:rPr>
              <a:t>فعالان بازار، بازدهی پایین، رکود سنگین و خروج سرمایه شد. نااطمینانی </a:t>
            </a:r>
            <a:r>
              <a:rPr lang="fa-IR">
                <a:cs typeface="B Nazanin" panose="00000400000000000000" pitchFamily="2" charset="-78"/>
              </a:rPr>
              <a:t>در </a:t>
            </a:r>
            <a:r>
              <a:rPr lang="fa-IR" smtClean="0">
                <a:cs typeface="B Nazanin" panose="00000400000000000000" pitchFamily="2" charset="-78"/>
              </a:rPr>
              <a:t>مورد «</a:t>
            </a:r>
            <a:r>
              <a:rPr lang="fa-IR" b="1" smtClean="0">
                <a:solidFill>
                  <a:srgbClr val="FF0000"/>
                </a:solidFill>
                <a:cs typeface="B Nazanin" panose="00000400000000000000" pitchFamily="2" charset="-78"/>
              </a:rPr>
              <a:t>تصمیمات </a:t>
            </a:r>
            <a:r>
              <a:rPr lang="fa-IR" b="1">
                <a:solidFill>
                  <a:srgbClr val="FF0000"/>
                </a:solidFill>
                <a:cs typeface="B Nazanin" panose="00000400000000000000" pitchFamily="2" charset="-78"/>
              </a:rPr>
              <a:t>سیاسی</a:t>
            </a:r>
            <a:r>
              <a:rPr lang="fa-IR">
                <a:cs typeface="B Nazanin" panose="00000400000000000000" pitchFamily="2" charset="-78"/>
              </a:rPr>
              <a:t>» افرادی که در نهایت در راس امور قرار میگیرند</a:t>
            </a:r>
          </a:p>
          <a:p>
            <a:endParaRPr lang="fa-IR">
              <a:cs typeface="B Nazanin" panose="00000400000000000000" pitchFamily="2" charset="-78"/>
            </a:endParaRPr>
          </a:p>
        </p:txBody>
      </p:sp>
      <p:sp>
        <p:nvSpPr>
          <p:cNvPr id="4" name="Flowchart: Alternate Process 3"/>
          <p:cNvSpPr/>
          <p:nvPr/>
        </p:nvSpPr>
        <p:spPr>
          <a:xfrm>
            <a:off x="838199" y="4501660"/>
            <a:ext cx="3142957" cy="105507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عوامل جمعیت شناختی</a:t>
            </a:r>
            <a:endParaRPr lang="fa-IR"/>
          </a:p>
        </p:txBody>
      </p:sp>
    </p:spTree>
    <p:extLst>
      <p:ext uri="{BB962C8B-B14F-4D97-AF65-F5344CB8AC3E}">
        <p14:creationId xmlns:p14="http://schemas.microsoft.com/office/powerpoint/2010/main" val="7199872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اگر کسبوکارها </a:t>
            </a:r>
            <a:r>
              <a:rPr lang="fa-IR" smtClean="0">
                <a:cs typeface="B Nazanin" panose="00000400000000000000" pitchFamily="2" charset="-78"/>
              </a:rPr>
              <a:t>و سرمایهگذاران </a:t>
            </a:r>
            <a:r>
              <a:rPr lang="fa-IR">
                <a:cs typeface="B Nazanin" panose="00000400000000000000" pitchFamily="2" charset="-78"/>
              </a:rPr>
              <a:t>ببینند که سیاستگذاریها به دلیل </a:t>
            </a:r>
            <a:r>
              <a:rPr lang="fa-IR" smtClean="0">
                <a:cs typeface="B Nazanin" panose="00000400000000000000" pitchFamily="2" charset="-78"/>
              </a:rPr>
              <a:t>اصطکاک </a:t>
            </a:r>
            <a:r>
              <a:rPr lang="fa-IR">
                <a:cs typeface="B Nazanin" panose="00000400000000000000" pitchFamily="2" charset="-78"/>
              </a:rPr>
              <a:t>سیاسی و اختلافهای حزبی به </a:t>
            </a:r>
            <a:r>
              <a:rPr lang="fa-IR" smtClean="0">
                <a:cs typeface="B Nazanin" panose="00000400000000000000" pitchFamily="2" charset="-78"/>
              </a:rPr>
              <a:t>تاخیر میافتد</a:t>
            </a:r>
            <a:r>
              <a:rPr lang="fa-IR">
                <a:cs typeface="B Nazanin" panose="00000400000000000000" pitchFamily="2" charset="-78"/>
              </a:rPr>
              <a:t>، یا به دلیل نبود </a:t>
            </a:r>
            <a:r>
              <a:rPr lang="fa-IR" smtClean="0">
                <a:cs typeface="B Nazanin" panose="00000400000000000000" pitchFamily="2" charset="-78"/>
              </a:rPr>
              <a:t>ایده های </a:t>
            </a:r>
            <a:r>
              <a:rPr lang="fa-IR">
                <a:cs typeface="B Nazanin" panose="00000400000000000000" pitchFamily="2" charset="-78"/>
              </a:rPr>
              <a:t>درست، مشکلات تشدید میشود، یا منتظر </a:t>
            </a:r>
            <a:r>
              <a:rPr lang="fa-IR" smtClean="0">
                <a:cs typeface="B Nazanin" panose="00000400000000000000" pitchFamily="2" charset="-78"/>
              </a:rPr>
              <a:t>شفافسازی سیاستهای </a:t>
            </a:r>
            <a:r>
              <a:rPr lang="fa-IR">
                <a:cs typeface="B Nazanin" panose="00000400000000000000" pitchFamily="2" charset="-78"/>
              </a:rPr>
              <a:t>مالی باشند، ممکن است از هرگونه تصمیم یا اقدامی بپرهیزند. در نهایت </a:t>
            </a:r>
            <a:r>
              <a:rPr lang="fa-IR" smtClean="0">
                <a:cs typeface="B Nazanin" panose="00000400000000000000" pitchFamily="2" charset="-78"/>
              </a:rPr>
              <a:t>تغییرات، اخبار </a:t>
            </a:r>
            <a:r>
              <a:rPr lang="fa-IR">
                <a:cs typeface="B Nazanin" panose="00000400000000000000" pitchFamily="2" charset="-78"/>
              </a:rPr>
              <a:t>و تحولات سیاسی به عنوان یکی دیگر از عوامل مورد بررسی قرار گرفت، </a:t>
            </a:r>
            <a:r>
              <a:rPr lang="fa-IR" b="1">
                <a:solidFill>
                  <a:srgbClr val="FF0000"/>
                </a:solidFill>
                <a:cs typeface="B Nazanin" panose="00000400000000000000" pitchFamily="2" charset="-78"/>
              </a:rPr>
              <a:t>بازار سرمایه ایران </a:t>
            </a:r>
            <a:r>
              <a:rPr lang="fa-IR" b="1" smtClean="0">
                <a:solidFill>
                  <a:srgbClr val="FF0000"/>
                </a:solidFill>
                <a:cs typeface="B Nazanin" panose="00000400000000000000" pitchFamily="2" charset="-78"/>
              </a:rPr>
              <a:t>و علی </a:t>
            </a:r>
            <a:r>
              <a:rPr lang="fa-IR" b="1">
                <a:solidFill>
                  <a:srgbClr val="FF0000"/>
                </a:solidFill>
                <a:cs typeface="B Nazanin" panose="00000400000000000000" pitchFamily="2" charset="-78"/>
              </a:rPr>
              <a:t>الخصوص بورس اوراق بهادار، متأثر از اخبار و تحولات سیاسی است</a:t>
            </a:r>
            <a:r>
              <a:rPr lang="fa-IR">
                <a:cs typeface="B Nazanin" panose="00000400000000000000" pitchFamily="2" charset="-78"/>
              </a:rPr>
              <a:t>، لذا اظهار نظر </a:t>
            </a:r>
            <a:r>
              <a:rPr lang="fa-IR" smtClean="0">
                <a:cs typeface="B Nazanin" panose="00000400000000000000" pitchFamily="2" charset="-78"/>
              </a:rPr>
              <a:t>سیاسی مقامات </a:t>
            </a:r>
            <a:r>
              <a:rPr lang="fa-IR">
                <a:cs typeface="B Nazanin" panose="00000400000000000000" pitchFamily="2" charset="-78"/>
              </a:rPr>
              <a:t>و یا تغییرات پی در پی آنها باعث تغییر در روند سرمایهگذاری، سرمایهگذاران خواهد شد،</a:t>
            </a:r>
          </a:p>
        </p:txBody>
      </p:sp>
    </p:spTree>
    <p:extLst>
      <p:ext uri="{BB962C8B-B14F-4D97-AF65-F5344CB8AC3E}">
        <p14:creationId xmlns:p14="http://schemas.microsoft.com/office/powerpoint/2010/main" val="15940962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a:cs typeface="B Nazanin" panose="00000400000000000000" pitchFamily="2" charset="-78"/>
              </a:rPr>
              <a:t>در این راستا خاکساریان، آزادی و میربرگ کار </a:t>
            </a:r>
            <a:r>
              <a:rPr lang="fa-IR" smtClean="0">
                <a:cs typeface="B Nazanin" panose="00000400000000000000" pitchFamily="2" charset="-78"/>
              </a:rPr>
              <a:t>(1399) نشان دادند </a:t>
            </a:r>
            <a:r>
              <a:rPr lang="fa-IR">
                <a:cs typeface="B Nazanin" panose="00000400000000000000" pitchFamily="2" charset="-78"/>
              </a:rPr>
              <a:t>متغیرهای تحولات </a:t>
            </a:r>
            <a:r>
              <a:rPr lang="fa-IR" smtClean="0">
                <a:cs typeface="B Nazanin" panose="00000400000000000000" pitchFamily="2" charset="-78"/>
              </a:rPr>
              <a:t>سیاسی داخل</a:t>
            </a:r>
            <a:r>
              <a:rPr lang="fa-IR">
                <a:cs typeface="B Nazanin" panose="00000400000000000000" pitchFamily="2" charset="-78"/>
              </a:rPr>
              <a:t>، تحلیل های تکنیکال و </a:t>
            </a:r>
            <a:r>
              <a:rPr lang="fa-IR" smtClean="0">
                <a:cs typeface="B Nazanin" panose="00000400000000000000" pitchFamily="2" charset="-78"/>
              </a:rPr>
              <a:t>مناسبات سیاسی با </a:t>
            </a:r>
            <a:r>
              <a:rPr lang="fa-IR">
                <a:cs typeface="B Nazanin" panose="00000400000000000000" pitchFamily="2" charset="-78"/>
              </a:rPr>
              <a:t>سایر کشورها سه عامل فنی و سیاسی هستند </a:t>
            </a:r>
            <a:r>
              <a:rPr lang="fa-IR" smtClean="0">
                <a:cs typeface="B Nazanin" panose="00000400000000000000" pitchFamily="2" charset="-78"/>
              </a:rPr>
              <a:t>که بیشترین </a:t>
            </a:r>
            <a:r>
              <a:rPr lang="fa-IR">
                <a:cs typeface="B Nazanin" panose="00000400000000000000" pitchFamily="2" charset="-78"/>
              </a:rPr>
              <a:t>اهمیت را بر تصمیمگیری سهامداران بورس ایران دارند</a:t>
            </a:r>
          </a:p>
        </p:txBody>
      </p:sp>
      <p:sp>
        <p:nvSpPr>
          <p:cNvPr id="4" name="Flowchart: Alternate Process 3"/>
          <p:cNvSpPr/>
          <p:nvPr/>
        </p:nvSpPr>
        <p:spPr>
          <a:xfrm>
            <a:off x="838200" y="4001294"/>
            <a:ext cx="3207433" cy="126609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سه عامل فنی و سیاسی</a:t>
            </a:r>
            <a:endParaRPr lang="fa-IR"/>
          </a:p>
        </p:txBody>
      </p:sp>
    </p:spTree>
    <p:extLst>
      <p:ext uri="{BB962C8B-B14F-4D97-AF65-F5344CB8AC3E}">
        <p14:creationId xmlns:p14="http://schemas.microsoft.com/office/powerpoint/2010/main" val="150463589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در بخش شرایط زمینهای مقولههای آن عبارتند از فروپاشی سرمایه اجتماعی در بورس، </a:t>
            </a:r>
            <a:r>
              <a:rPr lang="fa-IR" smtClean="0">
                <a:cs typeface="B Nazanin" panose="00000400000000000000" pitchFamily="2" charset="-78"/>
              </a:rPr>
              <a:t>نبود فرهنگ </a:t>
            </a:r>
            <a:r>
              <a:rPr lang="fa-IR">
                <a:cs typeface="B Nazanin" panose="00000400000000000000" pitchFamily="2" charset="-78"/>
              </a:rPr>
              <a:t>سرمایهگذاری، حرکت </a:t>
            </a:r>
            <a:r>
              <a:rPr lang="fa-IR" smtClean="0">
                <a:cs typeface="B Nazanin" panose="00000400000000000000" pitchFamily="2" charset="-78"/>
              </a:rPr>
              <a:t>گله ای </a:t>
            </a:r>
            <a:r>
              <a:rPr lang="fa-IR">
                <a:cs typeface="B Nazanin" panose="00000400000000000000" pitchFamily="2" charset="-78"/>
              </a:rPr>
              <a:t>سهامداران و شفافیت اطلاعاتی در بورس هستند که بستر </a:t>
            </a:r>
            <a:r>
              <a:rPr lang="fa-IR" smtClean="0">
                <a:cs typeface="B Nazanin" panose="00000400000000000000" pitchFamily="2" charset="-78"/>
              </a:rPr>
              <a:t>را برای </a:t>
            </a:r>
            <a:r>
              <a:rPr lang="fa-IR">
                <a:cs typeface="B Nazanin" panose="00000400000000000000" pitchFamily="2" charset="-78"/>
              </a:rPr>
              <a:t>فقدان نهادینگی، رها شدگی و ریسک سرمایهگذاری در بورس بهوجود میآورند. یکی </a:t>
            </a:r>
            <a:r>
              <a:rPr lang="fa-IR" smtClean="0">
                <a:cs typeface="B Nazanin" panose="00000400000000000000" pitchFamily="2" charset="-78"/>
              </a:rPr>
              <a:t>از مهمترین </a:t>
            </a:r>
            <a:r>
              <a:rPr lang="fa-IR">
                <a:cs typeface="B Nazanin" panose="00000400000000000000" pitchFamily="2" charset="-78"/>
              </a:rPr>
              <a:t>زمینههای بهوجود آمدن شرایط موجود در بورس فروپاشی سرمایه اجتماعی است. </a:t>
            </a:r>
            <a:r>
              <a:rPr lang="fa-IR" smtClean="0">
                <a:cs typeface="B Nazanin" panose="00000400000000000000" pitchFamily="2" charset="-78"/>
              </a:rPr>
              <a:t>اصولاَ از </a:t>
            </a:r>
            <a:r>
              <a:rPr lang="fa-IR">
                <a:cs typeface="B Nazanin" panose="00000400000000000000" pitchFamily="2" charset="-78"/>
              </a:rPr>
              <a:t>منظر اعتماد اجتماعی اگر ذینفعان عمده بازار سرمایه یعنی سازمان بورس، دولت و مردم را </a:t>
            </a:r>
            <a:r>
              <a:rPr lang="fa-IR" smtClean="0">
                <a:cs typeface="B Nazanin" panose="00000400000000000000" pitchFamily="2" charset="-78"/>
              </a:rPr>
              <a:t>در نظر </a:t>
            </a:r>
            <a:r>
              <a:rPr lang="fa-IR">
                <a:cs typeface="B Nazanin" panose="00000400000000000000" pitchFamily="2" charset="-78"/>
              </a:rPr>
              <a:t>بگیریم و وقتی این ذینفعان وارد یک فعالیت اقتصادی مشترک میشوند یک طرف ممکن </a:t>
            </a:r>
            <a:r>
              <a:rPr lang="fa-IR" smtClean="0">
                <a:cs typeface="B Nazanin" panose="00000400000000000000" pitchFamily="2" charset="-78"/>
              </a:rPr>
              <a:t>است</a:t>
            </a:r>
            <a:endParaRPr lang="fa-IR">
              <a:cs typeface="B Nazanin" panose="00000400000000000000" pitchFamily="2" charset="-78"/>
            </a:endParaRPr>
          </a:p>
        </p:txBody>
      </p:sp>
      <p:sp>
        <p:nvSpPr>
          <p:cNvPr id="4" name="Flowchart: Alternate Process 3"/>
          <p:cNvSpPr/>
          <p:nvPr/>
        </p:nvSpPr>
        <p:spPr>
          <a:xfrm>
            <a:off x="3080824" y="4726745"/>
            <a:ext cx="6414868" cy="1069144"/>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حرکت گله ای سهامداران و شفافیت اطلاعاتی در بورس</a:t>
            </a:r>
            <a:endParaRPr lang="fa-IR"/>
          </a:p>
        </p:txBody>
      </p:sp>
    </p:spTree>
    <p:extLst>
      <p:ext uri="{BB962C8B-B14F-4D97-AF65-F5344CB8AC3E}">
        <p14:creationId xmlns:p14="http://schemas.microsoft.com/office/powerpoint/2010/main" val="28180360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به جهت منفعت اقتصادی خود سرمایه اجتماعی دیگری را تخریب کند و از اعتماد سایر </a:t>
            </a:r>
            <a:r>
              <a:rPr lang="fa-IR">
                <a:cs typeface="B Nazanin" panose="00000400000000000000" pitchFamily="2" charset="-78"/>
              </a:rPr>
              <a:t>طرفها </a:t>
            </a:r>
            <a:r>
              <a:rPr lang="fa-IR" smtClean="0">
                <a:cs typeface="B Nazanin" panose="00000400000000000000" pitchFamily="2" charset="-78"/>
              </a:rPr>
              <a:t>(مثلاً </a:t>
            </a:r>
            <a:r>
              <a:rPr lang="fa-IR">
                <a:cs typeface="B Nazanin" panose="00000400000000000000" pitchFamily="2" charset="-78"/>
              </a:rPr>
              <a:t>مردم) سوء استفاده کند. بدیهی است که اولین تخریب کننده سرمایه اجتماعی در </a:t>
            </a:r>
            <a:r>
              <a:rPr lang="fa-IR">
                <a:cs typeface="B Nazanin" panose="00000400000000000000" pitchFamily="2" charset="-78"/>
              </a:rPr>
              <a:t>کوتاه </a:t>
            </a:r>
            <a:r>
              <a:rPr lang="fa-IR" smtClean="0">
                <a:cs typeface="B Nazanin" panose="00000400000000000000" pitchFamily="2" charset="-78"/>
              </a:rPr>
              <a:t>مدت به </a:t>
            </a:r>
            <a:r>
              <a:rPr lang="fa-IR">
                <a:cs typeface="B Nazanin" panose="00000400000000000000" pitchFamily="2" charset="-78"/>
              </a:rPr>
              <a:t>منفعت اقتصادی بالایی ممکن است دست یابد ولی در میان مدت نفع اقتصادی او </a:t>
            </a:r>
            <a:r>
              <a:rPr lang="fa-IR">
                <a:cs typeface="B Nazanin" panose="00000400000000000000" pitchFamily="2" charset="-78"/>
              </a:rPr>
              <a:t>سیر </a:t>
            </a:r>
            <a:r>
              <a:rPr lang="fa-IR" smtClean="0">
                <a:cs typeface="B Nazanin" panose="00000400000000000000" pitchFamily="2" charset="-78"/>
              </a:rPr>
              <a:t>نزولی پیدا </a:t>
            </a:r>
            <a:r>
              <a:rPr lang="fa-IR">
                <a:cs typeface="B Nazanin" panose="00000400000000000000" pitchFamily="2" charset="-78"/>
              </a:rPr>
              <a:t>کرده و بازار سرمایه نیز به علت کاهش مشارکت اجتماعی به حاشیه میرود همانگونه </a:t>
            </a:r>
            <a:r>
              <a:rPr lang="fa-IR">
                <a:cs typeface="B Nazanin" panose="00000400000000000000" pitchFamily="2" charset="-78"/>
              </a:rPr>
              <a:t>که </a:t>
            </a:r>
            <a:r>
              <a:rPr lang="fa-IR" smtClean="0">
                <a:cs typeface="B Nazanin" panose="00000400000000000000" pitchFamily="2" charset="-78"/>
              </a:rPr>
              <a:t>دولت و </a:t>
            </a:r>
            <a:r>
              <a:rPr lang="fa-IR">
                <a:cs typeface="B Nazanin" panose="00000400000000000000" pitchFamily="2" charset="-78"/>
              </a:rPr>
              <a:t>سازمان بورس خواسته یا ناخواسته با چنین وضعیتی روبهرو شدند</a:t>
            </a:r>
            <a:r>
              <a:rPr lang="fa-IR"/>
              <a:t>. </a:t>
            </a:r>
            <a:endParaRPr lang="fa-IR"/>
          </a:p>
        </p:txBody>
      </p:sp>
      <p:sp>
        <p:nvSpPr>
          <p:cNvPr id="4" name="Flowchart: Alternate Process 3"/>
          <p:cNvSpPr/>
          <p:nvPr/>
        </p:nvSpPr>
        <p:spPr>
          <a:xfrm>
            <a:off x="838200" y="4473527"/>
            <a:ext cx="2532185" cy="886264"/>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خواسته یا ناخواسته</a:t>
            </a:r>
            <a:endParaRPr lang="fa-IR"/>
          </a:p>
        </p:txBody>
      </p:sp>
    </p:spTree>
    <p:extLst>
      <p:ext uri="{BB962C8B-B14F-4D97-AF65-F5344CB8AC3E}">
        <p14:creationId xmlns:p14="http://schemas.microsoft.com/office/powerpoint/2010/main" val="17440656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316394" y="1825625"/>
            <a:ext cx="5037406" cy="4351338"/>
          </a:xfrm>
        </p:spPr>
        <p:txBody>
          <a:bodyPr/>
          <a:lstStyle/>
          <a:p>
            <a:pPr algn="just"/>
            <a:r>
              <a:rPr lang="fa-IR">
                <a:cs typeface="B Nazanin" panose="00000400000000000000" pitchFamily="2" charset="-78"/>
              </a:rPr>
              <a:t>نبود </a:t>
            </a:r>
            <a:r>
              <a:rPr lang="fa-IR">
                <a:cs typeface="B Nazanin" panose="00000400000000000000" pitchFamily="2" charset="-78"/>
              </a:rPr>
              <a:t>فرهنگ </a:t>
            </a:r>
            <a:r>
              <a:rPr lang="fa-IR" smtClean="0">
                <a:cs typeface="B Nazanin" panose="00000400000000000000" pitchFamily="2" charset="-78"/>
              </a:rPr>
              <a:t>سرمایه گذاری </a:t>
            </a:r>
            <a:r>
              <a:rPr lang="fa-IR">
                <a:cs typeface="B Nazanin" panose="00000400000000000000" pitchFamily="2" charset="-78"/>
              </a:rPr>
              <a:t>یکی دیگر </a:t>
            </a:r>
            <a:r>
              <a:rPr lang="fa-IR">
                <a:cs typeface="B Nazanin" panose="00000400000000000000" pitchFamily="2" charset="-78"/>
              </a:rPr>
              <a:t>از </a:t>
            </a:r>
            <a:r>
              <a:rPr lang="fa-IR" smtClean="0">
                <a:cs typeface="B Nazanin" panose="00000400000000000000" pitchFamily="2" charset="-78"/>
              </a:rPr>
              <a:t>زمینه های </a:t>
            </a:r>
            <a:r>
              <a:rPr lang="fa-IR">
                <a:cs typeface="B Nazanin" panose="00000400000000000000" pitchFamily="2" charset="-78"/>
              </a:rPr>
              <a:t>بهوجود آمدن شرایط موجود در بورس است. فرهنگسازی در بازار سرمایه، یکی از مهمترین و اساسیترین اولویتهاست. در شرایطی که بهنظر میرسد موضوع آگاهسازی در زمینه سرمایهگذاری، تا حد زیادی مورد غفلت قرار گرفته است توجه ویژه به این موضوع میتواند نتایج مثبت و مطلوبی را نه تنها در فضای بازار سرمایه بلکه در کلیت اقتصاد </a:t>
            </a:r>
            <a:r>
              <a:rPr lang="fa-IR">
                <a:cs typeface="B Nazanin" panose="00000400000000000000" pitchFamily="2" charset="-78"/>
              </a:rPr>
              <a:t>کشور </a:t>
            </a:r>
            <a:r>
              <a:rPr lang="fa-IR" smtClean="0">
                <a:cs typeface="B Nazanin" panose="00000400000000000000" pitchFamily="2" charset="-78"/>
              </a:rPr>
              <a:t>به همراه </a:t>
            </a:r>
            <a:r>
              <a:rPr lang="fa-IR">
                <a:cs typeface="B Nazanin" panose="00000400000000000000" pitchFamily="2" charset="-78"/>
              </a:rPr>
              <a:t>داشته باشد</a:t>
            </a:r>
          </a:p>
          <a:p>
            <a:endParaRPr lang="fa-IR"/>
          </a:p>
        </p:txBody>
      </p:sp>
      <p:sp>
        <p:nvSpPr>
          <p:cNvPr id="4" name="Flowchart: Alternate Process 3"/>
          <p:cNvSpPr/>
          <p:nvPr/>
        </p:nvSpPr>
        <p:spPr>
          <a:xfrm>
            <a:off x="1203960" y="5431375"/>
            <a:ext cx="4375052" cy="745588"/>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فرهنگسازی در </a:t>
            </a:r>
            <a:r>
              <a:rPr lang="fa-IR" sz="2800">
                <a:solidFill>
                  <a:prstClr val="black"/>
                </a:solidFill>
                <a:cs typeface="B Nazanin" panose="00000400000000000000" pitchFamily="2" charset="-78"/>
              </a:rPr>
              <a:t>بازار </a:t>
            </a:r>
            <a:r>
              <a:rPr lang="fa-IR" sz="2800" smtClean="0">
                <a:solidFill>
                  <a:prstClr val="black"/>
                </a:solidFill>
                <a:cs typeface="B Nazanin" panose="00000400000000000000" pitchFamily="2" charset="-78"/>
              </a:rPr>
              <a:t>سرمایه</a:t>
            </a:r>
            <a:endParaRPr lang="fa-IR"/>
          </a:p>
        </p:txBody>
      </p:sp>
      <p:pic>
        <p:nvPicPr>
          <p:cNvPr id="6" name="Picture 5"/>
          <p:cNvPicPr>
            <a:picLocks noChangeAspect="1"/>
          </p:cNvPicPr>
          <p:nvPr/>
        </p:nvPicPr>
        <p:blipFill>
          <a:blip r:embed="rId2"/>
          <a:stretch>
            <a:fillRect/>
          </a:stretch>
        </p:blipFill>
        <p:spPr>
          <a:xfrm>
            <a:off x="964809" y="1825625"/>
            <a:ext cx="5351585" cy="3150912"/>
          </a:xfrm>
          <a:prstGeom prst="rect">
            <a:avLst/>
          </a:prstGeom>
        </p:spPr>
      </p:pic>
    </p:spTree>
    <p:extLst>
      <p:ext uri="{BB962C8B-B14F-4D97-AF65-F5344CB8AC3E}">
        <p14:creationId xmlns:p14="http://schemas.microsoft.com/office/powerpoint/2010/main" val="7132074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a:solidFill>
                  <a:srgbClr val="000000"/>
                </a:solidFill>
                <a:latin typeface="BNazanin"/>
                <a:cs typeface="B Nazanin" panose="00000400000000000000" pitchFamily="2" charset="-78"/>
              </a:rPr>
              <a:t>حرکت گلهای سهامداران یکی دیگر از زمینههای بهوجود آمدن شرایط موجود در بورس</a:t>
            </a:r>
            <a:br>
              <a:rPr lang="fa-IR">
                <a:solidFill>
                  <a:srgbClr val="000000"/>
                </a:solidFill>
                <a:latin typeface="BNazanin"/>
                <a:cs typeface="B Nazanin" panose="00000400000000000000" pitchFamily="2" charset="-78"/>
              </a:rPr>
            </a:br>
            <a:r>
              <a:rPr lang="fa-IR">
                <a:solidFill>
                  <a:srgbClr val="000000"/>
                </a:solidFill>
                <a:latin typeface="BNazanin"/>
                <a:cs typeface="B Nazanin" panose="00000400000000000000" pitchFamily="2" charset="-78"/>
              </a:rPr>
              <a:t>است. در حوزه مالی و سرمایهگذاری، خیلی از افراد به جای تکیه بر تجزیه و تحلیل خود، آنچه را</a:t>
            </a:r>
            <a:br>
              <a:rPr lang="fa-IR">
                <a:solidFill>
                  <a:srgbClr val="000000"/>
                </a:solidFill>
                <a:latin typeface="BNazanin"/>
                <a:cs typeface="B Nazanin" panose="00000400000000000000" pitchFamily="2" charset="-78"/>
              </a:rPr>
            </a:br>
            <a:r>
              <a:rPr lang="fa-IR">
                <a:solidFill>
                  <a:srgbClr val="000000"/>
                </a:solidFill>
                <a:latin typeface="BNazanin"/>
                <a:cs typeface="B Nazanin" panose="00000400000000000000" pitchFamily="2" charset="-78"/>
              </a:rPr>
              <a:t>که دیگر سرمایهگذاران انجام میدهند، دنبال میکنند. این کار وقتی در مقیاس وسیعی انجام</a:t>
            </a:r>
            <a:br>
              <a:rPr lang="fa-IR">
                <a:solidFill>
                  <a:srgbClr val="000000"/>
                </a:solidFill>
                <a:latin typeface="BNazanin"/>
                <a:cs typeface="B Nazanin" panose="00000400000000000000" pitchFamily="2" charset="-78"/>
              </a:rPr>
            </a:br>
            <a:r>
              <a:rPr lang="fa-IR">
                <a:solidFill>
                  <a:srgbClr val="000000"/>
                </a:solidFill>
                <a:latin typeface="BNazanin"/>
                <a:cs typeface="B Nazanin" panose="00000400000000000000" pitchFamily="2" charset="-78"/>
              </a:rPr>
              <a:t>پذیرد، تبدیل به حرکت گلهای میشود. البته گاهی ممکن است گروهی از سرمایهگذاران سهام</a:t>
            </a:r>
            <a:br>
              <a:rPr lang="fa-IR">
                <a:solidFill>
                  <a:srgbClr val="000000"/>
                </a:solidFill>
                <a:latin typeface="BNazanin"/>
                <a:cs typeface="B Nazanin" panose="00000400000000000000" pitchFamily="2" charset="-78"/>
              </a:rPr>
            </a:br>
            <a:r>
              <a:rPr lang="fa-IR">
                <a:solidFill>
                  <a:srgbClr val="000000"/>
                </a:solidFill>
                <a:latin typeface="BNazanin"/>
                <a:cs typeface="B Nazanin" panose="00000400000000000000" pitchFamily="2" charset="-78"/>
              </a:rPr>
              <a:t>مشابهی را طی یک دوره زمانی خرید و فروش کنند. این حرکت لزوما به معنای اثرپذیری آنها از</a:t>
            </a:r>
            <a:br>
              <a:rPr lang="fa-IR">
                <a:solidFill>
                  <a:srgbClr val="000000"/>
                </a:solidFill>
                <a:latin typeface="BNazanin"/>
                <a:cs typeface="B Nazanin" panose="00000400000000000000" pitchFamily="2" charset="-78"/>
              </a:rPr>
            </a:br>
            <a:r>
              <a:rPr lang="fa-IR">
                <a:solidFill>
                  <a:srgbClr val="000000"/>
                </a:solidFill>
                <a:latin typeface="BNazanin"/>
                <a:cs typeface="B Nazanin" panose="00000400000000000000" pitchFamily="2" charset="-78"/>
              </a:rPr>
              <a:t>دیگران نیست و نمیتوان از آن به عنوان حرکت گلهای نام برد. در سوگیری گلهای ممکن است</a:t>
            </a:r>
            <a:br>
              <a:rPr lang="fa-IR">
                <a:solidFill>
                  <a:srgbClr val="000000"/>
                </a:solidFill>
                <a:latin typeface="BNazanin"/>
                <a:cs typeface="B Nazanin" panose="00000400000000000000" pitchFamily="2" charset="-78"/>
              </a:rPr>
            </a:br>
            <a:r>
              <a:rPr lang="fa-IR">
                <a:solidFill>
                  <a:srgbClr val="000000"/>
                </a:solidFill>
                <a:latin typeface="BNazanin"/>
                <a:cs typeface="B Nazanin" panose="00000400000000000000" pitchFamily="2" charset="-78"/>
              </a:rPr>
              <a:t>سهامداران تحت تاثیر اطلاعات یا عامل مشترکی قرار گیرند و معاملات گلهای ناآگاهانهای را رقم</a:t>
            </a:r>
            <a:br>
              <a:rPr lang="fa-IR">
                <a:solidFill>
                  <a:srgbClr val="000000"/>
                </a:solidFill>
                <a:latin typeface="BNazanin"/>
                <a:cs typeface="B Nazanin" panose="00000400000000000000" pitchFamily="2" charset="-78"/>
              </a:rPr>
            </a:br>
            <a:r>
              <a:rPr lang="fa-IR">
                <a:solidFill>
                  <a:srgbClr val="000000"/>
                </a:solidFill>
                <a:latin typeface="BNazanin"/>
                <a:cs typeface="B Nazanin" panose="00000400000000000000" pitchFamily="2" charset="-78"/>
              </a:rPr>
              <a:t>زنند یا در برخی مواقع با معاملات ناشی از تقلید، رفتار گلهای را تشکیل دهند</a:t>
            </a:r>
            <a:r>
              <a:rPr lang="fa-IR">
                <a:solidFill>
                  <a:srgbClr val="000000"/>
                </a:solidFill>
                <a:latin typeface="TimesNewRomanPSMT"/>
                <a:cs typeface="B Nazanin" panose="00000400000000000000" pitchFamily="2" charset="-78"/>
              </a:rPr>
              <a:t>. </a:t>
            </a:r>
            <a:r>
              <a:rPr lang="fa-IR">
                <a:solidFill>
                  <a:srgbClr val="000000"/>
                </a:solidFill>
                <a:latin typeface="BNazanin"/>
                <a:cs typeface="B Nazanin" panose="00000400000000000000" pitchFamily="2" charset="-78"/>
              </a:rPr>
              <a:t>یکی دیگر از</a:t>
            </a:r>
            <a:br>
              <a:rPr lang="fa-IR">
                <a:solidFill>
                  <a:srgbClr val="000000"/>
                </a:solidFill>
                <a:latin typeface="BNazanin"/>
                <a:cs typeface="B Nazanin" panose="00000400000000000000" pitchFamily="2" charset="-78"/>
              </a:rPr>
            </a:br>
            <a:r>
              <a:rPr lang="fa-IR">
                <a:solidFill>
                  <a:srgbClr val="000000"/>
                </a:solidFill>
                <a:latin typeface="BNazanin"/>
                <a:cs typeface="B Nazanin" panose="00000400000000000000" pitchFamily="2" charset="-78"/>
              </a:rPr>
              <a:t>زمینههای بهوجود آمدن شرایط موجود در بورس، شفافیت اطلاعاتی در بورس است، شفاف بودن</a:t>
            </a:r>
            <a:br>
              <a:rPr lang="fa-IR">
                <a:solidFill>
                  <a:srgbClr val="000000"/>
                </a:solidFill>
                <a:latin typeface="BNazanin"/>
                <a:cs typeface="B Nazanin" panose="00000400000000000000" pitchFamily="2" charset="-78"/>
              </a:rPr>
            </a:br>
            <a:r>
              <a:rPr lang="fa-IR">
                <a:solidFill>
                  <a:srgbClr val="000000"/>
                </a:solidFill>
                <a:latin typeface="BNazanin"/>
                <a:cs typeface="B Nazanin" panose="00000400000000000000" pitchFamily="2" charset="-78"/>
              </a:rPr>
              <a:t>ماهیت جدایی ناپذیری است که بورس را متمایز میکند و این اطمینان را به سرمایهگذاران و</a:t>
            </a:r>
            <a:br>
              <a:rPr lang="fa-IR">
                <a:solidFill>
                  <a:srgbClr val="000000"/>
                </a:solidFill>
                <a:latin typeface="BNazanin"/>
                <a:cs typeface="B Nazanin" panose="00000400000000000000" pitchFamily="2" charset="-78"/>
              </a:rPr>
            </a:br>
            <a:r>
              <a:rPr lang="fa-IR">
                <a:solidFill>
                  <a:srgbClr val="000000"/>
                </a:solidFill>
                <a:latin typeface="BNazanin"/>
                <a:cs typeface="B Nazanin" panose="00000400000000000000" pitchFamily="2" charset="-78"/>
              </a:rPr>
              <a:t>سرمایهپذیران میدهد تا در آن با دغدغه کمتری فعالیت کنند. در بسیاری از موارد، بورس را اتاق</a:t>
            </a:r>
            <a:r>
              <a:rPr lang="fa-IR">
                <a:cs typeface="B Nazanin" panose="00000400000000000000" pitchFamily="2" charset="-78"/>
              </a:rPr>
              <a:t>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3619065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شیشهای میدانند که هیچ نکته و مطلبی دور از چشمهای سرمایهگذاران و همچنین نهادهای ناظر</a:t>
            </a:r>
          </a:p>
          <a:p>
            <a:pPr algn="just"/>
            <a:r>
              <a:rPr lang="fa-IR">
                <a:cs typeface="B Nazanin" panose="00000400000000000000" pitchFamily="2" charset="-78"/>
              </a:rPr>
              <a:t>باقی نمیماند و در بالاترین درجه شفافیت، هرکسی بر اساس اطلاعاتی که میزان دسترسی به آن</a:t>
            </a:r>
          </a:p>
          <a:p>
            <a:pPr algn="just"/>
            <a:r>
              <a:rPr lang="fa-IR">
                <a:cs typeface="B Nazanin" panose="00000400000000000000" pitchFamily="2" charset="-78"/>
              </a:rPr>
              <a:t>برای همه افراد یکسان است و در حقیقت رانت اطلاعاتی وجود ندارد، به سرمایهگذاری در آن</a:t>
            </a:r>
          </a:p>
          <a:p>
            <a:pPr algn="just"/>
            <a:r>
              <a:rPr lang="fa-IR">
                <a:cs typeface="B Nazanin" panose="00000400000000000000" pitchFamily="2" charset="-78"/>
              </a:rPr>
              <a:t>میپردازد</a:t>
            </a:r>
          </a:p>
        </p:txBody>
      </p:sp>
    </p:spTree>
    <p:extLst>
      <p:ext uri="{BB962C8B-B14F-4D97-AF65-F5344CB8AC3E}">
        <p14:creationId xmlns:p14="http://schemas.microsoft.com/office/powerpoint/2010/main" val="19012835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pPr algn="just"/>
            <a:r>
              <a:rPr lang="fa-IR">
                <a:cs typeface="B Nazanin" panose="00000400000000000000" pitchFamily="2" charset="-78"/>
              </a:rPr>
              <a:t>در بخش پیامدها که آخرین طبقه ای است که در مدل فقدان نهادینگی، رها شدگی و ریسک</a:t>
            </a:r>
          </a:p>
          <a:p>
            <a:pPr algn="just"/>
            <a:r>
              <a:rPr lang="fa-IR">
                <a:cs typeface="B Nazanin" panose="00000400000000000000" pitchFamily="2" charset="-78"/>
              </a:rPr>
              <a:t>سرمایهگذاری در بورس مورد بررسی قرار میگیرد و زیرمجموعههای آن عبارتند از کسب منابع</a:t>
            </a:r>
          </a:p>
          <a:p>
            <a:pPr algn="just"/>
            <a:r>
              <a:rPr lang="fa-IR">
                <a:cs typeface="B Nazanin" panose="00000400000000000000" pitchFamily="2" charset="-78"/>
              </a:rPr>
              <a:t>برای کسب و کارهای بزرگ، پلی برای ایجاد شرکتهای متوسط، کسب درآمد ماهیانه، کسب سود</a:t>
            </a:r>
          </a:p>
          <a:p>
            <a:pPr algn="just"/>
            <a:r>
              <a:rPr lang="fa-IR">
                <a:cs typeface="B Nazanin" panose="00000400000000000000" pitchFamily="2" charset="-78"/>
              </a:rPr>
              <a:t>کوتاه مدت و بلندمدت، اشتغالزایی، توسعه شرایط اقتصادی و افزایش نقدینگی و تورم، این پیامدها</a:t>
            </a:r>
          </a:p>
          <a:p>
            <a:pPr algn="just"/>
            <a:r>
              <a:rPr lang="fa-IR">
                <a:cs typeface="B Nazanin" panose="00000400000000000000" pitchFamily="2" charset="-78"/>
              </a:rPr>
              <a:t>در اثر اتخاذ راهبردها به وجود می آیند. در صورت سرمایهگذاری در بورس توسط سهامداران،</a:t>
            </a:r>
          </a:p>
          <a:p>
            <a:pPr algn="just"/>
            <a:r>
              <a:rPr lang="fa-IR">
                <a:cs typeface="B Nazanin" panose="00000400000000000000" pitchFamily="2" charset="-78"/>
              </a:rPr>
              <a:t>پیامدهایی نظیر، کسب منابع برای کسب و کارهای بزرگ، زمینه و بستری برای ایجاد شرکتهای</a:t>
            </a:r>
          </a:p>
          <a:p>
            <a:pPr algn="just"/>
            <a:r>
              <a:rPr lang="fa-IR">
                <a:cs typeface="B Nazanin" panose="00000400000000000000" pitchFamily="2" charset="-78"/>
              </a:rPr>
              <a:t>متوسط اشتغالزایی و کاهش نقدینگی و تورم بهدنبال خواهد داشت. با عنایت به راهبرد</a:t>
            </a:r>
          </a:p>
          <a:p>
            <a:pPr algn="just"/>
            <a:r>
              <a:rPr lang="fa-IR">
                <a:cs typeface="B Nazanin" panose="00000400000000000000" pitchFamily="2" charset="-78"/>
              </a:rPr>
              <a:t>سرمایهگذاران مبتنی بر عدم سرمایهگذاری مجدد در بورس، این مهم باعث ریزش و سقوط بازار</a:t>
            </a:r>
          </a:p>
          <a:p>
            <a:pPr algn="just"/>
            <a:r>
              <a:rPr lang="fa-IR">
                <a:cs typeface="B Nazanin" panose="00000400000000000000" pitchFamily="2" charset="-78"/>
              </a:rPr>
              <a:t>سهام میگردد. در صورتی که سرمایه گذاران راهبرد اقدام به سرمایهگذاری در بورس و پیشنهاد</a:t>
            </a:r>
          </a:p>
          <a:p>
            <a:pPr algn="just"/>
            <a:r>
              <a:rPr lang="fa-IR">
                <a:cs typeface="B Nazanin" panose="00000400000000000000" pitchFamily="2" charset="-78"/>
              </a:rPr>
              <a:t>سرمایهگذاری به دوستان و آشنایان را اتخاذ کنند، پیامد این راهبردها بهبود شرایط مالی کشور،</a:t>
            </a:r>
          </a:p>
          <a:p>
            <a:pPr algn="just"/>
            <a:r>
              <a:rPr lang="fa-IR">
                <a:cs typeface="B Nazanin" panose="00000400000000000000" pitchFamily="2" charset="-78"/>
              </a:rPr>
              <a:t>توسعه شرایط اقتصادی، کاهش تورم و کاهش نقدینگی در گردش است. ریزش بورس، افزایش</a:t>
            </a:r>
          </a:p>
          <a:p>
            <a:pPr algn="just"/>
            <a:r>
              <a:rPr lang="fa-IR">
                <a:cs typeface="B Nazanin" panose="00000400000000000000" pitchFamily="2" charset="-78"/>
              </a:rPr>
              <a:t>نقدینگی و افزایش تورم، سه پیامدی است که در صورت قرارگیری با شرایط و عوامل ذکر شده و در</a:t>
            </a:r>
          </a:p>
          <a:p>
            <a:pPr algn="just"/>
            <a:r>
              <a:rPr lang="fa-IR">
                <a:cs typeface="B Nazanin" panose="00000400000000000000" pitchFamily="2" charset="-78"/>
              </a:rPr>
              <a:t>صورت اتخاذ خروج سرمایه توسط سهامدارن خرد و عدم سرمایهگذاری در بورس، بهوجود میآید</a:t>
            </a:r>
          </a:p>
        </p:txBody>
      </p:sp>
    </p:spTree>
    <p:extLst>
      <p:ext uri="{BB962C8B-B14F-4D97-AF65-F5344CB8AC3E}">
        <p14:creationId xmlns:p14="http://schemas.microsoft.com/office/powerpoint/2010/main" val="267488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740812" y="1825625"/>
            <a:ext cx="6612988" cy="4351338"/>
          </a:xfrm>
        </p:spPr>
        <p:txBody>
          <a:bodyPr/>
          <a:lstStyle/>
          <a:p>
            <a:pPr algn="just"/>
            <a:r>
              <a:rPr lang="fa-IR">
                <a:cs typeface="B Nazanin" panose="00000400000000000000" pitchFamily="2" charset="-78"/>
              </a:rPr>
              <a:t>در پست فوردیسم رضایت مشتری از اهمیت وافری برخوردار است به عبارتی </a:t>
            </a:r>
            <a:r>
              <a:rPr lang="fa-IR" smtClean="0">
                <a:cs typeface="B Nazanin" panose="00000400000000000000" pitchFamily="2" charset="-78"/>
              </a:rPr>
              <a:t>تولید به سفارش مشتری صورت گرفته و اگر احیاناً مورد سپند مشتری قرار نگیرد، فراخوان داده می شود(ازکیا</a:t>
            </a:r>
            <a:r>
              <a:rPr lang="fa-IR">
                <a:cs typeface="B Nazanin" panose="00000400000000000000" pitchFamily="2" charset="-78"/>
              </a:rPr>
              <a:t>، رش، دانش مهر،  1391رض</a:t>
            </a:r>
            <a:r>
              <a:rPr lang="fa-IR" smtClean="0">
                <a:cs typeface="B Nazanin" panose="00000400000000000000" pitchFamily="2" charset="-78"/>
              </a:rPr>
              <a:t>)</a:t>
            </a:r>
            <a:endParaRPr lang="fa-IR">
              <a:cs typeface="B Nazanin" panose="00000400000000000000" pitchFamily="2" charset="-78"/>
            </a:endParaRPr>
          </a:p>
          <a:p>
            <a:endParaRPr lang="fa-IR"/>
          </a:p>
        </p:txBody>
      </p:sp>
      <p:sp>
        <p:nvSpPr>
          <p:cNvPr id="4" name="Flowchart: Alternate Process 3"/>
          <p:cNvSpPr/>
          <p:nvPr/>
        </p:nvSpPr>
        <p:spPr>
          <a:xfrm>
            <a:off x="6651673" y="4417255"/>
            <a:ext cx="2791265" cy="85813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رضایت مشتری</a:t>
            </a:r>
            <a:endParaRPr lang="fa-IR"/>
          </a:p>
        </p:txBody>
      </p:sp>
      <p:pic>
        <p:nvPicPr>
          <p:cNvPr id="5" name="Picture 4"/>
          <p:cNvPicPr>
            <a:picLocks noChangeAspect="1"/>
          </p:cNvPicPr>
          <p:nvPr/>
        </p:nvPicPr>
        <p:blipFill>
          <a:blip r:embed="rId2"/>
          <a:stretch>
            <a:fillRect/>
          </a:stretch>
        </p:blipFill>
        <p:spPr>
          <a:xfrm>
            <a:off x="838200" y="1825624"/>
            <a:ext cx="3705665" cy="3309083"/>
          </a:xfrm>
          <a:prstGeom prst="rect">
            <a:avLst/>
          </a:prstGeom>
        </p:spPr>
      </p:pic>
      <p:sp>
        <p:nvSpPr>
          <p:cNvPr id="6" name="TextBox 5"/>
          <p:cNvSpPr txBox="1"/>
          <p:nvPr/>
        </p:nvSpPr>
        <p:spPr>
          <a:xfrm>
            <a:off x="1931377" y="5528603"/>
            <a:ext cx="1519310"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هنری فورد</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1412461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a:cs typeface="B Nazanin" panose="00000400000000000000" pitchFamily="2" charset="-78"/>
              </a:rPr>
              <a:t>در این صورت پول شناور مجددا به بازارهای مالی دیگر (خودرو، مسکن، طلا و ارز) هدایت میشود</a:t>
            </a:r>
          </a:p>
          <a:p>
            <a:pPr algn="just"/>
            <a:r>
              <a:rPr lang="fa-IR">
                <a:cs typeface="B Nazanin" panose="00000400000000000000" pitchFamily="2" charset="-78"/>
              </a:rPr>
              <a:t>و مجدد افزایش تورم و تقاضا در این بازارها بهوجود میآید و تنها دلیل این مهم رفتارهای</a:t>
            </a:r>
          </a:p>
          <a:p>
            <a:pPr algn="just"/>
            <a:r>
              <a:rPr lang="fa-IR">
                <a:cs typeface="B Nazanin" panose="00000400000000000000" pitchFamily="2" charset="-78"/>
              </a:rPr>
              <a:t>غیرمدیریتی و غیراصولی سازمان بورس است. کسب درآمد ماهیانه و کسب سود کوتاه مدت و</a:t>
            </a:r>
          </a:p>
          <a:p>
            <a:pPr algn="just"/>
            <a:r>
              <a:rPr lang="fa-IR">
                <a:cs typeface="B Nazanin" panose="00000400000000000000" pitchFamily="2" charset="-78"/>
              </a:rPr>
              <a:t>بلندمدت، دو پیامدی است که مشارکتکنندگان مورد مطالعه در صورت قرارگیری با شرایط و</a:t>
            </a:r>
          </a:p>
          <a:p>
            <a:pPr algn="just"/>
            <a:r>
              <a:rPr lang="fa-IR">
                <a:cs typeface="B Nazanin" panose="00000400000000000000" pitchFamily="2" charset="-78"/>
              </a:rPr>
              <a:t>عوامل ذکر شده و در صورت اتخاذ راهبردهای افزایش سرمایهگذاری در بورس توسط افراد</a:t>
            </a:r>
          </a:p>
          <a:p>
            <a:pPr algn="just"/>
            <a:r>
              <a:rPr lang="fa-IR">
                <a:cs typeface="B Nazanin" panose="00000400000000000000" pitchFamily="2" charset="-78"/>
              </a:rPr>
              <a:t>متخصص و نوسانگیری در بورس، با آنها مواجه خواهند شد. تفاوت معاملات کوتاهمدت، میانمدت</a:t>
            </a:r>
          </a:p>
          <a:p>
            <a:pPr algn="just"/>
            <a:r>
              <a:rPr lang="fa-IR">
                <a:cs typeface="B Nazanin" panose="00000400000000000000" pitchFamily="2" charset="-78"/>
              </a:rPr>
              <a:t>و بلندمدت در بورس به افق زمانی و دیدگاه سرمایهگذار از آینده بستگی دارد. معمولاً سرمایهگذاران</a:t>
            </a:r>
          </a:p>
          <a:p>
            <a:pPr algn="just"/>
            <a:r>
              <a:rPr lang="fa-IR">
                <a:cs typeface="B Nazanin" panose="00000400000000000000" pitchFamily="2" charset="-78"/>
              </a:rPr>
              <a:t>آیندهنگر به دنبال معاملات بلندمدت در بورس میروند و در مقابل معاملهگران اهل ریسک،</a:t>
            </a:r>
          </a:p>
          <a:p>
            <a:pPr algn="just"/>
            <a:r>
              <a:rPr lang="fa-IR">
                <a:cs typeface="B Nazanin" panose="00000400000000000000" pitchFamily="2" charset="-78"/>
              </a:rPr>
              <a:t>معاملات کوتاهمدت در بورس را انتخاب میکنند</a:t>
            </a:r>
          </a:p>
        </p:txBody>
      </p:sp>
    </p:spTree>
    <p:extLst>
      <p:ext uri="{BB962C8B-B14F-4D97-AF65-F5344CB8AC3E}">
        <p14:creationId xmlns:p14="http://schemas.microsoft.com/office/powerpoint/2010/main" val="41731948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با توجه به نتایج پژوهش می توان پیشنهاد کرد؛ برگزاری دوره های آموزشی برای </a:t>
            </a:r>
            <a:r>
              <a:rPr lang="fa-IR" smtClean="0">
                <a:cs typeface="B Nazanin" panose="00000400000000000000" pitchFamily="2" charset="-78"/>
              </a:rPr>
              <a:t>سرمایه گذاران </a:t>
            </a:r>
            <a:r>
              <a:rPr lang="fa-IR">
                <a:cs typeface="B Nazanin" panose="00000400000000000000" pitchFamily="2" charset="-78"/>
              </a:rPr>
              <a:t>و تحلیل گران بورس اوراق بهادار در رابطه با نحوة سرمایه گذاری برای افزایش رضایت ازسرمایه گذاری خودشان. ارائه ی خدمات ویژه به محققین در زمینه ای تخصصی، و پشتیبانی </a:t>
            </a:r>
            <a:r>
              <a:rPr lang="fa-IR" smtClean="0">
                <a:cs typeface="B Nazanin" panose="00000400000000000000" pitchFamily="2" charset="-78"/>
              </a:rPr>
              <a:t>همه جانبه </a:t>
            </a:r>
            <a:r>
              <a:rPr lang="fa-IR">
                <a:cs typeface="B Nazanin" panose="00000400000000000000" pitchFamily="2" charset="-78"/>
              </a:rPr>
              <a:t>از آنان در راستای انجام پژوهش های اثر بخشتر در زمینه های رفتار سرمایهگذاری</a:t>
            </a:r>
          </a:p>
        </p:txBody>
      </p:sp>
    </p:spTree>
    <p:extLst>
      <p:ext uri="{BB962C8B-B14F-4D97-AF65-F5344CB8AC3E}">
        <p14:creationId xmlns:p14="http://schemas.microsoft.com/office/powerpoint/2010/main" val="27917251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منابع</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a:t>
            </a:r>
            <a:r>
              <a:rPr lang="fa-IR">
                <a:cs typeface="B Nazanin" panose="00000400000000000000" pitchFamily="2" charset="-78"/>
              </a:rPr>
              <a:t>1آذربویه، </a:t>
            </a:r>
            <a:r>
              <a:rPr lang="fa-IR" smtClean="0">
                <a:cs typeface="B Nazanin" panose="00000400000000000000" pitchFamily="2" charset="-78"/>
              </a:rPr>
              <a:t>نرگس(</a:t>
            </a:r>
            <a:r>
              <a:rPr lang="fa-IR" smtClean="0">
                <a:cs typeface="B Nazanin" panose="00000400000000000000" pitchFamily="2" charset="-78"/>
              </a:rPr>
              <a:t>1399)مرورری </a:t>
            </a:r>
            <a:r>
              <a:rPr lang="fa-IR">
                <a:cs typeface="B Nazanin" panose="00000400000000000000" pitchFamily="2" charset="-78"/>
              </a:rPr>
              <a:t>بر منشا رفتار احساسی سرمایه گذاران و تاثیرات آن بر بازار</a:t>
            </a:r>
          </a:p>
          <a:p>
            <a:pPr algn="just"/>
            <a:r>
              <a:rPr lang="fa-IR" smtClean="0">
                <a:cs typeface="B Nazanin" panose="00000400000000000000" pitchFamily="2" charset="-78"/>
              </a:rPr>
              <a:t>بورس. جغرافیا و روابط انسانی</a:t>
            </a:r>
            <a:r>
              <a:rPr lang="fa-IR" smtClean="0">
                <a:cs typeface="B Nazanin" panose="00000400000000000000" pitchFamily="2" charset="-78"/>
              </a:rPr>
              <a:t>، . (10)3 16-26</a:t>
            </a:r>
          </a:p>
          <a:p>
            <a:pPr algn="just"/>
            <a:r>
              <a:rPr lang="fa-IR" smtClean="0">
                <a:cs typeface="B Nazanin" panose="00000400000000000000" pitchFamily="2" charset="-78"/>
              </a:rPr>
              <a:t>.2ازکیا، مصطفی؛ رش، رشید احمد؛ و دانش مهر، حسین (1391)توسعه و مناقشات پارادایمی جدید. تهران: انتشارات کیهان.</a:t>
            </a:r>
          </a:p>
          <a:p>
            <a:pPr algn="just"/>
            <a:r>
              <a:rPr lang="fa-IR" smtClean="0">
                <a:cs typeface="B Nazanin" panose="00000400000000000000" pitchFamily="2" charset="-78"/>
              </a:rPr>
              <a:t> </a:t>
            </a:r>
            <a:r>
              <a:rPr lang="fa-IR">
                <a:cs typeface="B Nazanin" panose="00000400000000000000" pitchFamily="2" charset="-78"/>
              </a:rPr>
              <a:t>.3ازکیا، مصطفی؛ غفاری، غلامرضا </a:t>
            </a:r>
            <a:r>
              <a:rPr lang="fa-IR" smtClean="0">
                <a:cs typeface="B Nazanin" panose="00000400000000000000" pitchFamily="2" charset="-78"/>
              </a:rPr>
              <a:t>(1384)جامعه </a:t>
            </a:r>
            <a:r>
              <a:rPr lang="fa-IR">
                <a:cs typeface="B Nazanin" panose="00000400000000000000" pitchFamily="2" charset="-78"/>
              </a:rPr>
              <a:t>شناسی توسعه، تهران، انتشارات کیهان</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6337679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buNone/>
            </a:pPr>
            <a:r>
              <a:rPr lang="fa-IR"/>
              <a:t> .4بوردیو، پیر</a:t>
            </a:r>
            <a:r>
              <a:rPr lang="fa-IR"/>
              <a:t>، </a:t>
            </a:r>
            <a:r>
              <a:rPr lang="fa-IR" smtClean="0"/>
              <a:t>(1384)شکل </a:t>
            </a:r>
            <a:r>
              <a:rPr lang="fa-IR"/>
              <a:t>های سرمایه، به کوشش کیان تاجبخش، ترجمه افشین </a:t>
            </a:r>
            <a:r>
              <a:rPr lang="fa-IR"/>
              <a:t>خاکباز </a:t>
            </a:r>
            <a:r>
              <a:rPr lang="fa-IR" smtClean="0"/>
              <a:t>و حسن </a:t>
            </a:r>
            <a:r>
              <a:rPr lang="fa-IR"/>
              <a:t>پویان، انتشارات شیرازه .</a:t>
            </a:r>
          </a:p>
          <a:p>
            <a:pPr marL="0" indent="0">
              <a:buNone/>
            </a:pPr>
            <a:r>
              <a:rPr lang="fa-IR"/>
              <a:t> .5پورایرج، </a:t>
            </a:r>
            <a:r>
              <a:rPr lang="fa-IR"/>
              <a:t>رضا </a:t>
            </a:r>
            <a:r>
              <a:rPr lang="fa-IR" smtClean="0"/>
              <a:t>(1377)بررسی </a:t>
            </a:r>
            <a:r>
              <a:rPr lang="fa-IR"/>
              <a:t>عوامل مؤثر بر رضایت بخشی مشتریان بانک به منظور </a:t>
            </a:r>
            <a:r>
              <a:rPr lang="fa-IR"/>
              <a:t>بهبود </a:t>
            </a:r>
            <a:r>
              <a:rPr lang="fa-IR" smtClean="0"/>
              <a:t>و بالندگی </a:t>
            </a:r>
            <a:r>
              <a:rPr lang="fa-IR"/>
              <a:t>سازمان؛ پایان نامه کارشناسی ارشد، دانشگاه فردوسی مشهد، دانشکده علوم </a:t>
            </a:r>
            <a:r>
              <a:rPr lang="fa-IR"/>
              <a:t>اداری </a:t>
            </a:r>
            <a:r>
              <a:rPr lang="fa-IR" smtClean="0"/>
              <a:t>و اقتصاد</a:t>
            </a:r>
            <a:r>
              <a:rPr lang="fa-IR"/>
              <a:t>.</a:t>
            </a:r>
          </a:p>
          <a:p>
            <a:pPr marL="0" indent="0">
              <a:buNone/>
            </a:pPr>
            <a:r>
              <a:rPr lang="fa-IR"/>
              <a:t> .6پورموسوی، سید </a:t>
            </a:r>
            <a:r>
              <a:rPr lang="fa-IR"/>
              <a:t>فتحالله </a:t>
            </a:r>
            <a:r>
              <a:rPr lang="fa-IR" smtClean="0"/>
              <a:t>(1381)جامعه </a:t>
            </a:r>
            <a:r>
              <a:rPr lang="fa-IR"/>
              <a:t>مدنی و سرمایهی اجتماعی، نشریه راهبرد</a:t>
            </a:r>
            <a:r>
              <a:rPr lang="fa-IR"/>
              <a:t>، </a:t>
            </a:r>
            <a:r>
              <a:rPr lang="fa-IR" smtClean="0"/>
              <a:t>شماره .159ـ183 </a:t>
            </a:r>
            <a:r>
              <a:rPr lang="fa-IR"/>
              <a:t>،26</a:t>
            </a:r>
          </a:p>
          <a:p>
            <a:endParaRPr lang="fa-IR"/>
          </a:p>
        </p:txBody>
      </p:sp>
    </p:spTree>
    <p:extLst>
      <p:ext uri="{BB962C8B-B14F-4D97-AF65-F5344CB8AC3E}">
        <p14:creationId xmlns:p14="http://schemas.microsoft.com/office/powerpoint/2010/main" val="1036421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پیرایش، رضا؛ و قادری منفرد، محمود (، .)1399برآورد شاخص انتظارات سرمایه گذاران و</a:t>
            </a:r>
          </a:p>
          <a:p>
            <a:pPr algn="just"/>
            <a:r>
              <a:rPr lang="fa-IR">
                <a:cs typeface="B Nazanin" panose="00000400000000000000" pitchFamily="2" charset="-78"/>
              </a:rPr>
              <a:t>بررسی رابطه آن با عملکرد بورس اوراق بهادار تهران. هفتمین همایش ملی مطالعات و</a:t>
            </a:r>
          </a:p>
          <a:p>
            <a:pPr algn="just"/>
            <a:r>
              <a:rPr lang="fa-IR">
                <a:cs typeface="B Nazanin" panose="00000400000000000000" pitchFamily="2" charset="-78"/>
              </a:rPr>
              <a:t>تحقیقات نوین در حوزه علوم انسانی، مدیریت و کارآفرینی ایران،تهران.</a:t>
            </a:r>
          </a:p>
          <a:p>
            <a:pPr algn="just"/>
            <a:r>
              <a:rPr lang="fa-IR">
                <a:cs typeface="B Nazanin" panose="00000400000000000000" pitchFamily="2" charset="-78"/>
              </a:rPr>
              <a:t> .8خاکساریان، فاطمه؛ میربرگ کار، سید مظفر؛ آزادی، کیهان ( .)1399شناسایی و رتبهبندی</a:t>
            </a:r>
          </a:p>
          <a:p>
            <a:pPr algn="just"/>
            <a:r>
              <a:rPr lang="fa-IR">
                <a:cs typeface="B Nazanin" panose="00000400000000000000" pitchFamily="2" charset="-78"/>
              </a:rPr>
              <a:t>عوامل مؤثر بر تصمیمگیری سهامداران جهت سرمایهگذاری در بازار بورس ایران. مهندسی</a:t>
            </a:r>
          </a:p>
          <a:p>
            <a:pPr algn="just"/>
            <a:r>
              <a:rPr lang="fa-IR">
                <a:cs typeface="B Nazanin" panose="00000400000000000000" pitchFamily="2" charset="-78"/>
              </a:rPr>
              <a:t>مالی و مدیریت اوراق بهادار، شماره . </a:t>
            </a:r>
            <a:r>
              <a:rPr lang="fa-IR" smtClean="0">
                <a:cs typeface="B Nazanin" panose="00000400000000000000" pitchFamily="2" charset="-78"/>
              </a:rPr>
              <a:t>29-45،1</a:t>
            </a:r>
            <a:endParaRPr lang="fa-IR">
              <a:cs typeface="B Nazanin" panose="00000400000000000000" pitchFamily="2" charset="-78"/>
            </a:endParaRPr>
          </a:p>
        </p:txBody>
      </p:sp>
    </p:spTree>
    <p:extLst>
      <p:ext uri="{BB962C8B-B14F-4D97-AF65-F5344CB8AC3E}">
        <p14:creationId xmlns:p14="http://schemas.microsoft.com/office/powerpoint/2010/main" val="3257630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algn="just"/>
            <a:r>
              <a:rPr lang="fa-IR">
                <a:cs typeface="B Nazanin" panose="00000400000000000000" pitchFamily="2" charset="-78"/>
              </a:rPr>
              <a:t> .9دانیالی ده حوض، محمود؛ منصوری، حسین ( .)1391بررسی کارایی بورس اوراق بهادار تهران</a:t>
            </a:r>
          </a:p>
          <a:p>
            <a:pPr algn="just"/>
            <a:r>
              <a:rPr lang="fa-IR">
                <a:cs typeface="B Nazanin" panose="00000400000000000000" pitchFamily="2" charset="-78"/>
              </a:rPr>
              <a:t>در سطح ضعیف و اولویت بندی عوامل مؤثر بر آن. پژوهشنامه اقتصادی، سال دوازدهم. شماره</a:t>
            </a:r>
          </a:p>
          <a:p>
            <a:pPr algn="just"/>
            <a:r>
              <a:rPr lang="fa-IR">
                <a:cs typeface="B Nazanin" panose="00000400000000000000" pitchFamily="2" charset="-78"/>
              </a:rPr>
              <a:t>( 4پیاپی .)47</a:t>
            </a:r>
          </a:p>
          <a:p>
            <a:pPr algn="just"/>
            <a:r>
              <a:rPr lang="fa-IR">
                <a:cs typeface="B Nazanin" panose="00000400000000000000" pitchFamily="2" charset="-78"/>
              </a:rPr>
              <a:t> .10ذوقی، امین؛ کریمی، بلال( .)1399رتبه بندی عوامل موثر بر تصمیم گیری خرید سهام برای</a:t>
            </a:r>
          </a:p>
          <a:p>
            <a:pPr algn="just"/>
            <a:r>
              <a:rPr lang="fa-IR">
                <a:cs typeface="B Nazanin" panose="00000400000000000000" pitchFamily="2" charset="-78"/>
              </a:rPr>
              <a:t>سهامداران با استفاده از روش ترکیبی تحلیل پوششی داده ها و آنتروپی شانون. هفتمین</a:t>
            </a:r>
          </a:p>
          <a:p>
            <a:pPr algn="just"/>
            <a:r>
              <a:rPr lang="fa-IR">
                <a:cs typeface="B Nazanin" panose="00000400000000000000" pitchFamily="2" charset="-78"/>
              </a:rPr>
              <a:t>همایش ملی مطالعات و تحقیقات نوین در حوزه علوم انسانی، مدیریت و کارآفرینی ایران،</a:t>
            </a:r>
          </a:p>
          <a:p>
            <a:pPr algn="just"/>
            <a:r>
              <a:rPr lang="fa-IR">
                <a:cs typeface="B Nazanin" panose="00000400000000000000" pitchFamily="2" charset="-78"/>
              </a:rPr>
              <a:t>تهران.</a:t>
            </a:r>
          </a:p>
          <a:p>
            <a:pPr algn="just"/>
            <a:r>
              <a:rPr lang="fa-IR">
                <a:cs typeface="B Nazanin" panose="00000400000000000000" pitchFamily="2" charset="-78"/>
              </a:rPr>
              <a:t>[ </a:t>
            </a:r>
            <a:r>
              <a:rPr lang="en-US">
                <a:cs typeface="B Nazanin" panose="00000400000000000000" pitchFamily="2" charset="-78"/>
              </a:rPr>
              <a:t>Downloaded from mieaoi.ir on 2024-11-08 ]</a:t>
            </a:r>
            <a:endParaRPr lang="fa-IR">
              <a:cs typeface="B Nazanin" panose="00000400000000000000" pitchFamily="2" charset="-78"/>
            </a:endParaRPr>
          </a:p>
          <a:p>
            <a:endParaRPr lang="fa-IR"/>
          </a:p>
        </p:txBody>
      </p:sp>
    </p:spTree>
    <p:extLst>
      <p:ext uri="{BB962C8B-B14F-4D97-AF65-F5344CB8AC3E}">
        <p14:creationId xmlns:p14="http://schemas.microsoft.com/office/powerpoint/2010/main" val="17698826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رابرتسون، یان </a:t>
            </a:r>
            <a:r>
              <a:rPr lang="fa-IR" smtClean="0">
                <a:cs typeface="B Nazanin" panose="00000400000000000000" pitchFamily="2" charset="-78"/>
              </a:rPr>
              <a:t>(1372) در </a:t>
            </a:r>
            <a:r>
              <a:rPr lang="fa-IR">
                <a:cs typeface="B Nazanin" panose="00000400000000000000" pitchFamily="2" charset="-78"/>
              </a:rPr>
              <a:t>آمدی بر جامعه، ترجمة حسین بهروان، مشهد: مؤسسة چاپ و</a:t>
            </a:r>
          </a:p>
          <a:p>
            <a:pPr marL="0" indent="0" algn="just">
              <a:buNone/>
            </a:pPr>
            <a:r>
              <a:rPr lang="fa-IR">
                <a:cs typeface="B Nazanin" panose="00000400000000000000" pitchFamily="2" charset="-78"/>
              </a:rPr>
              <a:t>انتشارات آستان قدس رضوی.</a:t>
            </a:r>
          </a:p>
          <a:p>
            <a:pPr marL="0" indent="0" algn="just">
              <a:buNone/>
            </a:pPr>
            <a:r>
              <a:rPr lang="fa-IR">
                <a:cs typeface="B Nazanin" panose="00000400000000000000" pitchFamily="2" charset="-78"/>
              </a:rPr>
              <a:t> .12شاکری، عباس؛ مالکی، امین. </a:t>
            </a:r>
            <a:r>
              <a:rPr lang="fa-IR" smtClean="0">
                <a:cs typeface="B Nazanin" panose="00000400000000000000" pitchFamily="2" charset="-78"/>
              </a:rPr>
              <a:t>(1388) تحول </a:t>
            </a:r>
            <a:r>
              <a:rPr lang="fa-IR">
                <a:cs typeface="B Nazanin" panose="00000400000000000000" pitchFamily="2" charset="-78"/>
              </a:rPr>
              <a:t>در اندیشة توزیع درآمد در قرن بیستم (حرکت </a:t>
            </a:r>
            <a:r>
              <a:rPr lang="fa-IR" smtClean="0">
                <a:cs typeface="B Nazanin" panose="00000400000000000000" pitchFamily="2" charset="-78"/>
              </a:rPr>
              <a:t>از توزیع </a:t>
            </a:r>
            <a:r>
              <a:rPr lang="fa-IR">
                <a:cs typeface="B Nazanin" panose="00000400000000000000" pitchFamily="2" charset="-78"/>
              </a:rPr>
              <a:t>تابعی به توزیع مقداری درآمد). </a:t>
            </a:r>
            <a:r>
              <a:rPr lang="fa-IR" smtClean="0">
                <a:cs typeface="B Nazanin" panose="00000400000000000000" pitchFamily="2" charset="-78"/>
              </a:rPr>
              <a:t>مجله پژوهشنامة </a:t>
            </a:r>
            <a:r>
              <a:rPr lang="fa-IR">
                <a:cs typeface="B Nazanin" panose="00000400000000000000" pitchFamily="2" charset="-78"/>
              </a:rPr>
              <a:t>اقتصادی،.88-57 ،)4(9</a:t>
            </a:r>
          </a:p>
          <a:p>
            <a:pPr marL="0" indent="0" algn="just">
              <a:buNone/>
            </a:pPr>
            <a:r>
              <a:rPr lang="fa-IR">
                <a:cs typeface="B Nazanin" panose="00000400000000000000" pitchFamily="2" charset="-78"/>
              </a:rPr>
              <a:t> .13صفری، علی؛ ابزری، مهدی؛ سعید، </a:t>
            </a:r>
            <a:r>
              <a:rPr lang="fa-IR" smtClean="0">
                <a:cs typeface="B Nazanin" panose="00000400000000000000" pitchFamily="2" charset="-78"/>
              </a:rPr>
              <a:t>صمدی(1</a:t>
            </a:r>
            <a:r>
              <a:rPr lang="fa-IR" smtClean="0">
                <a:cs typeface="B Nazanin" panose="00000400000000000000" pitchFamily="2" charset="-78"/>
              </a:rPr>
              <a:t>385)عوامل </a:t>
            </a:r>
            <a:r>
              <a:rPr lang="fa-IR">
                <a:cs typeface="B Nazanin" panose="00000400000000000000" pitchFamily="2" charset="-78"/>
              </a:rPr>
              <a:t>موثر بر جذب سرمایه های افراد</a:t>
            </a:r>
          </a:p>
          <a:p>
            <a:pPr marL="0" indent="0" algn="just">
              <a:buNone/>
            </a:pPr>
            <a:r>
              <a:rPr lang="fa-IR">
                <a:cs typeface="B Nazanin" panose="00000400000000000000" pitchFamily="2" charset="-78"/>
              </a:rPr>
              <a:t>حقیقی در بورس اوراق بهادار (مطالعه موردی: بورس اوراق بهادار منطقه ای اصفهان). مجله</a:t>
            </a:r>
          </a:p>
          <a:p>
            <a:pPr marL="0" indent="0" algn="just">
              <a:buNone/>
            </a:pPr>
            <a:r>
              <a:rPr lang="fa-IR">
                <a:cs typeface="B Nazanin" panose="00000400000000000000" pitchFamily="2" charset="-78"/>
              </a:rPr>
              <a:t>پژوهشی علوم انسانی دانشگاه اصفهان، </a:t>
            </a:r>
            <a:r>
              <a:rPr lang="fa-IR">
                <a:cs typeface="B Nazanin" panose="00000400000000000000" pitchFamily="2" charset="-78"/>
              </a:rPr>
              <a:t>(2)21</a:t>
            </a:r>
          </a:p>
          <a:p>
            <a:pPr marL="0" indent="0" algn="just">
              <a:buNone/>
            </a:pPr>
            <a:r>
              <a:rPr lang="fa-IR" smtClean="0">
                <a:cs typeface="B Nazanin" panose="00000400000000000000" pitchFamily="2" charset="-78"/>
              </a:rPr>
              <a:t>.131-113</a:t>
            </a:r>
            <a:endParaRPr lang="fa-IR">
              <a:cs typeface="B Nazanin" panose="00000400000000000000" pitchFamily="2" charset="-78"/>
            </a:endParaRPr>
          </a:p>
        </p:txBody>
      </p:sp>
    </p:spTree>
    <p:extLst>
      <p:ext uri="{BB962C8B-B14F-4D97-AF65-F5344CB8AC3E}">
        <p14:creationId xmlns:p14="http://schemas.microsoft.com/office/powerpoint/2010/main" val="13982404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85000" lnSpcReduction="20000"/>
          </a:bodyPr>
          <a:lstStyle/>
          <a:p>
            <a:pPr marL="0" indent="0">
              <a:buNone/>
            </a:pPr>
            <a:r>
              <a:rPr lang="fa-IR"/>
              <a:t> .14عراقی، حامد. ( .)1385بررسی عوامل مؤثر بر رضایت سهامداران از سرمایهگذاری در بورس</a:t>
            </a:r>
          </a:p>
          <a:p>
            <a:pPr marL="0" indent="0" algn="just">
              <a:buNone/>
            </a:pPr>
            <a:r>
              <a:rPr lang="fa-IR"/>
              <a:t>اوراق بهادار تهران، پایاننامة کارشناسی ارشد مدیریت بازرگانی، مؤسسة عالی آموزش و</a:t>
            </a:r>
          </a:p>
          <a:p>
            <a:pPr marL="0" indent="0">
              <a:buNone/>
            </a:pPr>
            <a:r>
              <a:rPr lang="fa-IR"/>
              <a:t>پژوهش مدیریت و برنامهریزی.</a:t>
            </a:r>
          </a:p>
          <a:p>
            <a:pPr marL="0" indent="0" algn="just">
              <a:buNone/>
            </a:pPr>
            <a:r>
              <a:rPr lang="fa-IR"/>
              <a:t> .15عمومی، تینا؛ افشارنژاد، علی رضا( .)1398تاثیر عوامل رفتاری بر سرمایه گذاری در شرکت</a:t>
            </a:r>
          </a:p>
          <a:p>
            <a:pPr marL="0" indent="0">
              <a:buNone/>
            </a:pPr>
            <a:r>
              <a:rPr lang="fa-IR"/>
              <a:t>های بازار بورس. دومین همایش سراسری علم و فناوری هزاره سوم اقتصاد،مدیریت و</a:t>
            </a:r>
          </a:p>
          <a:p>
            <a:pPr marL="0" indent="0">
              <a:buNone/>
            </a:pPr>
            <a:r>
              <a:rPr lang="fa-IR"/>
              <a:t>حسابداری ایران،تهران.</a:t>
            </a:r>
          </a:p>
          <a:p>
            <a:pPr marL="0" indent="0">
              <a:buNone/>
            </a:pPr>
            <a:r>
              <a:rPr lang="fa-IR"/>
              <a:t> .16مرادی، ظهیر؛ و حضرت پور، معصومه( .)1395بررسی رابطه ویژگی های شخصیتی مدیران با</a:t>
            </a:r>
          </a:p>
          <a:p>
            <a:pPr marL="0" indent="0" algn="just">
              <a:buNone/>
            </a:pPr>
            <a:r>
              <a:rPr lang="fa-IR"/>
              <a:t>تعادل کار و زندگی کارکنان.کنفرانس بین المللی کسب و کار : فرصت ها و چالش ها، رشت.</a:t>
            </a:r>
          </a:p>
          <a:p>
            <a:pPr marL="0" indent="0">
              <a:buNone/>
            </a:pPr>
            <a:r>
              <a:rPr lang="fa-IR"/>
              <a:t> .17یحیی زاده فر، محمود؛ احمدپور، احمد( .)1384مقایسه ی قیمت مورد انتظار با قیمت بازار</a:t>
            </a:r>
          </a:p>
          <a:p>
            <a:pPr marL="0" indent="0">
              <a:buNone/>
            </a:pPr>
            <a:r>
              <a:rPr lang="fa-IR"/>
              <a:t>سهام (صنایع مواد غذایی و آشامیدنی شرکت های پذیرفته شده در بورس اوراق بهادار تهران).</a:t>
            </a:r>
          </a:p>
          <a:p>
            <a:pPr marL="0" indent="0">
              <a:buNone/>
            </a:pPr>
            <a:r>
              <a:rPr lang="fa-IR"/>
              <a:t>پژوهش نامه علوم انسانی و اجتماعی، شماره .32</a:t>
            </a:r>
          </a:p>
          <a:p>
            <a:endParaRPr lang="fa-IR"/>
          </a:p>
        </p:txBody>
      </p:sp>
    </p:spTree>
    <p:extLst>
      <p:ext uri="{BB962C8B-B14F-4D97-AF65-F5344CB8AC3E}">
        <p14:creationId xmlns:p14="http://schemas.microsoft.com/office/powerpoint/2010/main" val="35332010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just" rtl="0">
              <a:buNone/>
            </a:pPr>
            <a:r>
              <a:rPr lang="en-US">
                <a:cs typeface="B Nazanin" panose="00000400000000000000" pitchFamily="2" charset="-78"/>
              </a:rPr>
              <a:t>Ajzen, I., (2013), ‘Attitudes, traits and behaviour’, Dorsy Press, Chicago.</a:t>
            </a:r>
          </a:p>
          <a:p>
            <a:pPr marL="0" indent="0" algn="just" rtl="0">
              <a:buNone/>
            </a:pPr>
            <a:r>
              <a:rPr lang="en-US">
                <a:cs typeface="B Nazanin" panose="00000400000000000000" pitchFamily="2" charset="-78"/>
              </a:rPr>
              <a:t>19. Anderloni L., D. Vandone .(2010). Risk of overindebtedness </a:t>
            </a:r>
            <a:r>
              <a:rPr lang="en-US" smtClean="0">
                <a:cs typeface="B Nazanin" panose="00000400000000000000" pitchFamily="2" charset="-78"/>
              </a:rPr>
              <a:t>and behavioural </a:t>
            </a:r>
            <a:r>
              <a:rPr lang="en-US">
                <a:cs typeface="B Nazanin" panose="00000400000000000000" pitchFamily="2" charset="-78"/>
              </a:rPr>
              <a:t>factors, Dipartimento di Scienze Economiche Aziendali </a:t>
            </a:r>
            <a:r>
              <a:rPr lang="en-US" smtClean="0">
                <a:cs typeface="B Nazanin" panose="00000400000000000000" pitchFamily="2" charset="-78"/>
              </a:rPr>
              <a:t>e Statistiche</a:t>
            </a:r>
            <a:r>
              <a:rPr lang="en-US">
                <a:cs typeface="B Nazanin" panose="00000400000000000000" pitchFamily="2" charset="-78"/>
              </a:rPr>
              <a:t>, Università degli Studi di Milano, Working Paper, no.25.</a:t>
            </a:r>
          </a:p>
          <a:p>
            <a:pPr marL="0" indent="0" algn="just" rtl="0">
              <a:buNone/>
            </a:pPr>
            <a:r>
              <a:rPr lang="en-US">
                <a:cs typeface="B Nazanin" panose="00000400000000000000" pitchFamily="2" charset="-78"/>
              </a:rPr>
              <a:t>20. Barber B. &amp; Odean T. (2006). The Effect Of Attention And News On </a:t>
            </a:r>
            <a:r>
              <a:rPr lang="en-US" smtClean="0">
                <a:cs typeface="B Nazanin" panose="00000400000000000000" pitchFamily="2" charset="-78"/>
              </a:rPr>
              <a:t>The Buying </a:t>
            </a:r>
            <a:r>
              <a:rPr lang="en-US">
                <a:cs typeface="B Nazanin" panose="00000400000000000000" pitchFamily="2" charset="-78"/>
              </a:rPr>
              <a:t>Behavior Of Individual And Institutional Investors ،www. ssrn.Com.</a:t>
            </a:r>
          </a:p>
          <a:p>
            <a:pPr marL="0" indent="0" algn="just" rtl="0">
              <a:buNone/>
            </a:pPr>
            <a:r>
              <a:rPr lang="en-US">
                <a:cs typeface="B Nazanin" panose="00000400000000000000" pitchFamily="2" charset="-78"/>
              </a:rPr>
              <a:t>21. Bourdieu, P. (1997). Vom Gebrauch der Wissenschaft; For </a:t>
            </a:r>
            <a:r>
              <a:rPr lang="en-US" smtClean="0">
                <a:cs typeface="B Nazanin" panose="00000400000000000000" pitchFamily="2" charset="-78"/>
              </a:rPr>
              <a:t>Klinische Soziologie </a:t>
            </a:r>
            <a:r>
              <a:rPr lang="en-US">
                <a:cs typeface="B Nazanin" panose="00000400000000000000" pitchFamily="2" charset="-78"/>
              </a:rPr>
              <a:t>des wissenschaftlichen Feldes. Konstanz: UVK.</a:t>
            </a:r>
          </a:p>
          <a:p>
            <a:pPr marL="0" indent="0" algn="just" rtl="0">
              <a:buNone/>
            </a:pPr>
            <a:r>
              <a:rPr lang="en-US">
                <a:cs typeface="B Nazanin" panose="00000400000000000000" pitchFamily="2" charset="-78"/>
              </a:rPr>
              <a:t>22. Campbell, D.T., (2018), ‘Social attitudes and other acquired </a:t>
            </a:r>
            <a:r>
              <a:rPr lang="en-US" smtClean="0">
                <a:cs typeface="B Nazanin" panose="00000400000000000000" pitchFamily="2" charset="-78"/>
              </a:rPr>
              <a:t>behavioural dispositions</a:t>
            </a:r>
            <a:r>
              <a:rPr lang="en-US">
                <a:cs typeface="B Nazanin" panose="00000400000000000000" pitchFamily="2" charset="-78"/>
              </a:rPr>
              <a:t>’ In S.Kochi (Ed.), Psychology: A study of science, Mc. Graw</a:t>
            </a:r>
          </a:p>
          <a:p>
            <a:pPr marL="0" indent="0" algn="just" rtl="0">
              <a:buNone/>
            </a:pPr>
            <a:r>
              <a:rPr lang="en-US">
                <a:cs typeface="B Nazanin" panose="00000400000000000000" pitchFamily="2" charset="-78"/>
              </a:rPr>
              <a:t>Hill, New York, 6, </a:t>
            </a:r>
            <a:r>
              <a:rPr lang="en-US" smtClean="0">
                <a:cs typeface="B Nazanin" panose="00000400000000000000" pitchFamily="2" charset="-78"/>
              </a:rPr>
              <a:t>94-172. 16</a:t>
            </a:r>
            <a:r>
              <a:rPr lang="en-US">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6254482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a:bodyPr>
          <a:lstStyle/>
          <a:p>
            <a:pPr marL="0" indent="0" algn="just">
              <a:buNone/>
            </a:pPr>
            <a:r>
              <a:rPr lang="en-US" smtClean="0">
                <a:cs typeface="B Nazanin" panose="00000400000000000000" pitchFamily="2" charset="-78"/>
              </a:rPr>
              <a:t>[</a:t>
            </a:r>
            <a:r>
              <a:rPr lang="fa-IR" smtClean="0">
                <a:cs typeface="B Nazanin" panose="00000400000000000000" pitchFamily="2" charset="-78"/>
              </a:rPr>
              <a:t>تحلیل </a:t>
            </a:r>
            <a:r>
              <a:rPr lang="fa-IR">
                <a:cs typeface="B Nazanin" panose="00000400000000000000" pitchFamily="2" charset="-78"/>
              </a:rPr>
              <a:t>جامعه شناختي عوامل اجتماعي-اقتصادي /... مرضیه باقري، مصطفي ازکیا، میثم </a:t>
            </a:r>
            <a:r>
              <a:rPr lang="fa-IR" smtClean="0">
                <a:cs typeface="B Nazanin" panose="00000400000000000000" pitchFamily="2" charset="-78"/>
              </a:rPr>
              <a:t>موسائي</a:t>
            </a:r>
            <a:r>
              <a:rPr lang="en-US">
                <a:cs typeface="B Nazanin" panose="00000400000000000000" pitchFamily="2" charset="-78"/>
              </a:rPr>
              <a:t>Downloaded from mieaoi.ir on 2024-11-08 ] 380</a:t>
            </a:r>
            <a:endParaRPr lang="fa-IR">
              <a:cs typeface="B Nazanin" panose="00000400000000000000" pitchFamily="2" charset="-78"/>
            </a:endParaRPr>
          </a:p>
          <a:p>
            <a:pPr marL="0" indent="0" algn="just" rtl="0">
              <a:buNone/>
            </a:pPr>
            <a:r>
              <a:rPr lang="fa-IR">
                <a:cs typeface="B Nazanin" panose="00000400000000000000" pitchFamily="2" charset="-78"/>
              </a:rPr>
              <a:t>23. </a:t>
            </a:r>
            <a:r>
              <a:rPr lang="en-US">
                <a:cs typeface="B Nazanin" panose="00000400000000000000" pitchFamily="2" charset="-78"/>
              </a:rPr>
              <a:t>Davis, F.D. (1993). Perceived usefulness, perceived ease of use and </a:t>
            </a:r>
            <a:r>
              <a:rPr lang="en-US" smtClean="0">
                <a:cs typeface="B Nazanin" panose="00000400000000000000" pitchFamily="2" charset="-78"/>
              </a:rPr>
              <a:t>user acceptance </a:t>
            </a:r>
            <a:r>
              <a:rPr lang="en-US">
                <a:cs typeface="B Nazanin" panose="00000400000000000000" pitchFamily="2" charset="-78"/>
              </a:rPr>
              <a:t>of Information Technology. MIS Quarterly, 13 (3), 319 – 340</a:t>
            </a:r>
          </a:p>
          <a:p>
            <a:pPr marL="0" indent="0" algn="just" rtl="0">
              <a:buNone/>
            </a:pPr>
            <a:r>
              <a:rPr lang="en-US">
                <a:cs typeface="B Nazanin" panose="00000400000000000000" pitchFamily="2" charset="-78"/>
              </a:rPr>
              <a:t>24. Epstein, M.J., &amp; Freedman, M. (1994), "Social Disclosure and the </a:t>
            </a:r>
            <a:r>
              <a:rPr lang="en-US" smtClean="0">
                <a:cs typeface="B Nazanin" panose="00000400000000000000" pitchFamily="2" charset="-78"/>
              </a:rPr>
              <a:t>Individual Investor</a:t>
            </a:r>
            <a:r>
              <a:rPr lang="en-US">
                <a:cs typeface="B Nazanin" panose="00000400000000000000" pitchFamily="2" charset="-78"/>
              </a:rPr>
              <a:t>", Accounting, Auditing &amp; Accountability Journal,7(4), 94-109.</a:t>
            </a:r>
          </a:p>
          <a:p>
            <a:pPr marL="0" indent="0" algn="just" rtl="0">
              <a:buNone/>
            </a:pPr>
            <a:r>
              <a:rPr lang="en-US">
                <a:cs typeface="B Nazanin" panose="00000400000000000000" pitchFamily="2" charset="-78"/>
              </a:rPr>
              <a:t>25. Fukuyama, F. (2001). Social Capital, Civil Society and Development. Third</a:t>
            </a:r>
          </a:p>
          <a:p>
            <a:pPr marL="0" indent="0" algn="just" rtl="0">
              <a:buNone/>
            </a:pPr>
            <a:r>
              <a:rPr lang="en-US">
                <a:cs typeface="B Nazanin" panose="00000400000000000000" pitchFamily="2" charset="-78"/>
              </a:rPr>
              <a:t>World Quarterly, 22, 7-20</a:t>
            </a:r>
            <a:r>
              <a:rPr lang="en-US" smtClean="0">
                <a:cs typeface="B Nazanin" panose="00000400000000000000" pitchFamily="2" charset="-78"/>
              </a:rPr>
              <a:t>.</a:t>
            </a:r>
            <a:endParaRPr lang="en-US">
              <a:cs typeface="B Nazanin" panose="00000400000000000000" pitchFamily="2" charset="-78"/>
            </a:endParaRPr>
          </a:p>
        </p:txBody>
      </p:sp>
    </p:spTree>
    <p:extLst>
      <p:ext uri="{BB962C8B-B14F-4D97-AF65-F5344CB8AC3E}">
        <p14:creationId xmlns:p14="http://schemas.microsoft.com/office/powerpoint/2010/main" val="164528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ایت مشتری</a:t>
            </a:r>
            <a:r>
              <a:rPr lang="fa-IR">
                <a:cs typeface="B Nazanin" panose="00000400000000000000" pitchFamily="2" charset="-78"/>
              </a:rPr>
              <a:t>، در سال های اخیر ذهن مدیران ایرانی را به خود مشغول کرده است. از یکسو، سازمان </a:t>
            </a:r>
            <a:r>
              <a:rPr lang="fa-IR" smtClean="0">
                <a:cs typeface="B Nazanin" panose="00000400000000000000" pitchFamily="2" charset="-78"/>
              </a:rPr>
              <a:t>های خدماتی </a:t>
            </a:r>
            <a:r>
              <a:rPr lang="fa-IR">
                <a:cs typeface="B Nazanin" panose="00000400000000000000" pitchFamily="2" charset="-78"/>
              </a:rPr>
              <a:t>ایران، ارزش های مشتری مداری را از فرهنگ های غربی به ارث برده اند اما از سوی </a:t>
            </a:r>
            <a:r>
              <a:rPr lang="fa-IR" smtClean="0">
                <a:cs typeface="B Nazanin" panose="00000400000000000000" pitchFamily="2" charset="-78"/>
              </a:rPr>
              <a:t>دیگر در </a:t>
            </a:r>
            <a:r>
              <a:rPr lang="fa-IR">
                <a:cs typeface="B Nazanin" panose="00000400000000000000" pitchFamily="2" charset="-78"/>
              </a:rPr>
              <a:t>هنگام شناخت این مشتریان، خواسته های آنها متفاوت از سایر مشتریان جهانی است و </a:t>
            </a:r>
            <a:r>
              <a:rPr lang="fa-IR" smtClean="0">
                <a:cs typeface="B Nazanin" panose="00000400000000000000" pitchFamily="2" charset="-78"/>
              </a:rPr>
              <a:t>همین مسئله </a:t>
            </a:r>
            <a:r>
              <a:rPr lang="fa-IR">
                <a:cs typeface="B Nazanin" panose="00000400000000000000" pitchFamily="2" charset="-78"/>
              </a:rPr>
              <a:t>بحرانی را به نام "</a:t>
            </a:r>
            <a:r>
              <a:rPr lang="fa-IR" b="1">
                <a:solidFill>
                  <a:srgbClr val="FF0000"/>
                </a:solidFill>
                <a:cs typeface="B Nazanin" panose="00000400000000000000" pitchFamily="2" charset="-78"/>
              </a:rPr>
              <a:t>مشتری گریزی</a:t>
            </a:r>
            <a:r>
              <a:rPr lang="fa-IR">
                <a:cs typeface="B Nazanin" panose="00000400000000000000" pitchFamily="2" charset="-78"/>
              </a:rPr>
              <a:t>" ایجاد کرده است که سرمنشأ آن، عدم شناخت </a:t>
            </a:r>
            <a:r>
              <a:rPr lang="fa-IR" smtClean="0">
                <a:cs typeface="B Nazanin" panose="00000400000000000000" pitchFamily="2" charset="-78"/>
              </a:rPr>
              <a:t>تفاوت های </a:t>
            </a:r>
            <a:r>
              <a:rPr lang="fa-IR">
                <a:cs typeface="B Nazanin" panose="00000400000000000000" pitchFamily="2" charset="-78"/>
              </a:rPr>
              <a:t>فرهنگی و اجتماعی و نیز نیازهای خاص هر دسته از مشتریان ایرانی بوده است. خوشبختانه </a:t>
            </a:r>
            <a:r>
              <a:rPr lang="fa-IR" smtClean="0">
                <a:cs typeface="B Nazanin" panose="00000400000000000000" pitchFamily="2" charset="-78"/>
              </a:rPr>
              <a:t>در عصر </a:t>
            </a:r>
            <a:r>
              <a:rPr lang="fa-IR">
                <a:cs typeface="B Nazanin" panose="00000400000000000000" pitchFamily="2" charset="-78"/>
              </a:rPr>
              <a:t>حاضر اکثر سازمان ها و بنگاهای اقتصادی به مسئله اهمیت رضایت مشتری پی برده اند، </a:t>
            </a:r>
            <a:r>
              <a:rPr lang="fa-IR" smtClean="0">
                <a:cs typeface="B Nazanin" panose="00000400000000000000" pitchFamily="2" charset="-78"/>
              </a:rPr>
              <a:t>به طوری </a:t>
            </a:r>
            <a:r>
              <a:rPr lang="fa-IR">
                <a:cs typeface="B Nazanin" panose="00000400000000000000" pitchFamily="2" charset="-78"/>
              </a:rPr>
              <a:t>که مأموریت سازمان خود را بر مبنای مشتری مداری بنا کرده اند؛ زیرا ماهیت سازمان </a:t>
            </a:r>
            <a:r>
              <a:rPr lang="fa-IR" smtClean="0">
                <a:cs typeface="B Nazanin" panose="00000400000000000000" pitchFamily="2" charset="-78"/>
              </a:rPr>
              <a:t>با وجود </a:t>
            </a:r>
            <a:r>
              <a:rPr lang="fa-IR">
                <a:cs typeface="B Nazanin" panose="00000400000000000000" pitchFamily="2" charset="-78"/>
              </a:rPr>
              <a:t>مشتری معنا پیدا می کند(پورایرج، </a:t>
            </a:r>
            <a:r>
              <a:rPr lang="fa-IR" smtClean="0">
                <a:cs typeface="B Nazanin" panose="00000400000000000000" pitchFamily="2" charset="-78"/>
              </a:rPr>
              <a:t>1377)</a:t>
            </a:r>
            <a:endParaRPr lang="fa-IR">
              <a:cs typeface="B Nazanin" panose="00000400000000000000" pitchFamily="2" charset="-78"/>
            </a:endParaRPr>
          </a:p>
          <a:p>
            <a:pPr marL="0" indent="0" algn="just">
              <a:buNone/>
            </a:pPr>
            <a:endParaRPr lang="fa-IR">
              <a:cs typeface="B Nazanin" panose="00000400000000000000" pitchFamily="2" charset="-78"/>
            </a:endParaRPr>
          </a:p>
        </p:txBody>
      </p:sp>
      <p:sp>
        <p:nvSpPr>
          <p:cNvPr id="4" name="Flowchart: Alternate Process 3"/>
          <p:cNvSpPr/>
          <p:nvPr/>
        </p:nvSpPr>
        <p:spPr>
          <a:xfrm>
            <a:off x="838200" y="5120641"/>
            <a:ext cx="4079631" cy="73152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ارزش های مشتری مداری</a:t>
            </a:r>
            <a:endParaRPr lang="fa-IR"/>
          </a:p>
        </p:txBody>
      </p:sp>
    </p:spTree>
    <p:extLst>
      <p:ext uri="{BB962C8B-B14F-4D97-AF65-F5344CB8AC3E}">
        <p14:creationId xmlns:p14="http://schemas.microsoft.com/office/powerpoint/2010/main" val="4357039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a:bodyPr>
          <a:lstStyle/>
          <a:p>
            <a:pPr marL="0" indent="0" algn="l" rtl="0">
              <a:buNone/>
            </a:pPr>
            <a:r>
              <a:rPr lang="en-US"/>
              <a:t>26. Hirshey, M., &amp; Nofsinger, J.(2008), Investments: Analysis and Behaviour.</a:t>
            </a:r>
          </a:p>
          <a:p>
            <a:pPr marL="0" indent="0" algn="l" rtl="0">
              <a:buNone/>
            </a:pPr>
            <a:r>
              <a:rPr lang="en-US"/>
              <a:t>Tata McGraw Hill Publishing Company Limited, New Delhi, 14.</a:t>
            </a:r>
          </a:p>
          <a:p>
            <a:pPr marL="0" indent="0" algn="l" rtl="0">
              <a:buNone/>
            </a:pPr>
            <a:r>
              <a:rPr lang="en-US"/>
              <a:t>27. Hwang, T.T., Stewart, R.A. &amp; Chen, L. (2007). Knowledge sharing for</a:t>
            </a:r>
          </a:p>
          <a:p>
            <a:pPr marL="0" indent="0" algn="l" rtl="0">
              <a:buNone/>
            </a:pPr>
            <a:r>
              <a:rPr lang="en-US"/>
              <a:t>strengthening manufacturing operation and business performance.</a:t>
            </a:r>
          </a:p>
          <a:p>
            <a:pPr marL="0" indent="0" algn="l" rtl="0">
              <a:buNone/>
            </a:pPr>
            <a:r>
              <a:rPr lang="en-US"/>
              <a:t>Proceedings of the IEEE International Conference on Industrial operation</a:t>
            </a:r>
          </a:p>
          <a:p>
            <a:pPr marL="0" indent="0" algn="l" rtl="0">
              <a:buNone/>
            </a:pPr>
            <a:r>
              <a:rPr lang="en-US"/>
              <a:t>and business performance, (pp. 1930- 1934). Singapore.</a:t>
            </a:r>
          </a:p>
          <a:p>
            <a:pPr marL="0" indent="0" algn="l" rtl="0">
              <a:buNone/>
            </a:pPr>
            <a:r>
              <a:rPr lang="en-US"/>
              <a:t>28. Nofsinger, J.R., Patterson, F., Shank, C.A.(2018). Decision-making,</a:t>
            </a:r>
          </a:p>
          <a:p>
            <a:pPr marL="0" indent="0" algn="l" rtl="0">
              <a:buNone/>
            </a:pPr>
            <a:r>
              <a:rPr lang="en-US"/>
              <a:t>financial risk aversion, and behavioral biases: The role of testosterone and</a:t>
            </a:r>
          </a:p>
          <a:p>
            <a:pPr marL="0" indent="0" algn="l" rtl="0">
              <a:buNone/>
            </a:pPr>
            <a:r>
              <a:rPr lang="en-US"/>
              <a:t>stress. Economics and Human Biology, 29:1-</a:t>
            </a:r>
          </a:p>
          <a:p>
            <a:endParaRPr lang="fa-IR"/>
          </a:p>
        </p:txBody>
      </p:sp>
    </p:spTree>
    <p:extLst>
      <p:ext uri="{BB962C8B-B14F-4D97-AF65-F5344CB8AC3E}">
        <p14:creationId xmlns:p14="http://schemas.microsoft.com/office/powerpoint/2010/main" val="11545436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l">
              <a:buNone/>
            </a:pPr>
            <a:r>
              <a:rPr lang="en-US">
                <a:cs typeface="B Nazanin" panose="00000400000000000000" pitchFamily="2" charset="-78"/>
              </a:rPr>
              <a:t>Ritter, J., (2003). Behavioural finance. Pacific-Basin Finance Journal 11, </a:t>
            </a:r>
            <a:r>
              <a:rPr lang="en-US" smtClean="0">
                <a:cs typeface="B Nazanin" panose="00000400000000000000" pitchFamily="2" charset="-78"/>
              </a:rPr>
              <a:t>4,429-437 </a:t>
            </a:r>
            <a:r>
              <a:rPr lang="en-US">
                <a:cs typeface="B Nazanin" panose="00000400000000000000" pitchFamily="2" charset="-78"/>
              </a:rPr>
              <a:t>.</a:t>
            </a:r>
          </a:p>
          <a:p>
            <a:pPr marL="0" indent="0" algn="just">
              <a:buNone/>
            </a:pPr>
            <a:r>
              <a:rPr lang="en-US">
                <a:cs typeface="B Nazanin" panose="00000400000000000000" pitchFamily="2" charset="-78"/>
              </a:rPr>
              <a:t>30. Robb, C.A., Babiarz, P., Woodyard, A. (2012). The demand for </a:t>
            </a:r>
            <a:r>
              <a:rPr lang="en-US" smtClean="0">
                <a:cs typeface="B Nazanin" panose="00000400000000000000" pitchFamily="2" charset="-78"/>
              </a:rPr>
              <a:t>financial professionals</a:t>
            </a:r>
            <a:r>
              <a:rPr lang="en-US">
                <a:cs typeface="B Nazanin" panose="00000400000000000000" pitchFamily="2" charset="-78"/>
              </a:rPr>
              <a:t>’ advice: The role of financial knowledge, satisfaction, </a:t>
            </a:r>
            <a:r>
              <a:rPr lang="en-US" smtClean="0">
                <a:cs typeface="B Nazanin" panose="00000400000000000000" pitchFamily="2" charset="-78"/>
              </a:rPr>
              <a:t>and confidence</a:t>
            </a:r>
            <a:r>
              <a:rPr lang="en-US">
                <a:cs typeface="B Nazanin" panose="00000400000000000000" pitchFamily="2" charset="-78"/>
              </a:rPr>
              <a:t>. Finan. Services Rev. 21 (4), 291–305.</a:t>
            </a:r>
          </a:p>
          <a:p>
            <a:pPr marL="0" indent="0" algn="l">
              <a:buNone/>
            </a:pPr>
            <a:r>
              <a:rPr lang="en-US">
                <a:cs typeface="B Nazanin" panose="00000400000000000000" pitchFamily="2" charset="-78"/>
              </a:rPr>
              <a:t>31. Shanmugam, L. (2017). An Overview of Software Reliability Models.</a:t>
            </a:r>
          </a:p>
          <a:p>
            <a:pPr marL="0" indent="0" algn="l">
              <a:buNone/>
            </a:pPr>
            <a:r>
              <a:rPr lang="en-US">
                <a:cs typeface="B Nazanin" panose="00000400000000000000" pitchFamily="2" charset="-78"/>
              </a:rPr>
              <a:t>International Journal of Advanced Research in Computer Science and</a:t>
            </a:r>
          </a:p>
          <a:p>
            <a:pPr marL="0" indent="0" algn="l">
              <a:buNone/>
            </a:pPr>
            <a:r>
              <a:rPr lang="en-US">
                <a:cs typeface="B Nazanin" panose="00000400000000000000" pitchFamily="2" charset="-78"/>
              </a:rPr>
              <a:t>Software Engineering, 2, 10</a:t>
            </a:r>
            <a:r>
              <a:rPr lang="en-US" smtClean="0">
                <a:cs typeface="B Nazanin" panose="00000400000000000000" pitchFamily="2" charset="-78"/>
              </a:rPr>
              <a:t>.</a:t>
            </a:r>
            <a:endParaRPr lang="en-US">
              <a:cs typeface="B Nazanin" panose="00000400000000000000" pitchFamily="2" charset="-78"/>
            </a:endParaRPr>
          </a:p>
        </p:txBody>
      </p:sp>
    </p:spTree>
    <p:extLst>
      <p:ext uri="{BB962C8B-B14F-4D97-AF65-F5344CB8AC3E}">
        <p14:creationId xmlns:p14="http://schemas.microsoft.com/office/powerpoint/2010/main" val="27695944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algn="l"/>
            <a:r>
              <a:rPr lang="en-US">
                <a:cs typeface="B Nazanin" panose="00000400000000000000" pitchFamily="2" charset="-78"/>
              </a:rPr>
              <a:t>32. Sherman, S.J., &amp; Fazio, R.H., (2016). Parallels between attitudes and traits</a:t>
            </a:r>
          </a:p>
          <a:p>
            <a:pPr algn="l"/>
            <a:r>
              <a:rPr lang="en-US">
                <a:cs typeface="B Nazanin" panose="00000400000000000000" pitchFamily="2" charset="-78"/>
              </a:rPr>
              <a:t>as predictors of behavior. Journal of consumer research, 51,3, 308-345.</a:t>
            </a:r>
          </a:p>
          <a:p>
            <a:pPr algn="l"/>
            <a:r>
              <a:rPr lang="en-US">
                <a:cs typeface="B Nazanin" panose="00000400000000000000" pitchFamily="2" charset="-78"/>
              </a:rPr>
              <a:t>33. Shiller, R. (2000). Irrational Exuberance. Princeton, N J: Princeton</a:t>
            </a:r>
          </a:p>
          <a:p>
            <a:pPr algn="l"/>
            <a:r>
              <a:rPr lang="en-US">
                <a:cs typeface="B Nazanin" panose="00000400000000000000" pitchFamily="2" charset="-78"/>
              </a:rPr>
              <a:t>University Press , pp. 149- 153.</a:t>
            </a:r>
          </a:p>
          <a:p>
            <a:pPr algn="l"/>
            <a:r>
              <a:rPr lang="en-US">
                <a:cs typeface="B Nazanin" panose="00000400000000000000" pitchFamily="2" charset="-78"/>
              </a:rPr>
              <a:t>34. Strauss, A. &amp; Corbin, J. (1990). Basics of qualitative research: Grounded</a:t>
            </a:r>
          </a:p>
          <a:p>
            <a:pPr algn="l"/>
            <a:r>
              <a:rPr lang="en-US">
                <a:cs typeface="B Nazanin" panose="00000400000000000000" pitchFamily="2" charset="-78"/>
              </a:rPr>
              <a:t>theory procedures and techniques. Newbury Park, CA: Sage.</a:t>
            </a:r>
          </a:p>
          <a:p>
            <a:pPr algn="l"/>
            <a:r>
              <a:rPr lang="en-US">
                <a:cs typeface="B Nazanin" panose="00000400000000000000" pitchFamily="2" charset="-78"/>
              </a:rPr>
              <a:t>35. Strauss, A., and Corbin, J. (1989). “Tracing Lines of Conditional Influence:</a:t>
            </a:r>
          </a:p>
          <a:p>
            <a:pPr algn="l"/>
            <a:r>
              <a:rPr lang="en-US">
                <a:cs typeface="B Nazanin" panose="00000400000000000000" pitchFamily="2" charset="-78"/>
              </a:rPr>
              <a:t>Matrix and Paths.” Paper delivered at the annual meetings of the American</a:t>
            </a:r>
          </a:p>
          <a:p>
            <a:pPr algn="l"/>
            <a:r>
              <a:rPr lang="en-US">
                <a:cs typeface="B Nazanin" panose="00000400000000000000" pitchFamily="2" charset="-78"/>
              </a:rPr>
              <a:t>Sociological Society, San Francisco, California, August 13.</a:t>
            </a:r>
          </a:p>
          <a:p>
            <a:pPr algn="l"/>
            <a:r>
              <a:rPr lang="en-US">
                <a:cs typeface="B Nazanin" panose="00000400000000000000" pitchFamily="2" charset="-78"/>
              </a:rPr>
              <a:t>36. Vo, Xuan Vinh &amp; Vo, Xuan, Vinh(2017). Monetary Policy Transmission in</a:t>
            </a:r>
          </a:p>
          <a:p>
            <a:pPr algn="l"/>
            <a:r>
              <a:rPr lang="en-US">
                <a:cs typeface="B Nazanin" panose="00000400000000000000" pitchFamily="2" charset="-78"/>
              </a:rPr>
              <a:t>Vietnam: Evidence from a VAR Approach (March 2017). Australian</a:t>
            </a:r>
          </a:p>
          <a:p>
            <a:pPr algn="l"/>
            <a:r>
              <a:rPr lang="en-US">
                <a:cs typeface="B Nazanin" panose="00000400000000000000" pitchFamily="2" charset="-78"/>
              </a:rPr>
              <a:t>Economic Papers, Vol. 56, Issue 1, pp. 27-38</a:t>
            </a:r>
          </a:p>
        </p:txBody>
      </p:sp>
    </p:spTree>
    <p:extLst>
      <p:ext uri="{BB962C8B-B14F-4D97-AF65-F5344CB8AC3E}">
        <p14:creationId xmlns:p14="http://schemas.microsoft.com/office/powerpoint/2010/main" val="1987070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121834" y="1825625"/>
            <a:ext cx="7231966" cy="4351338"/>
          </a:xfrm>
        </p:spPr>
        <p:txBody>
          <a:bodyPr>
            <a:normAutofit fontScale="92500" lnSpcReduction="10000"/>
          </a:bodyPr>
          <a:lstStyle/>
          <a:p>
            <a:pPr marL="0" indent="0" algn="just">
              <a:buNone/>
            </a:pPr>
            <a:r>
              <a:rPr lang="fa-IR">
                <a:cs typeface="B Nazanin" panose="00000400000000000000" pitchFamily="2" charset="-78"/>
              </a:rPr>
              <a:t>رضایتمندی مشتریان تأثیر شگرف بر حیات </a:t>
            </a:r>
            <a:r>
              <a:rPr lang="fa-IR" smtClean="0">
                <a:cs typeface="B Nazanin" panose="00000400000000000000" pitchFamily="2" charset="-78"/>
              </a:rPr>
              <a:t>حال و </a:t>
            </a:r>
            <a:r>
              <a:rPr lang="fa-IR">
                <a:cs typeface="B Nazanin" panose="00000400000000000000" pitchFamily="2" charset="-78"/>
              </a:rPr>
              <a:t>آینده سازمان خواهد داشت و عملکرد هر کسب و کار به موفقیت در حفظ مشتریان بستگی </a:t>
            </a:r>
            <a:r>
              <a:rPr lang="fa-IR" smtClean="0">
                <a:cs typeface="B Nazanin" panose="00000400000000000000" pitchFamily="2" charset="-78"/>
              </a:rPr>
              <a:t>دارد. مسئله </a:t>
            </a:r>
            <a:r>
              <a:rPr lang="fa-IR">
                <a:cs typeface="B Nazanin" panose="00000400000000000000" pitchFamily="2" charset="-78"/>
              </a:rPr>
              <a:t>مهمی که در مورد رضایت مشتری وجود دارد یکی وفاداری و دیگری انتشار پیام </a:t>
            </a:r>
            <a:r>
              <a:rPr lang="fa-IR" smtClean="0">
                <a:cs typeface="B Nazanin" panose="00000400000000000000" pitchFamily="2" charset="-78"/>
              </a:rPr>
              <a:t>کلامی مثبتی </a:t>
            </a:r>
            <a:r>
              <a:rPr lang="fa-IR">
                <a:cs typeface="B Nazanin" panose="00000400000000000000" pitchFamily="2" charset="-78"/>
              </a:rPr>
              <a:t>که درباره سازمان به دیگران (مشتریان بالقوه) که این خود باعث افزایش علاقه مندی </a:t>
            </a:r>
            <a:r>
              <a:rPr lang="fa-IR" smtClean="0">
                <a:cs typeface="B Nazanin" panose="00000400000000000000" pitchFamily="2" charset="-78"/>
              </a:rPr>
              <a:t>آنان برای </a:t>
            </a:r>
            <a:r>
              <a:rPr lang="fa-IR">
                <a:cs typeface="B Nazanin" panose="00000400000000000000" pitchFamily="2" charset="-78"/>
              </a:rPr>
              <a:t>استفاده از محصولات سازمان می شود که همه این مسایل در درجه اول به حفظ و </a:t>
            </a:r>
            <a:r>
              <a:rPr lang="fa-IR" smtClean="0">
                <a:cs typeface="B Nazanin" panose="00000400000000000000" pitchFamily="2" charset="-78"/>
              </a:rPr>
              <a:t>بقای سازمان </a:t>
            </a:r>
            <a:r>
              <a:rPr lang="fa-IR">
                <a:cs typeface="B Nazanin" panose="00000400000000000000" pitchFamily="2" charset="-78"/>
              </a:rPr>
              <a:t>و در درجه ای بالاتر به رشد، توسعه و سود سازمان منجر می شود (هانگ </a:t>
            </a:r>
            <a:r>
              <a:rPr lang="fa-IR" smtClean="0">
                <a:cs typeface="B Nazanin" panose="00000400000000000000" pitchFamily="2" charset="-78"/>
              </a:rPr>
              <a:t>و </a:t>
            </a:r>
            <a:r>
              <a:rPr lang="fa-IR">
                <a:cs typeface="B Nazanin" panose="00000400000000000000" pitchFamily="2" charset="-78"/>
              </a:rPr>
              <a:t>همکاران</a:t>
            </a:r>
            <a:r>
              <a:rPr lang="fa-IR" smtClean="0">
                <a:cs typeface="B Nazanin" panose="00000400000000000000" pitchFamily="2" charset="-78"/>
              </a:rPr>
              <a:t>، 2007) سازمان </a:t>
            </a:r>
            <a:r>
              <a:rPr lang="fa-IR">
                <a:cs typeface="B Nazanin" panose="00000400000000000000" pitchFamily="2" charset="-78"/>
              </a:rPr>
              <a:t>بورس اوراق بهادار محلی است که </a:t>
            </a:r>
            <a:r>
              <a:rPr lang="fa-IR" b="1">
                <a:solidFill>
                  <a:srgbClr val="FF0000"/>
                </a:solidFill>
                <a:cs typeface="B Nazanin" panose="00000400000000000000" pitchFamily="2" charset="-78"/>
              </a:rPr>
              <a:t>با هدف جهت دهی سرمایه ها </a:t>
            </a:r>
            <a:r>
              <a:rPr lang="fa-IR">
                <a:cs typeface="B Nazanin" panose="00000400000000000000" pitchFamily="2" charset="-78"/>
              </a:rPr>
              <a:t>به سمت آنان </a:t>
            </a:r>
            <a:r>
              <a:rPr lang="fa-IR" smtClean="0">
                <a:cs typeface="B Nazanin" panose="00000400000000000000" pitchFamily="2" charset="-78"/>
              </a:rPr>
              <a:t>که نیاز </a:t>
            </a:r>
            <a:r>
              <a:rPr lang="fa-IR">
                <a:cs typeface="B Nazanin" panose="00000400000000000000" pitchFamily="2" charset="-78"/>
              </a:rPr>
              <a:t>به سرمایه دارند شکل گرفته است. در این راستا سازمان بورس اوراق بهادار باید وظایف خود </a:t>
            </a:r>
            <a:r>
              <a:rPr lang="fa-IR" smtClean="0">
                <a:cs typeface="B Nazanin" panose="00000400000000000000" pitchFamily="2" charset="-78"/>
              </a:rPr>
              <a:t>را به </a:t>
            </a:r>
            <a:r>
              <a:rPr lang="fa-IR">
                <a:cs typeface="B Nazanin" panose="00000400000000000000" pitchFamily="2" charset="-78"/>
              </a:rPr>
              <a:t>نحو احسن انجام دهد تا بتواند به اهداف خود برسد</a:t>
            </a:r>
          </a:p>
        </p:txBody>
      </p:sp>
      <p:pic>
        <p:nvPicPr>
          <p:cNvPr id="5" name="Picture 4"/>
          <p:cNvPicPr>
            <a:picLocks noChangeAspect="1"/>
          </p:cNvPicPr>
          <p:nvPr/>
        </p:nvPicPr>
        <p:blipFill>
          <a:blip r:embed="rId2"/>
          <a:stretch>
            <a:fillRect/>
          </a:stretch>
        </p:blipFill>
        <p:spPr>
          <a:xfrm>
            <a:off x="838200" y="2009921"/>
            <a:ext cx="2857500" cy="3223260"/>
          </a:xfrm>
          <a:prstGeom prst="rect">
            <a:avLst/>
          </a:prstGeom>
        </p:spPr>
      </p:pic>
    </p:spTree>
    <p:extLst>
      <p:ext uri="{BB962C8B-B14F-4D97-AF65-F5344CB8AC3E}">
        <p14:creationId xmlns:p14="http://schemas.microsoft.com/office/powerpoint/2010/main" val="245612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در بازار اوراق بهادار یا همان بازار </a:t>
            </a:r>
            <a:r>
              <a:rPr lang="fa-IR" smtClean="0">
                <a:cs typeface="B Nazanin" panose="00000400000000000000" pitchFamily="2" charset="-78"/>
              </a:rPr>
              <a:t>سرمایه عوامل </a:t>
            </a:r>
            <a:r>
              <a:rPr lang="fa-IR">
                <a:cs typeface="B Nazanin" panose="00000400000000000000" pitchFamily="2" charset="-78"/>
              </a:rPr>
              <a:t>دیگری نیز به غیر از سازمان بورس اوراق بهادار فعالیت می کنند که باید وظایف خود را </a:t>
            </a:r>
            <a:r>
              <a:rPr lang="fa-IR" smtClean="0">
                <a:cs typeface="B Nazanin" panose="00000400000000000000" pitchFamily="2" charset="-78"/>
              </a:rPr>
              <a:t>به خوبی </a:t>
            </a:r>
            <a:r>
              <a:rPr lang="fa-IR">
                <a:cs typeface="B Nazanin" panose="00000400000000000000" pitchFamily="2" charset="-78"/>
              </a:rPr>
              <a:t>انجام دهند؛ زیرا زمانی که مسئله رضایت سهامداران از بورس اوراق بهادار مطرح می شود </a:t>
            </a:r>
            <a:r>
              <a:rPr lang="fa-IR" smtClean="0">
                <a:cs typeface="B Nazanin" panose="00000400000000000000" pitchFamily="2" charset="-78"/>
              </a:rPr>
              <a:t>این  عناصر </a:t>
            </a:r>
            <a:r>
              <a:rPr lang="fa-IR">
                <a:cs typeface="B Nazanin" panose="00000400000000000000" pitchFamily="2" charset="-78"/>
              </a:rPr>
              <a:t>نیز در شکل دادن این رضایت سهیم هستند که این عوامل عبارتند از: بانک های </a:t>
            </a:r>
            <a:r>
              <a:rPr lang="fa-IR" smtClean="0">
                <a:cs typeface="B Nazanin" panose="00000400000000000000" pitchFamily="2" charset="-78"/>
              </a:rPr>
              <a:t>سرمایه گذاری</a:t>
            </a:r>
            <a:r>
              <a:rPr lang="fa-IR">
                <a:cs typeface="B Nazanin" panose="00000400000000000000" pitchFamily="2" charset="-78"/>
              </a:rPr>
              <a:t>، مؤسساتی که وظیفه تعیین کیفیت (درجه ریسک) اوراق بهادار را بر عهده دارند، </a:t>
            </a:r>
          </a:p>
        </p:txBody>
      </p:sp>
    </p:spTree>
    <p:extLst>
      <p:ext uri="{BB962C8B-B14F-4D97-AF65-F5344CB8AC3E}">
        <p14:creationId xmlns:p14="http://schemas.microsoft.com/office/powerpoint/2010/main" val="249032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96750" y="1825625"/>
            <a:ext cx="7457049" cy="4351338"/>
          </a:xfrm>
        </p:spPr>
        <p:txBody>
          <a:bodyPr/>
          <a:lstStyle/>
          <a:p>
            <a:pPr algn="just"/>
            <a:r>
              <a:rPr lang="fa-IR">
                <a:cs typeface="B Nazanin" panose="00000400000000000000" pitchFamily="2" charset="-78"/>
              </a:rPr>
              <a:t>شرکت های مشاوره سرمایه گذاری، شرکت های سرمایه گذاری، بازار سازها و کارگزاران. کیفیت کار هر یک از عوامل بازار سرمایه و حتی شرکت هایی که سهامشان را در بورس انتشار داده اند می تواند به رضایت سهامداران منجر شود(عراقی، 1385) </a:t>
            </a:r>
            <a:r>
              <a:rPr lang="fa-IR" b="1">
                <a:solidFill>
                  <a:srgbClr val="FF0000"/>
                </a:solidFill>
                <a:cs typeface="B Nazanin" panose="00000400000000000000" pitchFamily="2" charset="-78"/>
              </a:rPr>
              <a:t>بورس به عنوان یک سیستم تعاملات اجتماعی در نظر گرفته می شود </a:t>
            </a:r>
            <a:r>
              <a:rPr lang="fa-IR">
                <a:cs typeface="B Nazanin" panose="00000400000000000000" pitchFamily="2" charset="-78"/>
              </a:rPr>
              <a:t>(هرسکی و نوفسینگر 2008 ،2) معمولاً سرمایه گذاران با همسایگان، اقوام، دوستان و همکاران برای تبادل اطلاعات و بحث در مورد بورس تعامل دارند. مشاوران، تحلیلگران، بانکداران، و برنامه ریزان توصیه هایی را ارائه می دهند</a:t>
            </a:r>
          </a:p>
          <a:p>
            <a:endParaRPr lang="fa-IR"/>
          </a:p>
        </p:txBody>
      </p:sp>
      <p:sp>
        <p:nvSpPr>
          <p:cNvPr id="4" name="Flowchart: Off-page Connector 3"/>
          <p:cNvSpPr/>
          <p:nvPr/>
        </p:nvSpPr>
        <p:spPr>
          <a:xfrm>
            <a:off x="838200" y="1927274"/>
            <a:ext cx="2720926" cy="1702191"/>
          </a:xfrm>
          <a:prstGeom prst="flowChartOffpage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chemeClr val="tx1"/>
                </a:solidFill>
                <a:cs typeface="B Nazanin" panose="00000400000000000000" pitchFamily="2" charset="-78"/>
              </a:rPr>
              <a:t>رضایت سهامداران</a:t>
            </a:r>
            <a:endParaRPr lang="fa-IR" sz="2400" b="1">
              <a:solidFill>
                <a:schemeClr val="tx1"/>
              </a:solidFill>
            </a:endParaRPr>
          </a:p>
        </p:txBody>
      </p:sp>
    </p:spTree>
    <p:extLst>
      <p:ext uri="{BB962C8B-B14F-4D97-AF65-F5344CB8AC3E}">
        <p14:creationId xmlns:p14="http://schemas.microsoft.com/office/powerpoint/2010/main" val="154425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a:cs typeface="B Nazanin" panose="00000400000000000000" pitchFamily="2" charset="-78"/>
              </a:rPr>
              <a:t>از این رو، تصمیم گیری افراد سرمایه </a:t>
            </a:r>
            <a:r>
              <a:rPr lang="fa-IR" smtClean="0">
                <a:cs typeface="B Nazanin" panose="00000400000000000000" pitchFamily="2" charset="-78"/>
              </a:rPr>
              <a:t>گذار می </a:t>
            </a:r>
            <a:r>
              <a:rPr lang="fa-IR">
                <a:cs typeface="B Nazanin" panose="00000400000000000000" pitchFamily="2" charset="-78"/>
              </a:rPr>
              <a:t>تواند به عنوان یک رفتار پیچیده ی تصمیم گیری تصور شود که توسط عوامل منطقی و </a:t>
            </a:r>
            <a:r>
              <a:rPr lang="fa-IR" smtClean="0">
                <a:cs typeface="B Nazanin" panose="00000400000000000000" pitchFamily="2" charset="-78"/>
              </a:rPr>
              <a:t>غیر منطقی </a:t>
            </a:r>
            <a:r>
              <a:rPr lang="fa-IR">
                <a:cs typeface="B Nazanin" panose="00000400000000000000" pitchFamily="2" charset="-78"/>
              </a:rPr>
              <a:t>که به ناکارامدی بازار امنیتی می انجامد تحت تاثیر می باشند. ناکارامدی به طور کلی </a:t>
            </a:r>
            <a:r>
              <a:rPr lang="fa-IR" smtClean="0">
                <a:cs typeface="B Nazanin" panose="00000400000000000000" pitchFamily="2" charset="-78"/>
              </a:rPr>
              <a:t>به جهت </a:t>
            </a:r>
            <a:r>
              <a:rPr lang="fa-IR">
                <a:cs typeface="B Nazanin" panose="00000400000000000000" pitchFamily="2" charset="-78"/>
              </a:rPr>
              <a:t>گیری رفتاری سرمایه گذاران نسبت داده می شود (باربر و اودیان </a:t>
            </a:r>
            <a:r>
              <a:rPr lang="fa-IR" smtClean="0">
                <a:cs typeface="B Nazanin" panose="00000400000000000000" pitchFamily="2" charset="-78"/>
              </a:rPr>
              <a:t>2006،3) تعیین کنندگان رفتار </a:t>
            </a:r>
            <a:r>
              <a:rPr lang="fa-IR">
                <a:cs typeface="B Nazanin" panose="00000400000000000000" pitchFamily="2" charset="-78"/>
              </a:rPr>
              <a:t>معاملاتی افراد سرمایه گذار تمرکز اصلی گستره ی وسیعی از سرمایه گذاری است که به عنوان "</a:t>
            </a:r>
            <a:r>
              <a:rPr lang="fa-IR" b="1">
                <a:solidFill>
                  <a:srgbClr val="FF0000"/>
                </a:solidFill>
                <a:cs typeface="B Nazanin" panose="00000400000000000000" pitchFamily="2" charset="-78"/>
              </a:rPr>
              <a:t>رفتار مالی</a:t>
            </a:r>
            <a:r>
              <a:rPr lang="fa-IR">
                <a:cs typeface="B Nazanin" panose="00000400000000000000" pitchFamily="2" charset="-78"/>
              </a:rPr>
              <a:t>" شناخته شده است. </a:t>
            </a:r>
          </a:p>
        </p:txBody>
      </p:sp>
      <p:sp>
        <p:nvSpPr>
          <p:cNvPr id="4" name="Flowchart: Alternate Process 3"/>
          <p:cNvSpPr/>
          <p:nvPr/>
        </p:nvSpPr>
        <p:spPr>
          <a:xfrm flipH="1">
            <a:off x="838200" y="4318781"/>
            <a:ext cx="4248443" cy="900333"/>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جهت گیری رفتاری سرمایه گذاران</a:t>
            </a:r>
            <a:endParaRPr lang="fa-IR"/>
          </a:p>
        </p:txBody>
      </p:sp>
    </p:spTree>
    <p:extLst>
      <p:ext uri="{BB962C8B-B14F-4D97-AF65-F5344CB8AC3E}">
        <p14:creationId xmlns:p14="http://schemas.microsoft.com/office/powerpoint/2010/main" val="156146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628270" y="1825625"/>
            <a:ext cx="6725529" cy="4351338"/>
          </a:xfrm>
        </p:spPr>
        <p:txBody>
          <a:bodyPr>
            <a:normAutofit lnSpcReduction="10000"/>
          </a:bodyPr>
          <a:lstStyle/>
          <a:p>
            <a:pPr marL="0" indent="0" algn="just">
              <a:buNone/>
            </a:pPr>
            <a:r>
              <a:rPr lang="fa-IR" smtClean="0">
                <a:cs typeface="B Nazanin" panose="00000400000000000000" pitchFamily="2" charset="-78"/>
              </a:rPr>
              <a:t>رفتار </a:t>
            </a:r>
            <a:r>
              <a:rPr lang="fa-IR">
                <a:cs typeface="B Nazanin" panose="00000400000000000000" pitchFamily="2" charset="-78"/>
              </a:rPr>
              <a:t>مالی بر نگرش های افراد به صورت روانشناختی یا </a:t>
            </a:r>
            <a:r>
              <a:rPr lang="fa-IR" smtClean="0">
                <a:cs typeface="B Nazanin" panose="00000400000000000000" pitchFamily="2" charset="-78"/>
              </a:rPr>
              <a:t>غیر آن </a:t>
            </a:r>
            <a:r>
              <a:rPr lang="fa-IR">
                <a:cs typeface="B Nazanin" panose="00000400000000000000" pitchFamily="2" charset="-78"/>
              </a:rPr>
              <a:t>تمرکز دارد که عملیات رایج مالی و سرمایه گذاری را شکل می دهد (ریتر </a:t>
            </a:r>
            <a:r>
              <a:rPr lang="fa-IR" smtClean="0">
                <a:cs typeface="B Nazanin" panose="00000400000000000000" pitchFamily="2" charset="-78"/>
              </a:rPr>
              <a:t>.2003،1) تاثیر اجتماعی </a:t>
            </a:r>
            <a:r>
              <a:rPr lang="fa-IR">
                <a:cs typeface="B Nazanin" panose="00000400000000000000" pitchFamily="2" charset="-78"/>
              </a:rPr>
              <a:t>و تعاملات با دیگر افراد باعث می شود که سرمایه گذاران به طور غیر منطقی رفتار </a:t>
            </a:r>
            <a:r>
              <a:rPr lang="fa-IR" smtClean="0">
                <a:cs typeface="B Nazanin" panose="00000400000000000000" pitchFamily="2" charset="-78"/>
              </a:rPr>
              <a:t>کنند. ممکن </a:t>
            </a:r>
            <a:r>
              <a:rPr lang="fa-IR">
                <a:cs typeface="B Nazanin" panose="00000400000000000000" pitchFamily="2" charset="-78"/>
              </a:rPr>
              <a:t>است سرمایه گذاران اشتباهات رایجی را در یک حالت گروهی به دلیل تاثیرات اجتماعی </a:t>
            </a:r>
            <a:r>
              <a:rPr lang="fa-IR" smtClean="0">
                <a:cs typeface="B Nazanin" panose="00000400000000000000" pitchFamily="2" charset="-78"/>
              </a:rPr>
              <a:t>و نیروی </a:t>
            </a:r>
            <a:r>
              <a:rPr lang="fa-IR">
                <a:cs typeface="B Nazanin" panose="00000400000000000000" pitchFamily="2" charset="-78"/>
              </a:rPr>
              <a:t>اخبار رسانه مرتکب شوند. رسانه دو نقش را ایفا می کند؛ یک صحنه را برای حرکات </a:t>
            </a:r>
            <a:r>
              <a:rPr lang="fa-IR" smtClean="0">
                <a:cs typeface="B Nazanin" panose="00000400000000000000" pitchFamily="2" charset="-78"/>
              </a:rPr>
              <a:t>بازار فراهم </a:t>
            </a:r>
            <a:r>
              <a:rPr lang="fa-IR">
                <a:cs typeface="B Nazanin" panose="00000400000000000000" pitchFamily="2" charset="-78"/>
              </a:rPr>
              <a:t>می کنند و خودشان حرکات را تحریک می کنند همچنین، اینترنت راه را برای </a:t>
            </a:r>
            <a:r>
              <a:rPr lang="fa-IR" smtClean="0">
                <a:cs typeface="B Nazanin" panose="00000400000000000000" pitchFamily="2" charset="-78"/>
              </a:rPr>
              <a:t>سرمایه گذاران هموار </a:t>
            </a:r>
            <a:r>
              <a:rPr lang="fa-IR">
                <a:cs typeface="B Nazanin" panose="00000400000000000000" pitchFamily="2" charset="-78"/>
              </a:rPr>
              <a:t>می کند. معاملات اینترنت محور فراوانی معامله افراد سرمایه گذار را افزایش می </a:t>
            </a:r>
            <a:r>
              <a:rPr lang="fa-IR" smtClean="0">
                <a:cs typeface="B Nazanin" panose="00000400000000000000" pitchFamily="2" charset="-78"/>
              </a:rPr>
              <a:t>دهد (شیللر 2 . 2000)</a:t>
            </a:r>
            <a:endParaRPr lang="fa-IR">
              <a:cs typeface="B Nazanin" panose="00000400000000000000" pitchFamily="2" charset="-78"/>
            </a:endParaRPr>
          </a:p>
        </p:txBody>
      </p:sp>
      <p:sp>
        <p:nvSpPr>
          <p:cNvPr id="4" name="Flowchart: Alternate Process 3"/>
          <p:cNvSpPr/>
          <p:nvPr/>
        </p:nvSpPr>
        <p:spPr>
          <a:xfrm>
            <a:off x="838200" y="4923693"/>
            <a:ext cx="3579055" cy="942535"/>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تاثیرات اجتماعی و نیروی اخبار رسانه</a:t>
            </a:r>
            <a:endParaRPr lang="fa-IR"/>
          </a:p>
        </p:txBody>
      </p:sp>
      <p:pic>
        <p:nvPicPr>
          <p:cNvPr id="5" name="Picture 4"/>
          <p:cNvPicPr>
            <a:picLocks noChangeAspect="1"/>
          </p:cNvPicPr>
          <p:nvPr/>
        </p:nvPicPr>
        <p:blipFill>
          <a:blip r:embed="rId2"/>
          <a:stretch>
            <a:fillRect/>
          </a:stretch>
        </p:blipFill>
        <p:spPr>
          <a:xfrm>
            <a:off x="838200" y="1952234"/>
            <a:ext cx="3547714" cy="2619766"/>
          </a:xfrm>
          <a:prstGeom prst="rect">
            <a:avLst/>
          </a:prstGeom>
        </p:spPr>
      </p:pic>
    </p:spTree>
    <p:extLst>
      <p:ext uri="{BB962C8B-B14F-4D97-AF65-F5344CB8AC3E}">
        <p14:creationId xmlns:p14="http://schemas.microsoft.com/office/powerpoint/2010/main" val="229622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رسانه های متعارف مثل رادیو و تلویزیون و روزنامه ها قابلیت خاصی </a:t>
            </a:r>
            <a:r>
              <a:rPr lang="fa-IR" smtClean="0">
                <a:cs typeface="B Nazanin" panose="00000400000000000000" pitchFamily="2" charset="-78"/>
              </a:rPr>
              <a:t>برای گسترش </a:t>
            </a:r>
            <a:r>
              <a:rPr lang="fa-IR">
                <a:cs typeface="B Nazanin" panose="00000400000000000000" pitchFamily="2" charset="-78"/>
              </a:rPr>
              <a:t>اطلاعات، عقاید و ایده ها دارند اما تاکنون توانایی آنها برای ایجاد عمل در بازارهای </a:t>
            </a:r>
            <a:r>
              <a:rPr lang="fa-IR" smtClean="0">
                <a:cs typeface="B Nazanin" panose="00000400000000000000" pitchFamily="2" charset="-78"/>
              </a:rPr>
              <a:t>مالی موفقیت </a:t>
            </a:r>
            <a:r>
              <a:rPr lang="fa-IR">
                <a:cs typeface="B Nazanin" panose="00000400000000000000" pitchFamily="2" charset="-78"/>
              </a:rPr>
              <a:t>آمیز نبوده است. در بسیاری از مواقع صحبت با دوستان و همکاران مؤثرترین </a:t>
            </a:r>
            <a:r>
              <a:rPr lang="fa-IR" smtClean="0">
                <a:cs typeface="B Nazanin" panose="00000400000000000000" pitchFamily="2" charset="-78"/>
              </a:rPr>
              <a:t>کانال ارتباطی </a:t>
            </a:r>
            <a:r>
              <a:rPr lang="fa-IR">
                <a:cs typeface="B Nazanin" panose="00000400000000000000" pitchFamily="2" charset="-78"/>
              </a:rPr>
              <a:t>برای اخذ اطلاعات و انجام سرمایه گذاری است. چنانچه گرانووتر در مقاله پیوندهای قوی </a:t>
            </a:r>
            <a:r>
              <a:rPr lang="fa-IR" smtClean="0">
                <a:cs typeface="B Nazanin" panose="00000400000000000000" pitchFamily="2" charset="-78"/>
              </a:rPr>
              <a:t>و ضعیف </a:t>
            </a:r>
            <a:r>
              <a:rPr lang="fa-IR">
                <a:cs typeface="B Nazanin" panose="00000400000000000000" pitchFamily="2" charset="-78"/>
              </a:rPr>
              <a:t>3به این نکته اشاره دارد که ما از بسیاری از موقعیتهای شغلی و پیشنهادهای شغلی، </a:t>
            </a:r>
            <a:r>
              <a:rPr lang="fa-IR" smtClean="0">
                <a:cs typeface="B Nazanin" panose="00000400000000000000" pitchFamily="2" charset="-78"/>
              </a:rPr>
              <a:t>توسط پیوندهای </a:t>
            </a:r>
            <a:r>
              <a:rPr lang="fa-IR">
                <a:cs typeface="B Nazanin" panose="00000400000000000000" pitchFamily="2" charset="-78"/>
              </a:rPr>
              <a:t>ضعیف خود مطلع میشویم. چون کسانی که با پیوند قوی به ما وصل هستند، </a:t>
            </a:r>
            <a:r>
              <a:rPr lang="fa-IR" smtClean="0">
                <a:cs typeface="B Nazanin" panose="00000400000000000000" pitchFamily="2" charset="-78"/>
              </a:rPr>
              <a:t>اطلاعاتی مشابه </a:t>
            </a:r>
            <a:r>
              <a:rPr lang="fa-IR">
                <a:cs typeface="B Nazanin" panose="00000400000000000000" pitchFamily="2" charset="-78"/>
              </a:rPr>
              <a:t>و نزدیک به ما دارند. </a:t>
            </a:r>
          </a:p>
        </p:txBody>
      </p:sp>
      <p:sp>
        <p:nvSpPr>
          <p:cNvPr id="4" name="Flowchart: Alternate Process 3"/>
          <p:cNvSpPr/>
          <p:nvPr/>
        </p:nvSpPr>
        <p:spPr>
          <a:xfrm>
            <a:off x="838200" y="4543865"/>
            <a:ext cx="4065563" cy="90033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گسترش اطلاعات، عقاید و ایده ها</a:t>
            </a:r>
            <a:endParaRPr lang="fa-IR"/>
          </a:p>
        </p:txBody>
      </p:sp>
    </p:spTree>
    <p:extLst>
      <p:ext uri="{BB962C8B-B14F-4D97-AF65-F5344CB8AC3E}">
        <p14:creationId xmlns:p14="http://schemas.microsoft.com/office/powerpoint/2010/main" val="68076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57932" y="1153551"/>
            <a:ext cx="6795868" cy="3562912"/>
          </a:xfrm>
        </p:spPr>
        <p:txBody>
          <a:bodyPr/>
          <a:lstStyle/>
          <a:p>
            <a:pPr algn="just"/>
            <a:r>
              <a:rPr lang="fa-IR">
                <a:cs typeface="B Nazanin" panose="00000400000000000000" pitchFamily="2" charset="-78"/>
              </a:rPr>
              <a:t>با وجودی که چند دهه از </a:t>
            </a:r>
            <a:r>
              <a:rPr lang="fa-IR" smtClean="0">
                <a:cs typeface="B Nazanin" panose="00000400000000000000" pitchFamily="2" charset="-78"/>
              </a:rPr>
              <a:t>مقاله ی </a:t>
            </a:r>
            <a:r>
              <a:rPr lang="fa-IR">
                <a:cs typeface="B Nazanin" panose="00000400000000000000" pitchFamily="2" charset="-78"/>
              </a:rPr>
              <a:t>گرانووتر گذشته است، این مقاله همواره به عنوان نقطه شروع بحث درباره نظریه شبکه ها و </a:t>
            </a:r>
            <a:r>
              <a:rPr lang="fa-IR" smtClean="0">
                <a:cs typeface="B Nazanin" panose="00000400000000000000" pitchFamily="2" charset="-78"/>
              </a:rPr>
              <a:t>نیز </a:t>
            </a:r>
            <a:r>
              <a:rPr lang="fa-IR">
                <a:cs typeface="B Nazanin" panose="00000400000000000000" pitchFamily="2" charset="-78"/>
              </a:rPr>
              <a:t>شبکه سازی مورد اشاره قرار گرفته و مرور میشود.بنابراین خبر خرید یک سهام خوب ممکن است به سرعت گسترش یابد. نگرش اجتماعی، ویژگی شخصیت و دیگر مفاهیم مربوط به حالت های رفتاری برای پیش بینی و </a:t>
            </a:r>
            <a:r>
              <a:rPr lang="fa-IR" smtClean="0">
                <a:cs typeface="B Nazanin" panose="00000400000000000000" pitchFamily="2" charset="-78"/>
              </a:rPr>
              <a:t>شرح رفتار </a:t>
            </a:r>
            <a:r>
              <a:rPr lang="fa-IR">
                <a:cs typeface="B Nazanin" panose="00000400000000000000" pitchFamily="2" charset="-78"/>
              </a:rPr>
              <a:t>انسانی حائز اهمیت هستند (آجزن2013،4؛ شرمن و </a:t>
            </a:r>
            <a:r>
              <a:rPr lang="fa-IR" smtClean="0">
                <a:cs typeface="B Nazanin" panose="00000400000000000000" pitchFamily="2" charset="-78"/>
              </a:rPr>
              <a:t>فازیو، 2016، </a:t>
            </a:r>
            <a:r>
              <a:rPr lang="fa-IR" smtClean="0">
                <a:cs typeface="B Nazanin" panose="00000400000000000000" pitchFamily="2" charset="-78"/>
              </a:rPr>
              <a:t>؛کمپبل 6، 2018)</a:t>
            </a:r>
            <a:endParaRPr lang="fa-IR">
              <a:cs typeface="B Nazanin" panose="00000400000000000000" pitchFamily="2" charset="-78"/>
            </a:endParaRPr>
          </a:p>
          <a:p>
            <a:endParaRPr lang="fa-IR"/>
          </a:p>
        </p:txBody>
      </p:sp>
      <p:sp>
        <p:nvSpPr>
          <p:cNvPr id="4" name="Flowchart: Alternate Process 3"/>
          <p:cNvSpPr/>
          <p:nvPr/>
        </p:nvSpPr>
        <p:spPr>
          <a:xfrm>
            <a:off x="838200" y="4804655"/>
            <a:ext cx="4079630" cy="1195754"/>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نظریه شبکه ها و نیز شبکه سازی</a:t>
            </a:r>
            <a:endParaRPr lang="fa-IR"/>
          </a:p>
        </p:txBody>
      </p:sp>
      <p:sp>
        <p:nvSpPr>
          <p:cNvPr id="5" name="Flowchart: Alternate Process 4"/>
          <p:cNvSpPr/>
          <p:nvPr/>
        </p:nvSpPr>
        <p:spPr>
          <a:xfrm>
            <a:off x="6555545" y="4678045"/>
            <a:ext cx="3981157" cy="1322364"/>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پیش بینی و شرح رفتار انسانی</a:t>
            </a:r>
            <a:endParaRPr lang="fa-IR"/>
          </a:p>
        </p:txBody>
      </p:sp>
      <p:pic>
        <p:nvPicPr>
          <p:cNvPr id="6" name="Picture 5"/>
          <p:cNvPicPr>
            <a:picLocks noChangeAspect="1"/>
          </p:cNvPicPr>
          <p:nvPr/>
        </p:nvPicPr>
        <p:blipFill>
          <a:blip r:embed="rId2"/>
          <a:stretch>
            <a:fillRect/>
          </a:stretch>
        </p:blipFill>
        <p:spPr>
          <a:xfrm>
            <a:off x="852268" y="1223096"/>
            <a:ext cx="3531649" cy="2884670"/>
          </a:xfrm>
          <a:prstGeom prst="rect">
            <a:avLst/>
          </a:prstGeom>
        </p:spPr>
      </p:pic>
    </p:spTree>
    <p:extLst>
      <p:ext uri="{BB962C8B-B14F-4D97-AF65-F5344CB8AC3E}">
        <p14:creationId xmlns:p14="http://schemas.microsoft.com/office/powerpoint/2010/main" val="199314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چکیده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838200" y="1825625"/>
            <a:ext cx="10515599" cy="4351338"/>
          </a:xfrm>
        </p:spPr>
        <p:txBody>
          <a:bodyPr>
            <a:normAutofit/>
          </a:bodyPr>
          <a:lstStyle/>
          <a:p>
            <a:pPr algn="just"/>
            <a:r>
              <a:rPr lang="fa-IR" smtClean="0">
                <a:cs typeface="B Nazanin" panose="00000400000000000000" pitchFamily="2" charset="-78"/>
              </a:rPr>
              <a:t>بورس اوراق بهادار یکی از ارکان اصلی اقتصاد کشور است و توجه به این سازمان نه تنها باعث رونق این سازمان، بلکه رشد و پیشرفت اقتصاد ملی را نیز به همراه دارد، به همین دلیل عواملی که به نوعی توانایی تاثیرگذاری بر روی این سازمان را دارند، باید مورد تحلیل قرار گیرند، لذا تحقیق حاضر با هدف </a:t>
            </a:r>
            <a:r>
              <a:rPr lang="fa-IR" b="1" smtClean="0">
                <a:solidFill>
                  <a:srgbClr val="FF0000"/>
                </a:solidFill>
                <a:cs typeface="B Nazanin" panose="00000400000000000000" pitchFamily="2" charset="-78"/>
              </a:rPr>
              <a:t>تحلیل جامعه شناختی عوامل اجتماعی-اقتصادی موثر بر رفتار سرمایه گذاری سهامداران در بازار بورس تهران</a:t>
            </a:r>
            <a:r>
              <a:rPr lang="fa-IR" smtClean="0">
                <a:cs typeface="B Nazanin" panose="00000400000000000000" pitchFamily="2" charset="-78"/>
              </a:rPr>
              <a:t>، انجام پذیرفت. </a:t>
            </a:r>
            <a:endParaRPr lang="fa-IR">
              <a:cs typeface="B Nazanin" panose="00000400000000000000" pitchFamily="2" charset="-78"/>
            </a:endParaRPr>
          </a:p>
        </p:txBody>
      </p:sp>
    </p:spTree>
    <p:extLst>
      <p:ext uri="{BB962C8B-B14F-4D97-AF65-F5344CB8AC3E}">
        <p14:creationId xmlns:p14="http://schemas.microsoft.com/office/powerpoint/2010/main" val="3893066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از این جهت است که شرکت ها و سازمان ها باید در ابتدا به شناخت عوامل مؤثر بر </a:t>
            </a:r>
            <a:r>
              <a:rPr lang="fa-IR" smtClean="0">
                <a:cs typeface="B Nazanin" panose="00000400000000000000" pitchFamily="2" charset="-78"/>
              </a:rPr>
              <a:t>ایجاد  رضایت </a:t>
            </a:r>
            <a:r>
              <a:rPr lang="fa-IR">
                <a:cs typeface="B Nazanin" panose="00000400000000000000" pitchFamily="2" charset="-78"/>
              </a:rPr>
              <a:t>در مشتریان و نیز میزان رضایتمندی ایجاد شده در اثر برخورداری مشتری از کالا یا </a:t>
            </a:r>
            <a:r>
              <a:rPr lang="fa-IR" smtClean="0">
                <a:cs typeface="B Nazanin" panose="00000400000000000000" pitchFamily="2" charset="-78"/>
              </a:rPr>
              <a:t>خدمات سازمان </a:t>
            </a:r>
            <a:r>
              <a:rPr lang="fa-IR">
                <a:cs typeface="B Nazanin" panose="00000400000000000000" pitchFamily="2" charset="-78"/>
              </a:rPr>
              <a:t>بپردازند، تا با بهره گیری از اطلاعات به دست آمده، راه را در جهت تحقق اهداف </a:t>
            </a:r>
            <a:r>
              <a:rPr lang="fa-IR" smtClean="0">
                <a:cs typeface="B Nazanin" panose="00000400000000000000" pitchFamily="2" charset="-78"/>
              </a:rPr>
              <a:t>سازمان، کسب </a:t>
            </a:r>
            <a:r>
              <a:rPr lang="fa-IR">
                <a:cs typeface="B Nazanin" panose="00000400000000000000" pitchFamily="2" charset="-78"/>
              </a:rPr>
              <a:t>منافع بیشتر و پیشی گرفتن از رقبا، هموار سازند. نگاهی به افزایش سرمایه های بین المللی </a:t>
            </a:r>
            <a:r>
              <a:rPr lang="fa-IR" smtClean="0">
                <a:cs typeface="B Nazanin" panose="00000400000000000000" pitchFamily="2" charset="-78"/>
              </a:rPr>
              <a:t>و نیز</a:t>
            </a:r>
            <a:r>
              <a:rPr lang="fa-IR">
                <a:cs typeface="B Nazanin" panose="00000400000000000000" pitchFamily="2" charset="-78"/>
              </a:rPr>
              <a:t>، توجه به </a:t>
            </a:r>
            <a:r>
              <a:rPr lang="fa-IR" b="1">
                <a:solidFill>
                  <a:srgbClr val="FF0000"/>
                </a:solidFill>
                <a:cs typeface="B Nazanin" panose="00000400000000000000" pitchFamily="2" charset="-78"/>
              </a:rPr>
              <a:t>گردش چرخه ای اقتصادی </a:t>
            </a:r>
            <a:r>
              <a:rPr lang="fa-IR">
                <a:cs typeface="B Nazanin" panose="00000400000000000000" pitchFamily="2" charset="-78"/>
              </a:rPr>
              <a:t>نشان دهنده ی این واقعیت است که همگی متکی </a:t>
            </a:r>
            <a:r>
              <a:rPr lang="fa-IR" smtClean="0">
                <a:cs typeface="B Nazanin" panose="00000400000000000000" pitchFamily="2" charset="-78"/>
              </a:rPr>
              <a:t>به تضمین </a:t>
            </a:r>
            <a:r>
              <a:rPr lang="fa-IR">
                <a:cs typeface="B Nazanin" panose="00000400000000000000" pitchFamily="2" charset="-78"/>
              </a:rPr>
              <a:t>های ناشی از سرمایه گذاری های بورس اوراق بهادار هستند. اهمیت توجه به مشتریان</a:t>
            </a:r>
          </a:p>
        </p:txBody>
      </p:sp>
    </p:spTree>
    <p:extLst>
      <p:ext uri="{BB962C8B-B14F-4D97-AF65-F5344CB8AC3E}">
        <p14:creationId xmlns:p14="http://schemas.microsoft.com/office/powerpoint/2010/main" val="1747259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بورس و شرکت های کارگزاری از بُعد اقتصادی را میتوان با بیان نقش شرکت های کارگزاری </a:t>
            </a:r>
            <a:r>
              <a:rPr lang="fa-IR" smtClean="0">
                <a:cs typeface="B Nazanin" panose="00000400000000000000" pitchFamily="2" charset="-78"/>
              </a:rPr>
              <a:t>به عنوان </a:t>
            </a:r>
            <a:r>
              <a:rPr lang="fa-IR">
                <a:cs typeface="B Nazanin" panose="00000400000000000000" pitchFamily="2" charset="-78"/>
              </a:rPr>
              <a:t>مؤسسات سرمایه گذاری و کمک به روند رشد اقتصادی، توضیح داد. به طوری که این </a:t>
            </a:r>
            <a:r>
              <a:rPr lang="fa-IR" smtClean="0">
                <a:cs typeface="B Nazanin" panose="00000400000000000000" pitchFamily="2" charset="-78"/>
              </a:rPr>
              <a:t>فرآیند، نا </a:t>
            </a:r>
            <a:r>
              <a:rPr lang="fa-IR">
                <a:cs typeface="B Nazanin" panose="00000400000000000000" pitchFamily="2" charset="-78"/>
              </a:rPr>
              <a:t>اطمینانی را کاهش داده و موجب امنیت شغلی، تداوم درآمد آتی، افزایش سطح رفاه </a:t>
            </a:r>
            <a:r>
              <a:rPr lang="fa-IR" smtClean="0">
                <a:cs typeface="B Nazanin" panose="00000400000000000000" pitchFamily="2" charset="-78"/>
              </a:rPr>
              <a:t>زندگی، حفظ </a:t>
            </a:r>
            <a:r>
              <a:rPr lang="fa-IR">
                <a:cs typeface="B Nazanin" panose="00000400000000000000" pitchFamily="2" charset="-78"/>
              </a:rPr>
              <a:t>ثروت ملی، توسعه سرمایه گذاری ها و ایجاد اعتبار می شود. بنابراین با توجه به مطالب </a:t>
            </a:r>
            <a:r>
              <a:rPr lang="fa-IR" smtClean="0">
                <a:cs typeface="B Nazanin" panose="00000400000000000000" pitchFamily="2" charset="-78"/>
              </a:rPr>
              <a:t>ذکر شده </a:t>
            </a:r>
            <a:r>
              <a:rPr lang="fa-IR" b="1">
                <a:solidFill>
                  <a:srgbClr val="FF0000"/>
                </a:solidFill>
                <a:cs typeface="B Nazanin" panose="00000400000000000000" pitchFamily="2" charset="-78"/>
              </a:rPr>
              <a:t>پژوهشگر درصدد رسیدن به این سؤال است که آیا عوامل اجتماعی-اقتصادی بر </a:t>
            </a:r>
            <a:r>
              <a:rPr lang="fa-IR" b="1" smtClean="0">
                <a:solidFill>
                  <a:srgbClr val="FF0000"/>
                </a:solidFill>
                <a:cs typeface="B Nazanin" panose="00000400000000000000" pitchFamily="2" charset="-78"/>
              </a:rPr>
              <a:t>رفتار سرمایه گذاری سهامداران </a:t>
            </a:r>
            <a:r>
              <a:rPr lang="fa-IR" b="1">
                <a:solidFill>
                  <a:srgbClr val="FF0000"/>
                </a:solidFill>
                <a:cs typeface="B Nazanin" panose="00000400000000000000" pitchFamily="2" charset="-78"/>
              </a:rPr>
              <a:t>در بازار </a:t>
            </a:r>
            <a:r>
              <a:rPr lang="fa-IR" b="1" smtClean="0">
                <a:solidFill>
                  <a:srgbClr val="FF0000"/>
                </a:solidFill>
                <a:cs typeface="B Nazanin" panose="00000400000000000000" pitchFamily="2" charset="-78"/>
              </a:rPr>
              <a:t>بورس تهران </a:t>
            </a:r>
            <a:r>
              <a:rPr lang="fa-IR" b="1">
                <a:solidFill>
                  <a:srgbClr val="FF0000"/>
                </a:solidFill>
                <a:cs typeface="B Nazanin" panose="00000400000000000000" pitchFamily="2" charset="-78"/>
              </a:rPr>
              <a:t>مؤثر است؟</a:t>
            </a:r>
          </a:p>
        </p:txBody>
      </p:sp>
      <p:pic>
        <p:nvPicPr>
          <p:cNvPr id="4" name="Picture 3"/>
          <p:cNvPicPr>
            <a:picLocks noChangeAspect="1"/>
          </p:cNvPicPr>
          <p:nvPr/>
        </p:nvPicPr>
        <p:blipFill>
          <a:blip r:embed="rId2"/>
          <a:stretch>
            <a:fillRect/>
          </a:stretch>
        </p:blipFill>
        <p:spPr>
          <a:xfrm>
            <a:off x="838200" y="4509647"/>
            <a:ext cx="2580001" cy="1356581"/>
          </a:xfrm>
          <a:prstGeom prst="rect">
            <a:avLst/>
          </a:prstGeom>
        </p:spPr>
      </p:pic>
    </p:spTree>
    <p:extLst>
      <p:ext uri="{BB962C8B-B14F-4D97-AF65-F5344CB8AC3E}">
        <p14:creationId xmlns:p14="http://schemas.microsoft.com/office/powerpoint/2010/main" val="376329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چارچوب </a:t>
            </a:r>
            <a:r>
              <a:rPr lang="fa-IR" b="1" smtClean="0">
                <a:solidFill>
                  <a:srgbClr val="FF0000"/>
                </a:solidFill>
                <a:cs typeface="B Nazanin" panose="00000400000000000000" pitchFamily="2" charset="-78"/>
              </a:rPr>
              <a:t>نظري</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207434" y="1825625"/>
            <a:ext cx="8146366" cy="4351338"/>
          </a:xfrm>
        </p:spPr>
        <p:txBody>
          <a:bodyPr>
            <a:normAutofit/>
          </a:bodyPr>
          <a:lstStyle/>
          <a:p>
            <a:pPr marL="0" indent="0" algn="just">
              <a:buNone/>
            </a:pPr>
            <a:r>
              <a:rPr lang="fa-IR" smtClean="0">
                <a:cs typeface="B Nazanin" panose="00000400000000000000" pitchFamily="2" charset="-78"/>
              </a:rPr>
              <a:t>سرمایه </a:t>
            </a:r>
            <a:r>
              <a:rPr lang="fa-IR">
                <a:cs typeface="B Nazanin" panose="00000400000000000000" pitchFamily="2" charset="-78"/>
              </a:rPr>
              <a:t>اجتماعی، شکلی از سرمایه است که از روابط و تعهدات اجتماعی تشکیل شده و در </a:t>
            </a:r>
            <a:r>
              <a:rPr lang="fa-IR" smtClean="0">
                <a:cs typeface="B Nazanin" panose="00000400000000000000" pitchFamily="2" charset="-78"/>
              </a:rPr>
              <a:t>شرایطی قابل </a:t>
            </a:r>
            <a:r>
              <a:rPr lang="fa-IR">
                <a:cs typeface="B Nazanin" panose="00000400000000000000" pitchFamily="2" charset="-78"/>
              </a:rPr>
              <a:t>تبدیل به سرمایه اقتصادی است و آن را می توان در شهرت، اصالت و شهرت امنیت </a:t>
            </a:r>
            <a:r>
              <a:rPr lang="fa-IR" smtClean="0">
                <a:cs typeface="B Nazanin" panose="00000400000000000000" pitchFamily="2" charset="-78"/>
              </a:rPr>
              <a:t>نهادینه کرد </a:t>
            </a:r>
            <a:r>
              <a:rPr lang="fa-IR">
                <a:cs typeface="B Nazanin" panose="00000400000000000000" pitchFamily="2" charset="-78"/>
              </a:rPr>
              <a:t>(بوردیو،  </a:t>
            </a:r>
            <a:r>
              <a:rPr lang="fa-IR" smtClean="0">
                <a:cs typeface="B Nazanin" panose="00000400000000000000" pitchFamily="2" charset="-78"/>
              </a:rPr>
              <a:t>1384) فوکویاما </a:t>
            </a:r>
            <a:r>
              <a:rPr lang="fa-IR">
                <a:cs typeface="B Nazanin" panose="00000400000000000000" pitchFamily="2" charset="-78"/>
              </a:rPr>
              <a:t>سرمایه اجتماعی را وجود معینی از هنجارها یا ارزش های </a:t>
            </a:r>
            <a:r>
              <a:rPr lang="fa-IR" smtClean="0">
                <a:cs typeface="B Nazanin" panose="00000400000000000000" pitchFamily="2" charset="-78"/>
              </a:rPr>
              <a:t>غیررسمی بین </a:t>
            </a:r>
            <a:r>
              <a:rPr lang="fa-IR">
                <a:cs typeface="B Nazanin" panose="00000400000000000000" pitchFamily="2" charset="-78"/>
              </a:rPr>
              <a:t>اعضای گروهی که همکاری و تعاون میان شان مجاز است تعریف می کند (فوکویاما، </a:t>
            </a:r>
            <a:r>
              <a:rPr lang="fa-IR" smtClean="0">
                <a:cs typeface="B Nazanin" panose="00000400000000000000" pitchFamily="2" charset="-78"/>
              </a:rPr>
              <a:t>2001)</a:t>
            </a:r>
            <a:r>
              <a:rPr lang="fa-IR">
                <a:cs typeface="B Nazanin" panose="00000400000000000000" pitchFamily="2" charset="-78"/>
              </a:rPr>
              <a:t> </a:t>
            </a:r>
            <a:r>
              <a:rPr lang="fa-IR" smtClean="0">
                <a:cs typeface="B Nazanin" panose="00000400000000000000" pitchFamily="2" charset="-78"/>
              </a:rPr>
              <a:t>پاتنام</a:t>
            </a:r>
            <a:r>
              <a:rPr lang="fa-IR">
                <a:cs typeface="B Nazanin" panose="00000400000000000000" pitchFamily="2" charset="-78"/>
              </a:rPr>
              <a:t>، سرمایه اجتماعی را یک پدیده ارتباطی می داند که می تواند به عنوان دارایی گروه </a:t>
            </a:r>
            <a:r>
              <a:rPr lang="fa-IR" smtClean="0">
                <a:cs typeface="B Nazanin" panose="00000400000000000000" pitchFamily="2" charset="-78"/>
              </a:rPr>
              <a:t>ها، انجمن </a:t>
            </a:r>
            <a:r>
              <a:rPr lang="fa-IR">
                <a:cs typeface="B Nazanin" panose="00000400000000000000" pitchFamily="2" charset="-78"/>
              </a:rPr>
              <a:t>های محلی و ملت ها به حساب آید. براساس نظر وی اولاً شیکه ها و هنجارهای </a:t>
            </a:r>
            <a:r>
              <a:rPr lang="fa-IR" smtClean="0">
                <a:cs typeface="B Nazanin" panose="00000400000000000000" pitchFamily="2" charset="-78"/>
              </a:rPr>
              <a:t>اجتماعی برای </a:t>
            </a:r>
            <a:r>
              <a:rPr lang="fa-IR">
                <a:cs typeface="B Nazanin" panose="00000400000000000000" pitchFamily="2" charset="-78"/>
              </a:rPr>
              <a:t>همکاری مشارکت و هماهنگی اجتماعی ضروری هستند. ثانیاً سرمایه اجتماعی </a:t>
            </a:r>
            <a:r>
              <a:rPr lang="fa-IR" smtClean="0">
                <a:cs typeface="B Nazanin" panose="00000400000000000000" pitchFamily="2" charset="-78"/>
              </a:rPr>
              <a:t>پیامدهای مهمی </a:t>
            </a:r>
            <a:r>
              <a:rPr lang="fa-IR">
                <a:cs typeface="B Nazanin" panose="00000400000000000000" pitchFamily="2" charset="-78"/>
              </a:rPr>
              <a:t>برای دموکراسی در پی دارد (پورموسوی، </a:t>
            </a:r>
            <a:r>
              <a:rPr lang="fa-IR" smtClean="0">
                <a:cs typeface="B Nazanin" panose="00000400000000000000" pitchFamily="2" charset="-78"/>
              </a:rPr>
              <a:t>1381)</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2008505"/>
            <a:ext cx="2369234" cy="3118686"/>
          </a:xfrm>
          <a:prstGeom prst="rect">
            <a:avLst/>
          </a:prstGeom>
        </p:spPr>
      </p:pic>
      <p:sp>
        <p:nvSpPr>
          <p:cNvPr id="5" name="TextBox 4"/>
          <p:cNvSpPr txBox="1"/>
          <p:nvPr/>
        </p:nvSpPr>
        <p:spPr>
          <a:xfrm>
            <a:off x="1192823" y="5467411"/>
            <a:ext cx="1659988"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فرانسیس فوکویاما</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41476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009292" y="1825625"/>
            <a:ext cx="7344508" cy="4351338"/>
          </a:xfrm>
        </p:spPr>
        <p:txBody>
          <a:bodyPr/>
          <a:lstStyle/>
          <a:p>
            <a:pPr algn="just"/>
            <a:r>
              <a:rPr lang="fa-IR">
                <a:cs typeface="B Nazanin" panose="00000400000000000000" pitchFamily="2" charset="-78"/>
              </a:rPr>
              <a:t>پاتنام، اعتماد اجتماعی، هنجارهای معامله متقابل و تعامل اجتماعی در قالب شبکه های افقی تعامل را به عنوان منابع سرمایه اجتماعی می داند. این سطح، ارتباطات عمودی و افقی را شامل می شود و سازمان ها و روابط بینابینی همانند باشگاه ها، انجمن ها، شرکت ها و احزاب سیاسی در زمره آن قرار می گیرد (</a:t>
            </a:r>
            <a:r>
              <a:rPr lang="fa-IR" smtClean="0">
                <a:cs typeface="B Nazanin" panose="00000400000000000000" pitchFamily="2" charset="-78"/>
              </a:rPr>
              <a:t>بهزاد، 1381)</a:t>
            </a:r>
            <a:endParaRPr lang="fa-IR">
              <a:cs typeface="B Nazanin" panose="00000400000000000000" pitchFamily="2" charset="-78"/>
            </a:endParaRPr>
          </a:p>
          <a:p>
            <a:endParaRPr lang="fa-IR"/>
          </a:p>
        </p:txBody>
      </p:sp>
      <p:sp>
        <p:nvSpPr>
          <p:cNvPr id="4" name="Flowchart: Alternate Process 3"/>
          <p:cNvSpPr/>
          <p:nvPr/>
        </p:nvSpPr>
        <p:spPr>
          <a:xfrm>
            <a:off x="5185117" y="4435522"/>
            <a:ext cx="3248167" cy="109182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ارتباطات عمودی و افقی</a:t>
            </a:r>
            <a:endParaRPr lang="fa-IR"/>
          </a:p>
        </p:txBody>
      </p:sp>
      <p:pic>
        <p:nvPicPr>
          <p:cNvPr id="5" name="Picture 4"/>
          <p:cNvPicPr>
            <a:picLocks noChangeAspect="1"/>
          </p:cNvPicPr>
          <p:nvPr/>
        </p:nvPicPr>
        <p:blipFill>
          <a:blip r:embed="rId2"/>
          <a:stretch>
            <a:fillRect/>
          </a:stretch>
        </p:blipFill>
        <p:spPr>
          <a:xfrm>
            <a:off x="838199" y="1882822"/>
            <a:ext cx="3044483" cy="2552700"/>
          </a:xfrm>
          <a:prstGeom prst="rect">
            <a:avLst/>
          </a:prstGeom>
        </p:spPr>
      </p:pic>
      <p:sp>
        <p:nvSpPr>
          <p:cNvPr id="6" name="TextBox 5"/>
          <p:cNvSpPr txBox="1"/>
          <p:nvPr/>
        </p:nvSpPr>
        <p:spPr>
          <a:xfrm>
            <a:off x="1533378" y="4754880"/>
            <a:ext cx="1772530"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رابرت دی پاتنام</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904707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360984" y="1825625"/>
            <a:ext cx="6992815" cy="4351338"/>
          </a:xfrm>
        </p:spPr>
        <p:txBody>
          <a:bodyPr>
            <a:normAutofit/>
          </a:bodyPr>
          <a:lstStyle/>
          <a:p>
            <a:pPr marL="0" indent="0" algn="just">
              <a:buNone/>
            </a:pPr>
            <a:r>
              <a:rPr lang="fa-IR">
                <a:cs typeface="B Nazanin" panose="00000400000000000000" pitchFamily="2" charset="-78"/>
              </a:rPr>
              <a:t>به </a:t>
            </a:r>
            <a:r>
              <a:rPr lang="fa-IR" smtClean="0">
                <a:cs typeface="B Nazanin" panose="00000400000000000000" pitchFamily="2" charset="-78"/>
              </a:rPr>
              <a:t>نظر فوکویاما </a:t>
            </a:r>
            <a:r>
              <a:rPr lang="fa-IR">
                <a:cs typeface="B Nazanin" panose="00000400000000000000" pitchFamily="2" charset="-78"/>
              </a:rPr>
              <a:t>سرمایه اجتماعی که یک سرمایه گروهی است، در شرایط وجود این سرمایه، ما شاهد </a:t>
            </a:r>
            <a:r>
              <a:rPr lang="fa-IR" smtClean="0">
                <a:cs typeface="B Nazanin" panose="00000400000000000000" pitchFamily="2" charset="-78"/>
              </a:rPr>
              <a:t>بسط و </a:t>
            </a:r>
            <a:r>
              <a:rPr lang="fa-IR">
                <a:cs typeface="B Nazanin" panose="00000400000000000000" pitchFamily="2" charset="-78"/>
              </a:rPr>
              <a:t>گسترش فرآیند مشارکت در حوزه های مختلف اقتصادی، اجتماعی، سیاسی و فرهنگی و نیز </a:t>
            </a:r>
            <a:r>
              <a:rPr lang="fa-IR" smtClean="0">
                <a:cs typeface="B Nazanin" panose="00000400000000000000" pitchFamily="2" charset="-78"/>
              </a:rPr>
              <a:t>بسط انجمن </a:t>
            </a:r>
            <a:r>
              <a:rPr lang="fa-IR">
                <a:cs typeface="B Nazanin" panose="00000400000000000000" pitchFamily="2" charset="-78"/>
              </a:rPr>
              <a:t>های داوطلبانه خواهیم بود. فرآیندی که می تواند ساز و کار مؤثر برای نیل به توسعه </a:t>
            </a:r>
            <a:r>
              <a:rPr lang="fa-IR" smtClean="0">
                <a:cs typeface="B Nazanin" panose="00000400000000000000" pitchFamily="2" charset="-78"/>
              </a:rPr>
              <a:t>باشد. فوکویاما </a:t>
            </a:r>
            <a:r>
              <a:rPr lang="fa-IR">
                <a:cs typeface="B Nazanin" panose="00000400000000000000" pitchFamily="2" charset="-78"/>
              </a:rPr>
              <a:t>منابع ایجاد کننده سرمایه اجتماعی را این گونه مطرح می نمایند</a:t>
            </a:r>
            <a:r>
              <a:rPr lang="fa-IR" smtClean="0">
                <a:cs typeface="B Nazanin" panose="00000400000000000000" pitchFamily="2" charset="-78"/>
              </a:rPr>
              <a:t>:</a:t>
            </a:r>
            <a:endParaRPr lang="fa-IR">
              <a:cs typeface="B Nazanin" panose="00000400000000000000" pitchFamily="2" charset="-78"/>
            </a:endParaRPr>
          </a:p>
        </p:txBody>
      </p:sp>
      <p:sp>
        <p:nvSpPr>
          <p:cNvPr id="4" name="Flowchart: Alternate Process 3"/>
          <p:cNvSpPr/>
          <p:nvPr/>
        </p:nvSpPr>
        <p:spPr>
          <a:xfrm>
            <a:off x="6344529" y="4994031"/>
            <a:ext cx="2546252" cy="900332"/>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بسط انجمن های داوطلبانه</a:t>
            </a:r>
            <a:endParaRPr lang="fa-IR"/>
          </a:p>
        </p:txBody>
      </p:sp>
      <p:pic>
        <p:nvPicPr>
          <p:cNvPr id="5" name="Picture 4"/>
          <p:cNvPicPr>
            <a:picLocks noChangeAspect="1"/>
          </p:cNvPicPr>
          <p:nvPr/>
        </p:nvPicPr>
        <p:blipFill>
          <a:blip r:embed="rId2"/>
          <a:stretch>
            <a:fillRect/>
          </a:stretch>
        </p:blipFill>
        <p:spPr>
          <a:xfrm>
            <a:off x="916226" y="1825625"/>
            <a:ext cx="3444758" cy="3351286"/>
          </a:xfrm>
          <a:prstGeom prst="rect">
            <a:avLst/>
          </a:prstGeom>
        </p:spPr>
      </p:pic>
      <p:sp>
        <p:nvSpPr>
          <p:cNvPr id="6" name="TextBox 5"/>
          <p:cNvSpPr txBox="1"/>
          <p:nvPr/>
        </p:nvSpPr>
        <p:spPr>
          <a:xfrm>
            <a:off x="1752340" y="5593202"/>
            <a:ext cx="1772530"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فرانسیس فوکویاما</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684425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1- هنجارهایی </a:t>
            </a:r>
            <a:r>
              <a:rPr lang="fa-IR">
                <a:cs typeface="B Nazanin" panose="00000400000000000000" pitchFamily="2" charset="-78"/>
              </a:rPr>
              <a:t>که به لحاظ نهادی ساخته شده اند و از نهادهای رسمی مانند دولت و نظام های قانونی هستند. </a:t>
            </a:r>
            <a:endParaRPr lang="fa-IR" smtClean="0">
              <a:cs typeface="B Nazanin" panose="00000400000000000000" pitchFamily="2" charset="-78"/>
            </a:endParaRPr>
          </a:p>
          <a:p>
            <a:pPr marL="0" indent="0" algn="just">
              <a:buNone/>
            </a:pPr>
            <a:r>
              <a:rPr lang="fa-IR" smtClean="0">
                <a:cs typeface="B Nazanin" panose="00000400000000000000" pitchFamily="2" charset="-78"/>
              </a:rPr>
              <a:t>2- هنجارهایی </a:t>
            </a:r>
            <a:r>
              <a:rPr lang="fa-IR">
                <a:cs typeface="B Nazanin" panose="00000400000000000000" pitchFamily="2" charset="-78"/>
              </a:rPr>
              <a:t>که خودجوش و برخاسته از کنش های متقابل اعضای یک جامعه هستند. </a:t>
            </a:r>
            <a:endParaRPr lang="fa-IR" smtClean="0">
              <a:cs typeface="B Nazanin" panose="00000400000000000000" pitchFamily="2" charset="-78"/>
            </a:endParaRPr>
          </a:p>
          <a:p>
            <a:pPr marL="0" indent="0" algn="just">
              <a:buNone/>
            </a:pPr>
            <a:r>
              <a:rPr lang="fa-IR" smtClean="0">
                <a:cs typeface="B Nazanin" panose="00000400000000000000" pitchFamily="2" charset="-78"/>
              </a:rPr>
              <a:t> 3- ساخت مندی </a:t>
            </a:r>
            <a:r>
              <a:rPr lang="fa-IR">
                <a:cs typeface="B Nazanin" panose="00000400000000000000" pitchFamily="2" charset="-78"/>
              </a:rPr>
              <a:t>های برون زاد که برخاسته از اجتماعی غیر از اجتماع مبدأ خودشان هستند و می توانند </a:t>
            </a:r>
            <a:r>
              <a:rPr lang="fa-IR" smtClean="0">
                <a:cs typeface="B Nazanin" panose="00000400000000000000" pitchFamily="2" charset="-78"/>
              </a:rPr>
              <a:t>از دین</a:t>
            </a:r>
            <a:r>
              <a:rPr lang="fa-IR">
                <a:cs typeface="B Nazanin" panose="00000400000000000000" pitchFamily="2" charset="-78"/>
              </a:rPr>
              <a:t>، ایدئولوژی، فرهنگ و </a:t>
            </a:r>
            <a:r>
              <a:rPr lang="fa-IR" smtClean="0">
                <a:cs typeface="B Nazanin" panose="00000400000000000000" pitchFamily="2" charset="-78"/>
              </a:rPr>
              <a:t>تجربه تاریخی مشترک نشأت </a:t>
            </a:r>
            <a:r>
              <a:rPr lang="fa-IR">
                <a:cs typeface="B Nazanin" panose="00000400000000000000" pitchFamily="2" charset="-78"/>
              </a:rPr>
              <a:t>بگیرند. </a:t>
            </a:r>
            <a:endParaRPr lang="fa-IR" smtClean="0">
              <a:cs typeface="B Nazanin" panose="00000400000000000000" pitchFamily="2" charset="-78"/>
            </a:endParaRPr>
          </a:p>
          <a:p>
            <a:pPr marL="0" indent="0" algn="just">
              <a:buNone/>
            </a:pPr>
            <a:r>
              <a:rPr lang="fa-IR" smtClean="0">
                <a:cs typeface="B Nazanin" panose="00000400000000000000" pitchFamily="2" charset="-78"/>
              </a:rPr>
              <a:t>4- هنجارهایی </a:t>
            </a:r>
            <a:r>
              <a:rPr lang="fa-IR">
                <a:cs typeface="B Nazanin" panose="00000400000000000000" pitchFamily="2" charset="-78"/>
              </a:rPr>
              <a:t>که از طبیعت </a:t>
            </a:r>
            <a:r>
              <a:rPr lang="fa-IR" smtClean="0">
                <a:cs typeface="B Nazanin" panose="00000400000000000000" pitchFamily="2" charset="-78"/>
              </a:rPr>
              <a:t>ریشه گرفته </a:t>
            </a:r>
            <a:r>
              <a:rPr lang="fa-IR">
                <a:cs typeface="B Nazanin" panose="00000400000000000000" pitchFamily="2" charset="-78"/>
              </a:rPr>
              <a:t>اند مثل خانواده، نژاد و قومیت (</a:t>
            </a:r>
            <a:r>
              <a:rPr lang="fa-IR" smtClean="0">
                <a:cs typeface="B Nazanin" panose="00000400000000000000" pitchFamily="2" charset="-78"/>
              </a:rPr>
              <a:t>ازکیا </a:t>
            </a:r>
            <a:r>
              <a:rPr lang="fa-IR">
                <a:cs typeface="B Nazanin" panose="00000400000000000000" pitchFamily="2" charset="-78"/>
              </a:rPr>
              <a:t>و غفاری</a:t>
            </a:r>
            <a:r>
              <a:rPr lang="fa-IR" smtClean="0">
                <a:cs typeface="B Nazanin" panose="00000400000000000000" pitchFamily="2" charset="-78"/>
              </a:rPr>
              <a:t>، 1384)</a:t>
            </a:r>
            <a:endParaRPr lang="fa-IR">
              <a:cs typeface="B Nazanin" panose="00000400000000000000" pitchFamily="2" charset="-78"/>
            </a:endParaRPr>
          </a:p>
          <a:p>
            <a:endParaRPr lang="fa-IR"/>
          </a:p>
        </p:txBody>
      </p:sp>
      <p:sp>
        <p:nvSpPr>
          <p:cNvPr id="4" name="Flowchart: Alternate Process 3"/>
          <p:cNvSpPr/>
          <p:nvPr/>
        </p:nvSpPr>
        <p:spPr>
          <a:xfrm>
            <a:off x="838200" y="4853355"/>
            <a:ext cx="3882683" cy="60491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فرهنگ و تجربه تاریخی مشترک</a:t>
            </a:r>
            <a:endParaRPr lang="fa-IR"/>
          </a:p>
        </p:txBody>
      </p:sp>
    </p:spTree>
    <p:extLst>
      <p:ext uri="{BB962C8B-B14F-4D97-AF65-F5344CB8AC3E}">
        <p14:creationId xmlns:p14="http://schemas.microsoft.com/office/powerpoint/2010/main" val="2211426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233182" y="1825625"/>
            <a:ext cx="6120618" cy="4351338"/>
          </a:xfrm>
        </p:spPr>
        <p:txBody>
          <a:bodyPr>
            <a:normAutofit/>
          </a:bodyPr>
          <a:lstStyle/>
          <a:p>
            <a:pPr marL="0" indent="0" algn="just">
              <a:buNone/>
            </a:pPr>
            <a:r>
              <a:rPr lang="fa-IR">
                <a:cs typeface="B Nazanin" panose="00000400000000000000" pitchFamily="2" charset="-78"/>
              </a:rPr>
              <a:t>همچنین بوردیو در بحث از </a:t>
            </a:r>
            <a:r>
              <a:rPr lang="fa-IR" smtClean="0">
                <a:cs typeface="B Nazanin" panose="00000400000000000000" pitchFamily="2" charset="-78"/>
              </a:rPr>
              <a:t>انواع سرمایه </a:t>
            </a:r>
            <a:r>
              <a:rPr lang="fa-IR">
                <a:cs typeface="B Nazanin" panose="00000400000000000000" pitchFamily="2" charset="-78"/>
              </a:rPr>
              <a:t>به سه نوع </a:t>
            </a:r>
            <a:r>
              <a:rPr lang="fa-IR">
                <a:solidFill>
                  <a:srgbClr val="FF0000"/>
                </a:solidFill>
                <a:cs typeface="B Nazanin" panose="00000400000000000000" pitchFamily="2" charset="-78"/>
              </a:rPr>
              <a:t>سرمایه اقتصادی</a:t>
            </a:r>
            <a:r>
              <a:rPr lang="fa-IR">
                <a:cs typeface="B Nazanin" panose="00000400000000000000" pitchFamily="2" charset="-78"/>
              </a:rPr>
              <a:t>، </a:t>
            </a:r>
            <a:r>
              <a:rPr lang="fa-IR">
                <a:solidFill>
                  <a:srgbClr val="00B050"/>
                </a:solidFill>
                <a:cs typeface="B Nazanin" panose="00000400000000000000" pitchFamily="2" charset="-78"/>
              </a:rPr>
              <a:t>سرمایه فرهنگی </a:t>
            </a:r>
            <a:r>
              <a:rPr lang="fa-IR">
                <a:cs typeface="B Nazanin" panose="00000400000000000000" pitchFamily="2" charset="-78"/>
              </a:rPr>
              <a:t>و </a:t>
            </a:r>
            <a:r>
              <a:rPr lang="fa-IR">
                <a:solidFill>
                  <a:srgbClr val="00B0F0"/>
                </a:solidFill>
                <a:cs typeface="B Nazanin" panose="00000400000000000000" pitchFamily="2" charset="-78"/>
              </a:rPr>
              <a:t>سرمایه اجتماعی</a:t>
            </a:r>
            <a:r>
              <a:rPr lang="fa-IR">
                <a:cs typeface="B Nazanin" panose="00000400000000000000" pitchFamily="2" charset="-78"/>
              </a:rPr>
              <a:t> اشاره دارد و تقلیل </a:t>
            </a:r>
            <a:r>
              <a:rPr lang="fa-IR" smtClean="0">
                <a:cs typeface="B Nazanin" panose="00000400000000000000" pitchFamily="2" charset="-78"/>
              </a:rPr>
              <a:t>انواع سرمایه </a:t>
            </a:r>
            <a:r>
              <a:rPr lang="fa-IR">
                <a:cs typeface="B Nazanin" panose="00000400000000000000" pitchFamily="2" charset="-78"/>
              </a:rPr>
              <a:t>به سرمایه اقتصادی را، که جهان مبادلات را به مبادله تجاری فرو میکاهد، اختراع </a:t>
            </a:r>
            <a:r>
              <a:rPr lang="fa-IR" smtClean="0">
                <a:cs typeface="B Nazanin" panose="00000400000000000000" pitchFamily="2" charset="-78"/>
              </a:rPr>
              <a:t>تاریخ سرمایه </a:t>
            </a:r>
            <a:r>
              <a:rPr lang="fa-IR">
                <a:cs typeface="B Nazanin" panose="00000400000000000000" pitchFamily="2" charset="-78"/>
              </a:rPr>
              <a:t>داری می داند.</a:t>
            </a:r>
            <a:r>
              <a:rPr lang="fa-IR" b="1">
                <a:solidFill>
                  <a:srgbClr val="FF0000"/>
                </a:solidFill>
                <a:cs typeface="B Nazanin" panose="00000400000000000000" pitchFamily="2" charset="-78"/>
              </a:rPr>
              <a:t> از نظر او توضیح ساختار و کارکرد جهان اجتماعی غیرممکن است </a:t>
            </a:r>
            <a:r>
              <a:rPr lang="fa-IR">
                <a:cs typeface="B Nazanin" panose="00000400000000000000" pitchFamily="2" charset="-78"/>
              </a:rPr>
              <a:t>مگر </a:t>
            </a:r>
            <a:r>
              <a:rPr lang="fa-IR" smtClean="0">
                <a:cs typeface="B Nazanin" panose="00000400000000000000" pitchFamily="2" charset="-78"/>
              </a:rPr>
              <a:t>آنکه سرمایه </a:t>
            </a:r>
            <a:r>
              <a:rPr lang="fa-IR">
                <a:cs typeface="B Nazanin" panose="00000400000000000000" pitchFamily="2" charset="-78"/>
              </a:rPr>
              <a:t>نه فقط به همان شکلی که نظریه اقتصادی آن را به رسمیت می شناسد، بلکه در </a:t>
            </a:r>
            <a:r>
              <a:rPr lang="fa-IR" smtClean="0">
                <a:cs typeface="B Nazanin" panose="00000400000000000000" pitchFamily="2" charset="-78"/>
              </a:rPr>
              <a:t>تمامی اشکال </a:t>
            </a:r>
            <a:r>
              <a:rPr lang="fa-IR">
                <a:cs typeface="B Nazanin" panose="00000400000000000000" pitchFamily="2" charset="-78"/>
              </a:rPr>
              <a:t>آن از نو شناخته و معرفی شوند (بوردیو، </a:t>
            </a:r>
            <a:r>
              <a:rPr lang="fa-IR" smtClean="0">
                <a:cs typeface="B Nazanin" panose="00000400000000000000" pitchFamily="2" charset="-78"/>
              </a:rPr>
              <a:t>1997)</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966302"/>
            <a:ext cx="4356762" cy="3084000"/>
          </a:xfrm>
          <a:prstGeom prst="rect">
            <a:avLst/>
          </a:prstGeom>
        </p:spPr>
      </p:pic>
      <p:sp>
        <p:nvSpPr>
          <p:cNvPr id="5" name="TextBox 4"/>
          <p:cNvSpPr txBox="1"/>
          <p:nvPr/>
        </p:nvSpPr>
        <p:spPr>
          <a:xfrm>
            <a:off x="2208628" y="5430129"/>
            <a:ext cx="2096086"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پیر بوردیو</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879431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سرمایه اقتصادی از نظر بوردیو بر تعهدات و ارتباطات اجتماعی مبتنی است و خود او آن </a:t>
            </a:r>
            <a:r>
              <a:rPr lang="fa-IR" smtClean="0">
                <a:cs typeface="B Nazanin" panose="00000400000000000000" pitchFamily="2" charset="-78"/>
              </a:rPr>
              <a:t>را چنین </a:t>
            </a:r>
            <a:r>
              <a:rPr lang="fa-IR">
                <a:cs typeface="B Nazanin" panose="00000400000000000000" pitchFamily="2" charset="-78"/>
              </a:rPr>
              <a:t>تعریف می کند: سرمایه اقتصادی انباشت منابع بالفعل و بالقوه ای است که مربوط به </a:t>
            </a:r>
            <a:r>
              <a:rPr lang="fa-IR" smtClean="0">
                <a:cs typeface="B Nazanin" panose="00000400000000000000" pitchFamily="2" charset="-78"/>
              </a:rPr>
              <a:t>داشتن شبکه </a:t>
            </a:r>
            <a:r>
              <a:rPr lang="fa-IR">
                <a:cs typeface="B Nazanin" panose="00000400000000000000" pitchFamily="2" charset="-78"/>
              </a:rPr>
              <a:t>ای نسبتاً پایدار از روابط کم و بیش نهادی شده از آشنایی و شناخت متقابل است یا به </a:t>
            </a:r>
            <a:r>
              <a:rPr lang="fa-IR" smtClean="0">
                <a:cs typeface="B Nazanin" panose="00000400000000000000" pitchFamily="2" charset="-78"/>
              </a:rPr>
              <a:t>عبارت دیگر </a:t>
            </a:r>
            <a:r>
              <a:rPr lang="fa-IR">
                <a:cs typeface="B Nazanin" panose="00000400000000000000" pitchFamily="2" charset="-78"/>
              </a:rPr>
              <a:t>عضویت در یک گروه برای هر یک از اعضایش از طریق حمایت یک سرمایه جمعی، </a:t>
            </a:r>
            <a:r>
              <a:rPr lang="fa-IR" smtClean="0">
                <a:cs typeface="B Nazanin" panose="00000400000000000000" pitchFamily="2" charset="-78"/>
              </a:rPr>
              <a:t>صلاحیتی فراهم </a:t>
            </a:r>
            <a:r>
              <a:rPr lang="fa-IR">
                <a:cs typeface="B Nazanin" panose="00000400000000000000" pitchFamily="2" charset="-78"/>
              </a:rPr>
              <a:t>میکند که آنان را مستحق «</a:t>
            </a:r>
            <a:r>
              <a:rPr lang="fa-IR" b="1">
                <a:solidFill>
                  <a:srgbClr val="FF0000"/>
                </a:solidFill>
                <a:cs typeface="B Nazanin" panose="00000400000000000000" pitchFamily="2" charset="-78"/>
              </a:rPr>
              <a:t>اعتبار</a:t>
            </a:r>
            <a:r>
              <a:rPr lang="fa-IR">
                <a:cs typeface="B Nazanin" panose="00000400000000000000" pitchFamily="2" charset="-78"/>
              </a:rPr>
              <a:t>» به معانی مختلف کلمه میکند. </a:t>
            </a:r>
          </a:p>
        </p:txBody>
      </p:sp>
      <p:sp>
        <p:nvSpPr>
          <p:cNvPr id="5" name="Flowchart: Process 4"/>
          <p:cNvSpPr/>
          <p:nvPr/>
        </p:nvSpPr>
        <p:spPr>
          <a:xfrm>
            <a:off x="838200" y="4459459"/>
            <a:ext cx="3699804" cy="900332"/>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تعهدات و ارتباطات اجتماعی</a:t>
            </a:r>
            <a:endParaRPr lang="fa-IR"/>
          </a:p>
        </p:txBody>
      </p:sp>
      <p:sp>
        <p:nvSpPr>
          <p:cNvPr id="6" name="Flowchart: Decision 5"/>
          <p:cNvSpPr/>
          <p:nvPr/>
        </p:nvSpPr>
        <p:spPr>
          <a:xfrm>
            <a:off x="6203852" y="4206240"/>
            <a:ext cx="3896751" cy="1406769"/>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منابع بالفعل و بالقوه ای</a:t>
            </a:r>
            <a:endParaRPr lang="fa-IR"/>
          </a:p>
        </p:txBody>
      </p:sp>
    </p:spTree>
    <p:extLst>
      <p:ext uri="{BB962C8B-B14F-4D97-AF65-F5344CB8AC3E}">
        <p14:creationId xmlns:p14="http://schemas.microsoft.com/office/powerpoint/2010/main" val="422653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35902" y="1825625"/>
            <a:ext cx="7217898" cy="4351338"/>
          </a:xfrm>
        </p:spPr>
        <p:txBody>
          <a:bodyPr/>
          <a:lstStyle/>
          <a:p>
            <a:pPr algn="just"/>
            <a:r>
              <a:rPr lang="fa-IR">
                <a:cs typeface="B Nazanin" panose="00000400000000000000" pitchFamily="2" charset="-78"/>
              </a:rPr>
              <a:t>بنابراین از نظر بوردیو ایجاد و اثربخشی سرمایه اقتصادی بستگی به عضویت در یک گروه اجتماعی دارد که اعضای آن، مرزهای گروه را از طریق مبادله اشیا و نهادها بنیان نهاده اند. این روابط ممکن است از طریق کاربرد یک نام مشترک (خانواده، ملت، انجمن، حزب) و مجموعه ای کامل از کنشها برای نهادینه کردن، نظیر مبادلات مادی و نمادی تضمین شود. (بوردیو،  1997.)</a:t>
            </a:r>
          </a:p>
          <a:p>
            <a:endParaRPr lang="fa-IR"/>
          </a:p>
        </p:txBody>
      </p:sp>
      <p:sp>
        <p:nvSpPr>
          <p:cNvPr id="5" name="Flowchart: Alternate Process 4"/>
          <p:cNvSpPr/>
          <p:nvPr/>
        </p:nvSpPr>
        <p:spPr>
          <a:xfrm>
            <a:off x="893298" y="5065614"/>
            <a:ext cx="3291840" cy="104101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00B0F0"/>
                </a:solidFill>
                <a:cs typeface="B Nazanin" panose="00000400000000000000" pitchFamily="2" charset="-78"/>
              </a:rPr>
              <a:t>مرزهای گروه</a:t>
            </a:r>
            <a:endParaRPr lang="fa-IR" sz="3200" b="1">
              <a:solidFill>
                <a:srgbClr val="00B0F0"/>
              </a:solidFill>
            </a:endParaRPr>
          </a:p>
        </p:txBody>
      </p:sp>
      <p:pic>
        <p:nvPicPr>
          <p:cNvPr id="6" name="Picture 5"/>
          <p:cNvPicPr>
            <a:picLocks noChangeAspect="1"/>
          </p:cNvPicPr>
          <p:nvPr/>
        </p:nvPicPr>
        <p:blipFill>
          <a:blip r:embed="rId2"/>
          <a:stretch>
            <a:fillRect/>
          </a:stretch>
        </p:blipFill>
        <p:spPr>
          <a:xfrm>
            <a:off x="1125415" y="1855316"/>
            <a:ext cx="2827607" cy="2145978"/>
          </a:xfrm>
          <a:prstGeom prst="rect">
            <a:avLst/>
          </a:prstGeom>
        </p:spPr>
      </p:pic>
    </p:spTree>
    <p:extLst>
      <p:ext uri="{BB962C8B-B14F-4D97-AF65-F5344CB8AC3E}">
        <p14:creationId xmlns:p14="http://schemas.microsoft.com/office/powerpoint/2010/main" val="1779600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بوردیو بر قابلیت تبدیل </a:t>
            </a:r>
            <a:r>
              <a:rPr lang="fa-IR" smtClean="0">
                <a:cs typeface="B Nazanin" panose="00000400000000000000" pitchFamily="2" charset="-78"/>
              </a:rPr>
              <a:t>انواع مختلف </a:t>
            </a:r>
            <a:r>
              <a:rPr lang="fa-IR">
                <a:cs typeface="B Nazanin" panose="00000400000000000000" pitchFamily="2" charset="-78"/>
              </a:rPr>
              <a:t>سرمایه تأکید داشته و سرمایه اقتصادی را ریشه انواع دیگر سرمایه میداند و به تعبیر </a:t>
            </a:r>
            <a:r>
              <a:rPr lang="fa-IR" smtClean="0">
                <a:cs typeface="B Nazanin" panose="00000400000000000000" pitchFamily="2" charset="-78"/>
              </a:rPr>
              <a:t>لین (2001) سرمایه </a:t>
            </a:r>
            <a:r>
              <a:rPr lang="fa-IR">
                <a:cs typeface="B Nazanin" panose="00000400000000000000" pitchFamily="2" charset="-78"/>
              </a:rPr>
              <a:t>اقتصادی در نظر بوردیو لباس مبدل برای سرمایه اجتماعی می باشد. لین با </a:t>
            </a:r>
            <a:r>
              <a:rPr lang="fa-IR" smtClean="0">
                <a:cs typeface="B Nazanin" panose="00000400000000000000" pitchFamily="2" charset="-78"/>
              </a:rPr>
              <a:t>طرح «نظریه </a:t>
            </a:r>
            <a:r>
              <a:rPr lang="fa-IR">
                <a:cs typeface="B Nazanin" panose="00000400000000000000" pitchFamily="2" charset="-78"/>
              </a:rPr>
              <a:t>منابع اقتصادی» </a:t>
            </a:r>
            <a:r>
              <a:rPr lang="fa-IR" smtClean="0">
                <a:cs typeface="B Nazanin" panose="00000400000000000000" pitchFamily="2" charset="-78"/>
              </a:rPr>
              <a:t>(1982) مشخصاً </a:t>
            </a:r>
            <a:r>
              <a:rPr lang="fa-IR">
                <a:cs typeface="B Nazanin" panose="00000400000000000000" pitchFamily="2" charset="-78"/>
              </a:rPr>
              <a:t>این مسئله را مطرح کرده است که دست یابی به </a:t>
            </a:r>
            <a:r>
              <a:rPr lang="fa-IR" smtClean="0">
                <a:cs typeface="B Nazanin" panose="00000400000000000000" pitchFamily="2" charset="-78"/>
              </a:rPr>
              <a:t>منابع اقتصادی </a:t>
            </a:r>
            <a:r>
              <a:rPr lang="fa-IR">
                <a:cs typeface="B Nazanin" panose="00000400000000000000" pitchFamily="2" charset="-78"/>
              </a:rPr>
              <a:t>و استفاده از آنها (منابع نهفته در شبکه های اجتماعی) می تواند به موقعیت های </a:t>
            </a:r>
            <a:r>
              <a:rPr lang="fa-IR" smtClean="0">
                <a:cs typeface="B Nazanin" panose="00000400000000000000" pitchFamily="2" charset="-78"/>
              </a:rPr>
              <a:t>اجتماعی - </a:t>
            </a:r>
            <a:r>
              <a:rPr lang="fa-IR">
                <a:cs typeface="B Nazanin" panose="00000400000000000000" pitchFamily="2" charset="-78"/>
              </a:rPr>
              <a:t>اقتصادی بهتر منجر شود. برهمین اساس لین در سال های اخیر (1998) مفهوم سرمایه اقتصادی را برای طرح نظرات پیشین خود برگزیده و آن را به مثابه منابع نهفته در ساختار اجتماعی تعریف میکند که با کنش های هدفمند قابل دسترسی یا گردآوری است</a:t>
            </a:r>
          </a:p>
        </p:txBody>
      </p:sp>
      <p:sp>
        <p:nvSpPr>
          <p:cNvPr id="4" name="Flowchart: Alternate Process 3"/>
          <p:cNvSpPr/>
          <p:nvPr/>
        </p:nvSpPr>
        <p:spPr>
          <a:xfrm>
            <a:off x="838200" y="4895557"/>
            <a:ext cx="7230794" cy="82999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سرمایه اقتصادی در نظر بوردیو لباس مبدل برای سرمایه اجتماعی می باشد</a:t>
            </a:r>
            <a:endParaRPr lang="fa-IR"/>
          </a:p>
        </p:txBody>
      </p:sp>
    </p:spTree>
    <p:extLst>
      <p:ext uri="{BB962C8B-B14F-4D97-AF65-F5344CB8AC3E}">
        <p14:creationId xmlns:p14="http://schemas.microsoft.com/office/powerpoint/2010/main" val="168346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a:t>
            </a:r>
            <a:r>
              <a:rPr lang="fa-IR" smtClean="0">
                <a:cs typeface="B Nazanin" panose="00000400000000000000" pitchFamily="2" charset="-78"/>
              </a:rPr>
              <a:t>پژوهش </a:t>
            </a:r>
            <a:r>
              <a:rPr lang="fa-IR">
                <a:cs typeface="B Nazanin" panose="00000400000000000000" pitchFamily="2" charset="-78"/>
              </a:rPr>
              <a:t>از بعد هدف از نوع تحقیقات اکتشافی شمرده می شود و از بعد استراتژی در دسته تحقیقات غیر آزمایشی، میدانی و کیفی قرار گرفت. جامعه مشارکت کننده این تحقیق را کلیه سهامداران بورس اوراق بهادار در سال 1400-1399 تشکیل می دهند که از طریق نمونه گیری به شیوه هدفمند تا رسیدن به اشباع نظری انتخاب شدند. </a:t>
            </a:r>
          </a:p>
        </p:txBody>
      </p:sp>
      <p:sp>
        <p:nvSpPr>
          <p:cNvPr id="4" name="Flowchart: Alternate Process 3"/>
          <p:cNvSpPr/>
          <p:nvPr/>
        </p:nvSpPr>
        <p:spPr>
          <a:xfrm>
            <a:off x="838200" y="3840480"/>
            <a:ext cx="4754880" cy="97067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تحقیقات غیر آزمایشی، میدانی و کیفی</a:t>
            </a:r>
            <a:endParaRPr lang="fa-IR"/>
          </a:p>
        </p:txBody>
      </p:sp>
    </p:spTree>
    <p:extLst>
      <p:ext uri="{BB962C8B-B14F-4D97-AF65-F5344CB8AC3E}">
        <p14:creationId xmlns:p14="http://schemas.microsoft.com/office/powerpoint/2010/main" val="3761515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 </a:t>
            </a:r>
            <a:r>
              <a:rPr lang="fa-IR">
                <a:cs typeface="B Nazanin" panose="00000400000000000000" pitchFamily="2" charset="-78"/>
              </a:rPr>
              <a:t>به این ترتیب، از نظر لین، سرمایه اقتصادی از سه جزء تشکیل شده است: </a:t>
            </a:r>
            <a:r>
              <a:rPr lang="fa-IR" b="1">
                <a:solidFill>
                  <a:srgbClr val="FF0000"/>
                </a:solidFill>
                <a:cs typeface="B Nazanin" panose="00000400000000000000" pitchFamily="2" charset="-78"/>
              </a:rPr>
              <a:t>منابع نهفته در ساختار اجتماعی</a:t>
            </a:r>
            <a:r>
              <a:rPr lang="fa-IR">
                <a:cs typeface="B Nazanin" panose="00000400000000000000" pitchFamily="2" charset="-78"/>
              </a:rPr>
              <a:t>، </a:t>
            </a:r>
            <a:r>
              <a:rPr lang="fa-IR" b="1">
                <a:solidFill>
                  <a:srgbClr val="00B0F0"/>
                </a:solidFill>
                <a:cs typeface="B Nazanin" panose="00000400000000000000" pitchFamily="2" charset="-78"/>
              </a:rPr>
              <a:t>قابلیت دسترسی افراد به این گونه منابع اجتماعی </a:t>
            </a:r>
            <a:r>
              <a:rPr lang="fa-IR">
                <a:cs typeface="B Nazanin" panose="00000400000000000000" pitchFamily="2" charset="-78"/>
              </a:rPr>
              <a:t>و </a:t>
            </a:r>
            <a:r>
              <a:rPr lang="fa-IR" b="1">
                <a:solidFill>
                  <a:schemeClr val="accent2">
                    <a:lumMod val="75000"/>
                  </a:schemeClr>
                </a:solidFill>
                <a:cs typeface="B Nazanin" panose="00000400000000000000" pitchFamily="2" charset="-78"/>
              </a:rPr>
              <a:t>استفاده یا گردآوری این گونه منابع اجتماعی در کنش های هدفمند </a:t>
            </a:r>
            <a:r>
              <a:rPr lang="fa-IR">
                <a:cs typeface="B Nazanin" panose="00000400000000000000" pitchFamily="2" charset="-78"/>
              </a:rPr>
              <a:t>(لین، 1999)</a:t>
            </a:r>
          </a:p>
          <a:p>
            <a:endParaRPr lang="fa-IR"/>
          </a:p>
        </p:txBody>
      </p:sp>
      <p:pic>
        <p:nvPicPr>
          <p:cNvPr id="4" name="Picture 3"/>
          <p:cNvPicPr>
            <a:picLocks noChangeAspect="1"/>
          </p:cNvPicPr>
          <p:nvPr/>
        </p:nvPicPr>
        <p:blipFill>
          <a:blip r:embed="rId2"/>
          <a:stretch>
            <a:fillRect/>
          </a:stretch>
        </p:blipFill>
        <p:spPr>
          <a:xfrm>
            <a:off x="838200" y="4533313"/>
            <a:ext cx="1531108" cy="1531108"/>
          </a:xfrm>
          <a:prstGeom prst="rect">
            <a:avLst/>
          </a:prstGeom>
        </p:spPr>
      </p:pic>
    </p:spTree>
    <p:extLst>
      <p:ext uri="{BB962C8B-B14F-4D97-AF65-F5344CB8AC3E}">
        <p14:creationId xmlns:p14="http://schemas.microsoft.com/office/powerpoint/2010/main" val="4071449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شواهد تجربي مطالعات انجام شده در داخل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آذربویه </a:t>
            </a:r>
            <a:r>
              <a:rPr lang="fa-IR">
                <a:cs typeface="B Nazanin" panose="00000400000000000000" pitchFamily="2" charset="-78"/>
              </a:rPr>
              <a:t>دینکی </a:t>
            </a:r>
            <a:r>
              <a:rPr lang="fa-IR" smtClean="0">
                <a:cs typeface="B Nazanin" panose="00000400000000000000" pitchFamily="2" charset="-78"/>
              </a:rPr>
              <a:t>(1399) پژوهشی </a:t>
            </a:r>
            <a:r>
              <a:rPr lang="fa-IR">
                <a:cs typeface="B Nazanin" panose="00000400000000000000" pitchFamily="2" charset="-78"/>
              </a:rPr>
              <a:t>با عنوان مرورری بر منشا رفتار احساسی سرمایه گذاران و </a:t>
            </a:r>
            <a:r>
              <a:rPr lang="fa-IR" smtClean="0">
                <a:cs typeface="B Nazanin" panose="00000400000000000000" pitchFamily="2" charset="-78"/>
              </a:rPr>
              <a:t>تاثیرات آن </a:t>
            </a:r>
            <a:r>
              <a:rPr lang="fa-IR">
                <a:cs typeface="B Nazanin" panose="00000400000000000000" pitchFamily="2" charset="-78"/>
              </a:rPr>
              <a:t>بر بازار بورس را مورد بررسی قرار داد. در تئوری مالی سنتی فرض بر این است که </a:t>
            </a:r>
            <a:r>
              <a:rPr lang="fa-IR" smtClean="0">
                <a:cs typeface="B Nazanin" panose="00000400000000000000" pitchFamily="2" charset="-78"/>
              </a:rPr>
              <a:t>سرمایه گذاران </a:t>
            </a:r>
            <a:r>
              <a:rPr lang="fa-IR">
                <a:cs typeface="B Nazanin" panose="00000400000000000000" pitchFamily="2" charset="-78"/>
              </a:rPr>
              <a:t>رفتار عقلایی دارند و با دردسترس داشتن منابع اطلاعاتی به دنبال حداکثر ساختن مطلوبیت مورد انتظار اند در حالی که دیدگاه مالی رفتاری حاکی از آن است که رفتار سرمایه گذاران، در گرو قضاوت ها، گرایش های احساسی و منابع اطلاعاتی غیر رسمی قرار می گیرد </a:t>
            </a:r>
          </a:p>
        </p:txBody>
      </p:sp>
      <p:sp>
        <p:nvSpPr>
          <p:cNvPr id="4" name="Flowchart: Alternate Process 3"/>
          <p:cNvSpPr/>
          <p:nvPr/>
        </p:nvSpPr>
        <p:spPr>
          <a:xfrm>
            <a:off x="838200" y="4599716"/>
            <a:ext cx="4271750" cy="1050877"/>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حداکثر ساختن مطلوبیت مورد انتظار</a:t>
            </a:r>
            <a:endParaRPr lang="fa-IR"/>
          </a:p>
        </p:txBody>
      </p:sp>
    </p:spTree>
    <p:extLst>
      <p:ext uri="{BB962C8B-B14F-4D97-AF65-F5344CB8AC3E}">
        <p14:creationId xmlns:p14="http://schemas.microsoft.com/office/powerpoint/2010/main" val="57080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همچنین </a:t>
            </a:r>
            <a:r>
              <a:rPr lang="fa-IR">
                <a:cs typeface="B Nazanin" panose="00000400000000000000" pitchFamily="2" charset="-78"/>
              </a:rPr>
              <a:t>مطالعات بسیاری نشانگر آنند که </a:t>
            </a:r>
            <a:r>
              <a:rPr lang="fa-IR" b="1">
                <a:solidFill>
                  <a:srgbClr val="FF0000"/>
                </a:solidFill>
                <a:cs typeface="B Nazanin" panose="00000400000000000000" pitchFamily="2" charset="-78"/>
              </a:rPr>
              <a:t>رفتار احساسی سرمایه گذاران بر بازار بورس تاثیر </a:t>
            </a:r>
            <a:r>
              <a:rPr lang="fa-IR" b="1" smtClean="0">
                <a:solidFill>
                  <a:srgbClr val="FF0000"/>
                </a:solidFill>
                <a:cs typeface="B Nazanin" panose="00000400000000000000" pitchFamily="2" charset="-78"/>
              </a:rPr>
              <a:t>گذار است</a:t>
            </a:r>
            <a:r>
              <a:rPr lang="fa-IR" b="1">
                <a:solidFill>
                  <a:srgbClr val="FF0000"/>
                </a:solidFill>
                <a:cs typeface="B Nazanin" panose="00000400000000000000" pitchFamily="2" charset="-78"/>
              </a:rPr>
              <a:t>.</a:t>
            </a:r>
            <a:r>
              <a:rPr lang="fa-IR">
                <a:cs typeface="B Nazanin" panose="00000400000000000000" pitchFamily="2" charset="-78"/>
              </a:rPr>
              <a:t> در پژوهش پیش رو، با مرور نظام مند مطالعات پیشین، </a:t>
            </a:r>
            <a:r>
              <a:rPr lang="fa-IR" smtClean="0">
                <a:cs typeface="B Nazanin" panose="00000400000000000000" pitchFamily="2" charset="-78"/>
              </a:rPr>
              <a:t>تعداد  </a:t>
            </a:r>
            <a:r>
              <a:rPr lang="fa-IR" b="1" smtClean="0">
                <a:solidFill>
                  <a:srgbClr val="FF0000"/>
                </a:solidFill>
                <a:cs typeface="B Nazanin" panose="00000400000000000000" pitchFamily="2" charset="-78"/>
              </a:rPr>
              <a:t>45 مقاله</a:t>
            </a:r>
            <a:r>
              <a:rPr lang="fa-IR" smtClean="0">
                <a:cs typeface="B Nazanin" panose="00000400000000000000" pitchFamily="2" charset="-78"/>
              </a:rPr>
              <a:t> </a:t>
            </a:r>
            <a:r>
              <a:rPr lang="fa-IR">
                <a:cs typeface="B Nazanin" panose="00000400000000000000" pitchFamily="2" charset="-78"/>
              </a:rPr>
              <a:t>و پژوهش بر </a:t>
            </a:r>
            <a:r>
              <a:rPr lang="fa-IR" smtClean="0">
                <a:cs typeface="B Nazanin" panose="00000400000000000000" pitchFamily="2" charset="-78"/>
              </a:rPr>
              <a:t>اساس سه </a:t>
            </a:r>
            <a:r>
              <a:rPr lang="fa-IR">
                <a:cs typeface="B Nazanin" panose="00000400000000000000" pitchFamily="2" charset="-78"/>
              </a:rPr>
              <a:t>معیار ثبت در نشریات معتبر، ثبت یافته های مورد انتظار و کامل بودن پژوهش مورد مطالعه </a:t>
            </a:r>
            <a:r>
              <a:rPr lang="fa-IR" smtClean="0">
                <a:cs typeface="B Nazanin" panose="00000400000000000000" pitchFamily="2" charset="-78"/>
              </a:rPr>
              <a:t>و بررسی </a:t>
            </a:r>
            <a:r>
              <a:rPr lang="fa-IR">
                <a:cs typeface="B Nazanin" panose="00000400000000000000" pitchFamily="2" charset="-78"/>
              </a:rPr>
              <a:t>قرار گرفته اند</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2366420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t> </a:t>
            </a:r>
            <a:r>
              <a:rPr lang="fa-IR">
                <a:cs typeface="B Nazanin" panose="00000400000000000000" pitchFamily="2" charset="-78"/>
              </a:rPr>
              <a:t>جستجوی نظام مند مطالعات پیشین حاکی از آن است که گروه های فرهنگی، گروه های موثر در بازار سهام (شفافیت، کارآیی، گروه های پیشرو و..). و گروه های موثر در موسسات مالی بر رفتار احساسی سرمایه گذاران موثر اند. همچنین رفتار و گرایش احساسی سرمایه گذاران منجر به </a:t>
            </a:r>
            <a:r>
              <a:rPr lang="fa-IR" b="1">
                <a:solidFill>
                  <a:schemeClr val="accent2">
                    <a:lumMod val="75000"/>
                  </a:schemeClr>
                </a:solidFill>
                <a:cs typeface="B Nazanin" panose="00000400000000000000" pitchFamily="2" charset="-78"/>
              </a:rPr>
              <a:t>تغییر</a:t>
            </a:r>
            <a:r>
              <a:rPr lang="fa-IR">
                <a:cs typeface="B Nazanin" panose="00000400000000000000" pitchFamily="2" charset="-78"/>
              </a:rPr>
              <a:t> </a:t>
            </a:r>
            <a:r>
              <a:rPr lang="fa-IR" b="1">
                <a:solidFill>
                  <a:schemeClr val="accent2">
                    <a:lumMod val="75000"/>
                  </a:schemeClr>
                </a:solidFill>
                <a:cs typeface="B Nazanin" panose="00000400000000000000" pitchFamily="2" charset="-78"/>
              </a:rPr>
              <a:t>بازدهی های سریزمانی</a:t>
            </a:r>
            <a:r>
              <a:rPr lang="fa-IR">
                <a:cs typeface="B Nazanin" panose="00000400000000000000" pitchFamily="2" charset="-78"/>
              </a:rPr>
              <a:t>، </a:t>
            </a:r>
            <a:r>
              <a:rPr lang="fa-IR" b="1">
                <a:solidFill>
                  <a:srgbClr val="FF0000"/>
                </a:solidFill>
                <a:cs typeface="B Nazanin" panose="00000400000000000000" pitchFamily="2" charset="-78"/>
              </a:rPr>
              <a:t>مشوش شدن جو بازار و بی نظمی بازار</a:t>
            </a:r>
            <a:r>
              <a:rPr lang="fa-IR">
                <a:cs typeface="B Nazanin" panose="00000400000000000000" pitchFamily="2" charset="-78"/>
              </a:rPr>
              <a:t>، </a:t>
            </a:r>
            <a:r>
              <a:rPr lang="fa-IR" b="1">
                <a:solidFill>
                  <a:srgbClr val="00B0F0"/>
                </a:solidFill>
                <a:cs typeface="B Nazanin" panose="00000400000000000000" pitchFamily="2" charset="-78"/>
              </a:rPr>
              <a:t>تغییر در الگوهای قیمت گذاری و قیمت سهام</a:t>
            </a:r>
            <a:r>
              <a:rPr lang="fa-IR">
                <a:cs typeface="B Nazanin" panose="00000400000000000000" pitchFamily="2" charset="-78"/>
              </a:rPr>
              <a:t> و </a:t>
            </a:r>
            <a:r>
              <a:rPr lang="fa-IR" b="1">
                <a:solidFill>
                  <a:srgbClr val="00B050"/>
                </a:solidFill>
                <a:cs typeface="B Nazanin" panose="00000400000000000000" pitchFamily="2" charset="-78"/>
              </a:rPr>
              <a:t>کاهش سطح اعتماد به منابع خبرگزاری رسمی </a:t>
            </a:r>
            <a:r>
              <a:rPr lang="fa-IR">
                <a:cs typeface="B Nazanin" panose="00000400000000000000" pitchFamily="2" charset="-78"/>
              </a:rPr>
              <a:t>می شود</a:t>
            </a:r>
          </a:p>
          <a:p>
            <a:endParaRPr lang="fa-IR"/>
          </a:p>
        </p:txBody>
      </p:sp>
    </p:spTree>
    <p:extLst>
      <p:ext uri="{BB962C8B-B14F-4D97-AF65-F5344CB8AC3E}">
        <p14:creationId xmlns:p14="http://schemas.microsoft.com/office/powerpoint/2010/main" val="1638191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پیرایش </a:t>
            </a:r>
            <a:r>
              <a:rPr lang="fa-IR">
                <a:cs typeface="B Nazanin" panose="00000400000000000000" pitchFamily="2" charset="-78"/>
              </a:rPr>
              <a:t>و قادری </a:t>
            </a:r>
            <a:r>
              <a:rPr lang="fa-IR" smtClean="0">
                <a:cs typeface="B Nazanin" panose="00000400000000000000" pitchFamily="2" charset="-78"/>
              </a:rPr>
              <a:t>منفرد(1399) پژوهشی </a:t>
            </a:r>
            <a:r>
              <a:rPr lang="fa-IR">
                <a:cs typeface="B Nazanin" panose="00000400000000000000" pitchFamily="2" charset="-78"/>
              </a:rPr>
              <a:t>را تحت عنوان برآورد شاخص انتظارات سرمایه گذاران </a:t>
            </a:r>
            <a:r>
              <a:rPr lang="fa-IR" smtClean="0">
                <a:cs typeface="B Nazanin" panose="00000400000000000000" pitchFamily="2" charset="-78"/>
              </a:rPr>
              <a:t>و بررسی </a:t>
            </a:r>
            <a:r>
              <a:rPr lang="fa-IR">
                <a:cs typeface="B Nazanin" panose="00000400000000000000" pitchFamily="2" charset="-78"/>
              </a:rPr>
              <a:t>رابطه آن با عملکرد بورس اوراق بهادار تهران را مورد بررسی قرار دادند. </a:t>
            </a:r>
            <a:r>
              <a:rPr lang="fa-IR" b="1">
                <a:solidFill>
                  <a:srgbClr val="FF0000"/>
                </a:solidFill>
                <a:cs typeface="B Nazanin" panose="00000400000000000000" pitchFamily="2" charset="-78"/>
              </a:rPr>
              <a:t>فرض عقلایی </a:t>
            </a:r>
            <a:r>
              <a:rPr lang="fa-IR" b="1" smtClean="0">
                <a:solidFill>
                  <a:srgbClr val="FF0000"/>
                </a:solidFill>
                <a:cs typeface="B Nazanin" panose="00000400000000000000" pitchFamily="2" charset="-78"/>
              </a:rPr>
              <a:t>بودن سرمایه </a:t>
            </a:r>
            <a:r>
              <a:rPr lang="fa-IR" b="1">
                <a:solidFill>
                  <a:srgbClr val="FF0000"/>
                </a:solidFill>
                <a:cs typeface="B Nazanin" panose="00000400000000000000" pitchFamily="2" charset="-78"/>
              </a:rPr>
              <a:t>گذاران</a:t>
            </a:r>
            <a:r>
              <a:rPr lang="fa-IR">
                <a:cs typeface="B Nazanin" panose="00000400000000000000" pitchFamily="2" charset="-78"/>
              </a:rPr>
              <a:t> به عنوان مدل </a:t>
            </a:r>
            <a:r>
              <a:rPr lang="fa-IR" smtClean="0">
                <a:cs typeface="B Nazanin" panose="00000400000000000000" pitchFamily="2" charset="-78"/>
              </a:rPr>
              <a:t>ساده ای </a:t>
            </a:r>
            <a:r>
              <a:rPr lang="fa-IR">
                <a:cs typeface="B Nazanin" panose="00000400000000000000" pitchFamily="2" charset="-78"/>
              </a:rPr>
              <a:t>از رفتار انسان، یکی از پایه های اصلی دانش مالی </a:t>
            </a:r>
            <a:r>
              <a:rPr lang="fa-IR" smtClean="0">
                <a:cs typeface="B Nazanin" panose="00000400000000000000" pitchFamily="2" charset="-78"/>
              </a:rPr>
              <a:t>کلاسیک است </a:t>
            </a:r>
            <a:r>
              <a:rPr lang="fa-IR">
                <a:cs typeface="B Nazanin" panose="00000400000000000000" pitchFamily="2" charset="-78"/>
              </a:rPr>
              <a:t>و تقریبا تمامی نظریه های مالی کلاسیک مثل نظریه پرتفوی، بازار کارای سرمایه، مدل </a:t>
            </a:r>
            <a:r>
              <a:rPr lang="fa-IR" smtClean="0">
                <a:cs typeface="B Nazanin" panose="00000400000000000000" pitchFamily="2" charset="-78"/>
              </a:rPr>
              <a:t>قیمت گذاری </a:t>
            </a:r>
            <a:r>
              <a:rPr lang="fa-IR">
                <a:cs typeface="B Nazanin" panose="00000400000000000000" pitchFamily="2" charset="-78"/>
              </a:rPr>
              <a:t>دارایی های سرمایهای و تئوری نمایندگی و نظریه های فرعی منشعب از آنها، متاثر از </a:t>
            </a:r>
            <a:r>
              <a:rPr lang="fa-IR" smtClean="0">
                <a:cs typeface="B Nazanin" panose="00000400000000000000" pitchFamily="2" charset="-78"/>
              </a:rPr>
              <a:t>این فرض </a:t>
            </a:r>
            <a:r>
              <a:rPr lang="fa-IR">
                <a:cs typeface="B Nazanin" panose="00000400000000000000" pitchFamily="2" charset="-78"/>
              </a:rPr>
              <a:t>است.هدف از این پژوهش برآورد شاخص انتظارات سرمایه گذاران و بررسی رابطه آن </a:t>
            </a:r>
            <a:r>
              <a:rPr lang="fa-IR" smtClean="0">
                <a:cs typeface="B Nazanin" panose="00000400000000000000" pitchFamily="2" charset="-78"/>
              </a:rPr>
              <a:t>با عملکرد </a:t>
            </a:r>
            <a:r>
              <a:rPr lang="fa-IR">
                <a:cs typeface="B Nazanin" panose="00000400000000000000" pitchFamily="2" charset="-78"/>
              </a:rPr>
              <a:t>بورس اوراق بهادارتهران است. روش پژوهش توصیفی همبستگی است و برای تجزیه </a:t>
            </a:r>
            <a:r>
              <a:rPr lang="fa-IR" smtClean="0">
                <a:cs typeface="B Nazanin" panose="00000400000000000000" pitchFamily="2" charset="-78"/>
              </a:rPr>
              <a:t>و تحلیل </a:t>
            </a:r>
            <a:r>
              <a:rPr lang="fa-IR">
                <a:cs typeface="B Nazanin" panose="00000400000000000000" pitchFamily="2" charset="-78"/>
              </a:rPr>
              <a:t>داده ها از روش رگرسیون استفاده شده است. </a:t>
            </a:r>
          </a:p>
        </p:txBody>
      </p:sp>
      <p:sp>
        <p:nvSpPr>
          <p:cNvPr id="4" name="Flowchart: Alternate Process 3"/>
          <p:cNvSpPr/>
          <p:nvPr/>
        </p:nvSpPr>
        <p:spPr>
          <a:xfrm>
            <a:off x="838201" y="4913194"/>
            <a:ext cx="3870278" cy="111911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یکی از پایه های اصلی دانش مالی</a:t>
            </a:r>
            <a:endParaRPr lang="fa-IR"/>
          </a:p>
        </p:txBody>
      </p:sp>
    </p:spTree>
    <p:extLst>
      <p:ext uri="{BB962C8B-B14F-4D97-AF65-F5344CB8AC3E}">
        <p14:creationId xmlns:p14="http://schemas.microsoft.com/office/powerpoint/2010/main" val="3027346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اساس یافته های پژوهش شاخص انتظارات سرمایه گذاران تاثیر معناداری بر بازده بورس اوراق بهادار تهران </a:t>
            </a:r>
            <a:r>
              <a:rPr lang="fa-IR" smtClean="0">
                <a:cs typeface="B Nazanin" panose="00000400000000000000" pitchFamily="2" charset="-78"/>
              </a:rPr>
              <a:t>(0.122) دارد</a:t>
            </a:r>
            <a:r>
              <a:rPr lang="fa-IR">
                <a:cs typeface="B Nazanin" panose="00000400000000000000" pitchFamily="2" charset="-78"/>
              </a:rPr>
              <a:t>. همچنین شاخص انتظارات سرمایه گذاران بر ریسک بورس اوراق بهادار تهران </a:t>
            </a:r>
            <a:r>
              <a:rPr lang="fa-IR" smtClean="0">
                <a:cs typeface="B Nazanin" panose="00000400000000000000" pitchFamily="2" charset="-78"/>
              </a:rPr>
              <a:t>(0.20) تاثیر </a:t>
            </a:r>
            <a:r>
              <a:rPr lang="fa-IR">
                <a:cs typeface="B Nazanin" panose="00000400000000000000" pitchFamily="2" charset="-78"/>
              </a:rPr>
              <a:t>معناداری دارد. بنابراین شاخص انتظارات سرمایه گذاران تاثیر بیشتری بر بازده بورس اوراق بهادار </a:t>
            </a:r>
            <a:r>
              <a:rPr lang="fa-IR" smtClean="0">
                <a:cs typeface="B Nazanin" panose="00000400000000000000" pitchFamily="2" charset="-78"/>
              </a:rPr>
              <a:t>دارد. </a:t>
            </a:r>
            <a:r>
              <a:rPr lang="fa-IR">
                <a:cs typeface="B Nazanin" panose="00000400000000000000" pitchFamily="2" charset="-78"/>
              </a:rPr>
              <a:t>ذوقی و کریمی </a:t>
            </a:r>
            <a:r>
              <a:rPr lang="fa-IR" smtClean="0">
                <a:cs typeface="B Nazanin" panose="00000400000000000000" pitchFamily="2" charset="-78"/>
              </a:rPr>
              <a:t>(1399) پژوهشی </a:t>
            </a:r>
            <a:r>
              <a:rPr lang="fa-IR">
                <a:cs typeface="B Nazanin" panose="00000400000000000000" pitchFamily="2" charset="-78"/>
              </a:rPr>
              <a:t>را تحت عنوان رتبه بندی عوامل موثر بر تصمیم گیری </a:t>
            </a:r>
            <a:r>
              <a:rPr lang="fa-IR" smtClean="0">
                <a:cs typeface="B Nazanin" panose="00000400000000000000" pitchFamily="2" charset="-78"/>
              </a:rPr>
              <a:t>خرید سهام </a:t>
            </a:r>
            <a:r>
              <a:rPr lang="fa-IR">
                <a:cs typeface="B Nazanin" panose="00000400000000000000" pitchFamily="2" charset="-78"/>
              </a:rPr>
              <a:t>برای سهامداران با استفاده از روش ترکیبی تحلیل پوششی داده ها و آنتروپی شانون را </a:t>
            </a:r>
            <a:r>
              <a:rPr lang="fa-IR" smtClean="0">
                <a:cs typeface="B Nazanin" panose="00000400000000000000" pitchFamily="2" charset="-78"/>
              </a:rPr>
              <a:t>مورد ارزیابی </a:t>
            </a:r>
            <a:r>
              <a:rPr lang="fa-IR">
                <a:cs typeface="B Nazanin" panose="00000400000000000000" pitchFamily="2" charset="-78"/>
              </a:rPr>
              <a:t>قرار دادند. </a:t>
            </a:r>
          </a:p>
          <a:p>
            <a:endParaRPr lang="fa-IR"/>
          </a:p>
        </p:txBody>
      </p:sp>
      <p:sp>
        <p:nvSpPr>
          <p:cNvPr id="4" name="Flowchart: Alternate Process 3"/>
          <p:cNvSpPr/>
          <p:nvPr/>
        </p:nvSpPr>
        <p:spPr>
          <a:xfrm>
            <a:off x="1083212" y="4726745"/>
            <a:ext cx="3812345" cy="119575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تصمیم گیری خرید سهام</a:t>
            </a:r>
            <a:endParaRPr lang="fa-IR"/>
          </a:p>
        </p:txBody>
      </p:sp>
    </p:spTree>
    <p:extLst>
      <p:ext uri="{BB962C8B-B14F-4D97-AF65-F5344CB8AC3E}">
        <p14:creationId xmlns:p14="http://schemas.microsoft.com/office/powerpoint/2010/main" val="75094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699804" y="1825625"/>
            <a:ext cx="7653996" cy="4351338"/>
          </a:xfrm>
        </p:spPr>
        <p:txBody>
          <a:bodyPr>
            <a:normAutofit lnSpcReduction="10000"/>
          </a:bodyPr>
          <a:lstStyle/>
          <a:p>
            <a:pPr algn="just"/>
            <a:r>
              <a:rPr lang="fa-IR" smtClean="0">
                <a:cs typeface="B Nazanin" panose="00000400000000000000" pitchFamily="2" charset="-78"/>
              </a:rPr>
              <a:t>سرمایه </a:t>
            </a:r>
            <a:r>
              <a:rPr lang="fa-IR">
                <a:cs typeface="B Nazanin" panose="00000400000000000000" pitchFamily="2" charset="-78"/>
              </a:rPr>
              <a:t>گذاران باید بررسی های وسیعی در موقع خرید یا فروش سهام </a:t>
            </a:r>
            <a:r>
              <a:rPr lang="fa-IR" smtClean="0">
                <a:cs typeface="B Nazanin" panose="00000400000000000000" pitchFamily="2" charset="-78"/>
              </a:rPr>
              <a:t>عادی انجام </a:t>
            </a:r>
            <a:r>
              <a:rPr lang="fa-IR">
                <a:cs typeface="B Nazanin" panose="00000400000000000000" pitchFamily="2" charset="-78"/>
              </a:rPr>
              <a:t>دهند. زیرا آنها نقدترین دارایی خود را به سهام تبدیل می کنند و در صورت عدم توجه </a:t>
            </a:r>
            <a:r>
              <a:rPr lang="fa-IR" smtClean="0">
                <a:cs typeface="B Nazanin" panose="00000400000000000000" pitchFamily="2" charset="-78"/>
              </a:rPr>
              <a:t>به مواردی </a:t>
            </a:r>
            <a:r>
              <a:rPr lang="fa-IR">
                <a:cs typeface="B Nazanin" panose="00000400000000000000" pitchFamily="2" charset="-78"/>
              </a:rPr>
              <a:t>خاص، نتایج مطلوبی از آن سرمایه گذاری دریافت نخواهند کرد. از همین رو این مقاله </a:t>
            </a:r>
            <a:r>
              <a:rPr lang="fa-IR" smtClean="0">
                <a:cs typeface="B Nazanin" panose="00000400000000000000" pitchFamily="2" charset="-78"/>
              </a:rPr>
              <a:t>بر آن </a:t>
            </a:r>
            <a:r>
              <a:rPr lang="fa-IR">
                <a:cs typeface="B Nazanin" panose="00000400000000000000" pitchFamily="2" charset="-78"/>
              </a:rPr>
              <a:t>است تا درجه اهمیت عوامل مذکور از قبیل عوامل مالی در سطح شرکت ها را مشخص کند یا </a:t>
            </a:r>
            <a:r>
              <a:rPr lang="fa-IR" smtClean="0">
                <a:cs typeface="B Nazanin" panose="00000400000000000000" pitchFamily="2" charset="-78"/>
              </a:rPr>
              <a:t>از یک </a:t>
            </a:r>
            <a:r>
              <a:rPr lang="fa-IR">
                <a:cs typeface="B Nazanin" panose="00000400000000000000" pitchFamily="2" charset="-78"/>
              </a:rPr>
              <a:t>سو به سرمایه گذاران نوپا کمک نماید یا بر اساس شاخص هایی که سرمایه گذاران باتجربه </a:t>
            </a:r>
            <a:r>
              <a:rPr lang="fa-IR" smtClean="0">
                <a:cs typeface="B Nazanin" panose="00000400000000000000" pitchFamily="2" charset="-78"/>
              </a:rPr>
              <a:t>از آن </a:t>
            </a:r>
            <a:r>
              <a:rPr lang="fa-IR">
                <a:cs typeface="B Nazanin" panose="00000400000000000000" pitchFamily="2" charset="-78"/>
              </a:rPr>
              <a:t>استفاده می کنند، تصمیم بگیرند و از سوی دیگر در مقابل عوامل روانی بازار همچون شایعات بازار که منجر به نوسانات کوتاه مدت می شود، عکس العمل مناسبی نشان دهند. جامعه آماری </a:t>
            </a:r>
            <a:r>
              <a:rPr lang="fa-IR" smtClean="0">
                <a:cs typeface="B Nazanin" panose="00000400000000000000" pitchFamily="2" charset="-78"/>
              </a:rPr>
              <a:t>این پژوهش </a:t>
            </a:r>
            <a:r>
              <a:rPr lang="fa-IR">
                <a:cs typeface="B Nazanin" panose="00000400000000000000" pitchFamily="2" charset="-78"/>
              </a:rPr>
              <a:t>شامل کلیه شرکت های پذیرفته شده در بورس اوراق بهادار تهران برای سال  1397است.</a:t>
            </a:r>
          </a:p>
          <a:p>
            <a:pPr marL="0" indent="0" algn="just">
              <a:buNone/>
            </a:pPr>
            <a:endParaRPr lang="fa-IR">
              <a:cs typeface="B Nazanin" panose="00000400000000000000" pitchFamily="2" charset="-78"/>
            </a:endParaRPr>
          </a:p>
        </p:txBody>
      </p:sp>
      <p:sp>
        <p:nvSpPr>
          <p:cNvPr id="4" name="Flowchart: Connector 3"/>
          <p:cNvSpPr/>
          <p:nvPr/>
        </p:nvSpPr>
        <p:spPr>
          <a:xfrm>
            <a:off x="942534" y="1825625"/>
            <a:ext cx="2624797" cy="1533378"/>
          </a:xfrm>
          <a:prstGeom prst="flowChartConnec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سرمایه گذاران باتجربه</a:t>
            </a:r>
            <a:endParaRPr lang="fa-IR"/>
          </a:p>
        </p:txBody>
      </p:sp>
      <p:sp>
        <p:nvSpPr>
          <p:cNvPr id="5" name="Flowchart: Alternate Process 4"/>
          <p:cNvSpPr/>
          <p:nvPr/>
        </p:nvSpPr>
        <p:spPr>
          <a:xfrm>
            <a:off x="838200" y="4248443"/>
            <a:ext cx="2594317" cy="106914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عکس العمل </a:t>
            </a:r>
            <a:r>
              <a:rPr lang="fa-IR" sz="2800" smtClean="0">
                <a:solidFill>
                  <a:prstClr val="black"/>
                </a:solidFill>
                <a:cs typeface="B Nazanin" panose="00000400000000000000" pitchFamily="2" charset="-78"/>
              </a:rPr>
              <a:t>مناسب</a:t>
            </a:r>
            <a:endParaRPr lang="fa-IR"/>
          </a:p>
        </p:txBody>
      </p:sp>
    </p:spTree>
    <p:extLst>
      <p:ext uri="{BB962C8B-B14F-4D97-AF65-F5344CB8AC3E}">
        <p14:creationId xmlns:p14="http://schemas.microsoft.com/office/powerpoint/2010/main" val="1593771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بعد از نهایی کردن عوامل مهم برای تصمیم گیری خرید سهام با استفاده از مطالعات پیشین هنچنین مصاحبه با خبرگان در این حوزه تعداد  25 عوامل برای اولویت بندی با استفاده از مدل تلفیقی کارایی متقاطع و آنتروپی شانون در نظر گرفته شد. نتایج این تحقیق بیانگر این است که نسبت سود ناخالص به فروش، تفاوت سود واقعی با سود پیش بینی و نسبت قیمت به ارزش دفتری به ترتیب اولویت های اول تا سوم موثر برای تصمیم گیری خرید سهام برای سهام داران در بورس اوراق بهادار تهران می باشند</a:t>
            </a:r>
            <a:endParaRPr lang="fa-IR">
              <a:cs typeface="B Nazanin" panose="00000400000000000000" pitchFamily="2" charset="-78"/>
            </a:endParaRPr>
          </a:p>
        </p:txBody>
      </p:sp>
      <p:sp>
        <p:nvSpPr>
          <p:cNvPr id="4" name="Flowchart: Alternate Process 3"/>
          <p:cNvSpPr/>
          <p:nvPr/>
        </p:nvSpPr>
        <p:spPr>
          <a:xfrm>
            <a:off x="838200" y="4332850"/>
            <a:ext cx="2897945" cy="844061"/>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اولویت های اول تا سوم</a:t>
            </a:r>
            <a:endParaRPr lang="fa-IR"/>
          </a:p>
        </p:txBody>
      </p:sp>
    </p:spTree>
    <p:extLst>
      <p:ext uri="{BB962C8B-B14F-4D97-AF65-F5344CB8AC3E}">
        <p14:creationId xmlns:p14="http://schemas.microsoft.com/office/powerpoint/2010/main" val="2474640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عمومی و افشارنژاد </a:t>
            </a:r>
            <a:r>
              <a:rPr lang="fa-IR" smtClean="0">
                <a:cs typeface="B Nazanin" panose="00000400000000000000" pitchFamily="2" charset="-78"/>
              </a:rPr>
              <a:t>(1398) پژوهشی </a:t>
            </a:r>
            <a:r>
              <a:rPr lang="fa-IR">
                <a:cs typeface="B Nazanin" panose="00000400000000000000" pitchFamily="2" charset="-78"/>
              </a:rPr>
              <a:t>را تحت عنوان تاثیر عوامل رفتاری بر سرمایه گذاری </a:t>
            </a:r>
            <a:r>
              <a:rPr lang="fa-IR" smtClean="0">
                <a:cs typeface="B Nazanin" panose="00000400000000000000" pitchFamily="2" charset="-78"/>
              </a:rPr>
              <a:t>در شرکت </a:t>
            </a:r>
            <a:r>
              <a:rPr lang="fa-IR">
                <a:cs typeface="B Nazanin" panose="00000400000000000000" pitchFamily="2" charset="-78"/>
              </a:rPr>
              <a:t>های بازار بورس را مورد بررسی قرار دادند. </a:t>
            </a:r>
            <a:r>
              <a:rPr lang="fa-IR" b="1">
                <a:solidFill>
                  <a:srgbClr val="FF0000"/>
                </a:solidFill>
                <a:cs typeface="B Nazanin" panose="00000400000000000000" pitchFamily="2" charset="-78"/>
              </a:rPr>
              <a:t>جامعه آماری این پژوهش سهامداران بازار </a:t>
            </a:r>
            <a:r>
              <a:rPr lang="fa-IR" b="1" smtClean="0">
                <a:solidFill>
                  <a:srgbClr val="FF0000"/>
                </a:solidFill>
                <a:cs typeface="B Nazanin" panose="00000400000000000000" pitchFamily="2" charset="-78"/>
              </a:rPr>
              <a:t>بورس اوراق </a:t>
            </a:r>
            <a:r>
              <a:rPr lang="fa-IR" b="1">
                <a:solidFill>
                  <a:srgbClr val="FF0000"/>
                </a:solidFill>
                <a:cs typeface="B Nazanin" panose="00000400000000000000" pitchFamily="2" charset="-78"/>
              </a:rPr>
              <a:t>بهاردار شهرتهران می باشد </a:t>
            </a:r>
            <a:r>
              <a:rPr lang="fa-IR">
                <a:cs typeface="B Nazanin" panose="00000400000000000000" pitchFamily="2" charset="-78"/>
              </a:rPr>
              <a:t>که اندازه جامعه آماری نامحدود می باشد و براساس </a:t>
            </a:r>
            <a:r>
              <a:rPr lang="fa-IR" smtClean="0">
                <a:cs typeface="B Nazanin" panose="00000400000000000000" pitchFamily="2" charset="-78"/>
              </a:rPr>
              <a:t>جدول مورگان </a:t>
            </a:r>
            <a:r>
              <a:rPr lang="fa-IR">
                <a:cs typeface="B Nazanin" panose="00000400000000000000" pitchFamily="2" charset="-78"/>
              </a:rPr>
              <a:t>اندازه نمونه آماری  384نفر می باشد که با روش نمونه گیری تصادفی ساده در </a:t>
            </a:r>
            <a:r>
              <a:rPr lang="fa-IR" smtClean="0">
                <a:cs typeface="B Nazanin" panose="00000400000000000000" pitchFamily="2" charset="-78"/>
              </a:rPr>
              <a:t>دسترس نمونه </a:t>
            </a:r>
            <a:r>
              <a:rPr lang="fa-IR">
                <a:cs typeface="B Nazanin" panose="00000400000000000000" pitchFamily="2" charset="-78"/>
              </a:rPr>
              <a:t>مورد نظر انتخاب شده است. </a:t>
            </a:r>
          </a:p>
        </p:txBody>
      </p:sp>
      <p:pic>
        <p:nvPicPr>
          <p:cNvPr id="4" name="Picture 3"/>
          <p:cNvPicPr>
            <a:picLocks noChangeAspect="1"/>
          </p:cNvPicPr>
          <p:nvPr/>
        </p:nvPicPr>
        <p:blipFill>
          <a:blip r:embed="rId2"/>
          <a:stretch>
            <a:fillRect/>
          </a:stretch>
        </p:blipFill>
        <p:spPr>
          <a:xfrm>
            <a:off x="838200" y="4821201"/>
            <a:ext cx="1890932" cy="1355762"/>
          </a:xfrm>
          <a:prstGeom prst="rect">
            <a:avLst/>
          </a:prstGeom>
        </p:spPr>
      </p:pic>
    </p:spTree>
    <p:extLst>
      <p:ext uri="{BB962C8B-B14F-4D97-AF65-F5344CB8AC3E}">
        <p14:creationId xmlns:p14="http://schemas.microsoft.com/office/powerpoint/2010/main" val="1125446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b="1"/>
          </a:p>
        </p:txBody>
      </p:sp>
      <p:sp>
        <p:nvSpPr>
          <p:cNvPr id="3" name="Content Placeholder 2"/>
          <p:cNvSpPr>
            <a:spLocks noGrp="1"/>
          </p:cNvSpPr>
          <p:nvPr>
            <p:ph idx="1"/>
          </p:nvPr>
        </p:nvSpPr>
        <p:spPr/>
        <p:txBody>
          <a:bodyPr/>
          <a:lstStyle/>
          <a:p>
            <a:pPr algn="just"/>
            <a:r>
              <a:rPr lang="fa-IR">
                <a:cs typeface="B Nazanin" panose="00000400000000000000" pitchFamily="2" charset="-78"/>
              </a:rPr>
              <a:t>ابزار اصلی گردآوری اطلاعات پرسشنامه می باشد که بر اساس مدل پمپین (2008) ساخته شده است. عوامل رفتاری مورد مطالعه در این پژوهش شامل </a:t>
            </a:r>
            <a:r>
              <a:rPr lang="fa-IR" b="1">
                <a:solidFill>
                  <a:srgbClr val="FF0000"/>
                </a:solidFill>
                <a:cs typeface="B Nazanin" panose="00000400000000000000" pitchFamily="2" charset="-78"/>
              </a:rPr>
              <a:t>دوری از تاسف و پشیمانی</a:t>
            </a:r>
            <a:r>
              <a:rPr lang="fa-IR" b="1">
                <a:cs typeface="B Nazanin" panose="00000400000000000000" pitchFamily="2" charset="-78"/>
              </a:rPr>
              <a:t>، </a:t>
            </a:r>
            <a:r>
              <a:rPr lang="fa-IR" b="1">
                <a:solidFill>
                  <a:srgbClr val="00B0F0"/>
                </a:solidFill>
                <a:cs typeface="B Nazanin" panose="00000400000000000000" pitchFamily="2" charset="-78"/>
              </a:rPr>
              <a:t>محافظه کاری</a:t>
            </a:r>
            <a:r>
              <a:rPr lang="fa-IR" b="1">
                <a:cs typeface="B Nazanin" panose="00000400000000000000" pitchFamily="2" charset="-78"/>
              </a:rPr>
              <a:t>، </a:t>
            </a:r>
            <a:r>
              <a:rPr lang="fa-IR" b="1">
                <a:solidFill>
                  <a:srgbClr val="00B050"/>
                </a:solidFill>
                <a:cs typeface="B Nazanin" panose="00000400000000000000" pitchFamily="2" charset="-78"/>
              </a:rPr>
              <a:t>سود و زیان نسبی</a:t>
            </a:r>
            <a:r>
              <a:rPr lang="fa-IR" b="1">
                <a:cs typeface="B Nazanin" panose="00000400000000000000" pitchFamily="2" charset="-78"/>
              </a:rPr>
              <a:t>، </a:t>
            </a:r>
            <a:r>
              <a:rPr lang="fa-IR" b="1">
                <a:solidFill>
                  <a:srgbClr val="FF0000"/>
                </a:solidFill>
                <a:cs typeface="B Nazanin" panose="00000400000000000000" pitchFamily="2" charset="-78"/>
              </a:rPr>
              <a:t>بیش اطمینانی</a:t>
            </a:r>
            <a:r>
              <a:rPr lang="fa-IR" b="1">
                <a:cs typeface="B Nazanin" panose="00000400000000000000" pitchFamily="2" charset="-78"/>
              </a:rPr>
              <a:t>، </a:t>
            </a:r>
            <a:r>
              <a:rPr lang="fa-IR" b="1">
                <a:solidFill>
                  <a:schemeClr val="accent6">
                    <a:lumMod val="75000"/>
                  </a:schemeClr>
                </a:solidFill>
                <a:cs typeface="B Nazanin" panose="00000400000000000000" pitchFamily="2" charset="-78"/>
              </a:rPr>
              <a:t>اثر مالکیت</a:t>
            </a:r>
            <a:r>
              <a:rPr lang="fa-IR" b="1">
                <a:cs typeface="B Nazanin" panose="00000400000000000000" pitchFamily="2" charset="-78"/>
              </a:rPr>
              <a:t>، </a:t>
            </a:r>
            <a:r>
              <a:rPr lang="fa-IR" b="1">
                <a:solidFill>
                  <a:schemeClr val="accent1">
                    <a:lumMod val="60000"/>
                    <a:lumOff val="40000"/>
                  </a:schemeClr>
                </a:solidFill>
                <a:cs typeface="B Nazanin" panose="00000400000000000000" pitchFamily="2" charset="-78"/>
              </a:rPr>
              <a:t>رفتار </a:t>
            </a:r>
            <a:r>
              <a:rPr lang="fa-IR" b="1" smtClean="0">
                <a:solidFill>
                  <a:schemeClr val="accent1">
                    <a:lumMod val="60000"/>
                    <a:lumOff val="40000"/>
                  </a:schemeClr>
                </a:solidFill>
                <a:cs typeface="B Nazanin" panose="00000400000000000000" pitchFamily="2" charset="-78"/>
              </a:rPr>
              <a:t>توده ای</a:t>
            </a:r>
            <a:r>
              <a:rPr lang="fa-IR" b="1">
                <a:cs typeface="B Nazanin" panose="00000400000000000000" pitchFamily="2" charset="-78"/>
              </a:rPr>
              <a:t>، </a:t>
            </a:r>
            <a:r>
              <a:rPr lang="fa-IR" b="1">
                <a:solidFill>
                  <a:srgbClr val="92D050"/>
                </a:solidFill>
                <a:cs typeface="B Nazanin" panose="00000400000000000000" pitchFamily="2" charset="-78"/>
              </a:rPr>
              <a:t>اثر تمایلی</a:t>
            </a:r>
            <a:r>
              <a:rPr lang="fa-IR" b="1">
                <a:cs typeface="B Nazanin" panose="00000400000000000000" pitchFamily="2" charset="-78"/>
              </a:rPr>
              <a:t> و </a:t>
            </a:r>
            <a:r>
              <a:rPr lang="fa-IR" b="1">
                <a:solidFill>
                  <a:srgbClr val="FF0000"/>
                </a:solidFill>
                <a:cs typeface="B Nazanin" panose="00000400000000000000" pitchFamily="2" charset="-78"/>
              </a:rPr>
              <a:t>شهود نمایندگی</a:t>
            </a:r>
            <a:r>
              <a:rPr lang="fa-IR">
                <a:solidFill>
                  <a:srgbClr val="FF0000"/>
                </a:solidFill>
                <a:cs typeface="B Nazanin" panose="00000400000000000000" pitchFamily="2" charset="-78"/>
              </a:rPr>
              <a:t> </a:t>
            </a:r>
            <a:r>
              <a:rPr lang="fa-IR">
                <a:cs typeface="B Nazanin" panose="00000400000000000000" pitchFamily="2" charset="-78"/>
              </a:rPr>
              <a:t>می باشد. به منظور تجزیه و تحلیل داده ها و آزمون فرضیه های از روش تی استیودنت استفاده شده است. یافته های تحقیق نشان داد که تمامی عوامل رفتاری بر تمایل به سرمایه گذاری دربازار بورس تاثیر دارد و در بین این عوامل، عامل سود و زیان نسبی بیشترین تاثیر و عامل رفتار توده ای کمترین تاثیر را بر روی تمایل به سرمایه گذاری در بازار بورس دارد</a:t>
            </a:r>
          </a:p>
          <a:p>
            <a:endParaRPr lang="fa-IR"/>
          </a:p>
        </p:txBody>
      </p:sp>
    </p:spTree>
    <p:extLst>
      <p:ext uri="{BB962C8B-B14F-4D97-AF65-F5344CB8AC3E}">
        <p14:creationId xmlns:p14="http://schemas.microsoft.com/office/powerpoint/2010/main" val="3919116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داده ها با استفاده از مصاحبه های باز ساختار نیافته گردآوری و از طریق رویه نظام مند استراوس و کوربین تحلیل شدند. به طور کلی دستاوردهای حاصل از تحقیق میدانی شامل، یک مقوله مرکزی، 4مقوله اصلی،  67 مقوله فرعی و 139 مفهوم می باشد در مواجهه با بورس و شرایط حاکم بر آن مشارکت کنندگان دور راهبرد اساسی را اتخاذ کردند،  که پیامد این راهبردها مورد بررسی قرار می گیرد. </a:t>
            </a:r>
          </a:p>
        </p:txBody>
      </p:sp>
    </p:spTree>
    <p:extLst>
      <p:ext uri="{BB962C8B-B14F-4D97-AF65-F5344CB8AC3E}">
        <p14:creationId xmlns:p14="http://schemas.microsoft.com/office/powerpoint/2010/main" val="2737459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مطالعات انجام شده در </a:t>
            </a:r>
            <a:r>
              <a:rPr lang="fa-IR" smtClean="0">
                <a:cs typeface="B Nazanin" panose="00000400000000000000" pitchFamily="2" charset="-78"/>
              </a:rPr>
              <a:t>خارج نوفسینگر (2018) در </a:t>
            </a:r>
            <a:r>
              <a:rPr lang="fa-IR">
                <a:cs typeface="B Nazanin" panose="00000400000000000000" pitchFamily="2" charset="-78"/>
              </a:rPr>
              <a:t>پژوهشی رفتار معاملاتی سرمایه گذاران سازمانی یا فردی را در حیطه  </a:t>
            </a:r>
            <a:r>
              <a:rPr lang="fa-IR" smtClean="0">
                <a:cs typeface="B Nazanin" panose="00000400000000000000" pitchFamily="2" charset="-78"/>
              </a:rPr>
              <a:t>اخبار </a:t>
            </a:r>
            <a:r>
              <a:rPr lang="fa-IR">
                <a:cs typeface="B Nazanin" panose="00000400000000000000" pitchFamily="2" charset="-78"/>
              </a:rPr>
              <a:t>منتشره ی مربوط به شرکت در وال استریت ژورنال و اطلاعیه های اقتصاد کلان را بررسی </a:t>
            </a:r>
            <a:r>
              <a:rPr lang="fa-IR" smtClean="0">
                <a:cs typeface="B Nazanin" panose="00000400000000000000" pitchFamily="2" charset="-78"/>
              </a:rPr>
              <a:t>می کند</a:t>
            </a:r>
            <a:r>
              <a:rPr lang="fa-IR">
                <a:cs typeface="B Nazanin" panose="00000400000000000000" pitchFamily="2" charset="-78"/>
              </a:rPr>
              <a:t>. در مورد اخبار منتشره ی مربوط به شرکت دریافت که سرمایه گذاران مقدار زیادی از </a:t>
            </a:r>
            <a:r>
              <a:rPr lang="fa-IR" smtClean="0">
                <a:cs typeface="B Nazanin" panose="00000400000000000000" pitchFamily="2" charset="-78"/>
              </a:rPr>
              <a:t>معاملات را </a:t>
            </a:r>
            <a:r>
              <a:rPr lang="fa-IR">
                <a:cs typeface="B Nazanin" panose="00000400000000000000" pitchFamily="2" charset="-78"/>
              </a:rPr>
              <a:t>بر پایه ی اخبار منتشره به ویژه اخبار سود سهام و درآمد انجام می دهند. موسسات بر </a:t>
            </a:r>
            <a:r>
              <a:rPr lang="fa-IR" smtClean="0">
                <a:cs typeface="B Nazanin" panose="00000400000000000000" pitchFamily="2" charset="-78"/>
              </a:rPr>
              <a:t>اساس خبرهای </a:t>
            </a:r>
            <a:r>
              <a:rPr lang="fa-IR">
                <a:cs typeface="B Nazanin" panose="00000400000000000000" pitchFamily="2" charset="-78"/>
              </a:rPr>
              <a:t>خوب بد خرید و فروش دارند، در حالیکه سرمایه گذاران فردی فقط بر پایه ی اخبار </a:t>
            </a:r>
            <a:r>
              <a:rPr lang="fa-IR" smtClean="0">
                <a:cs typeface="B Nazanin" panose="00000400000000000000" pitchFamily="2" charset="-78"/>
              </a:rPr>
              <a:t>خوب معاملات </a:t>
            </a:r>
            <a:r>
              <a:rPr lang="fa-IR">
                <a:cs typeface="B Nazanin" panose="00000400000000000000" pitchFamily="2" charset="-78"/>
              </a:rPr>
              <a:t>می کنند. طول ستون خبری (قابلیت رویت) نیز نگرشی با اهمیت برای انگیزه دادن </a:t>
            </a:r>
            <a:r>
              <a:rPr lang="fa-IR" smtClean="0">
                <a:cs typeface="B Nazanin" panose="00000400000000000000" pitchFamily="2" charset="-78"/>
              </a:rPr>
              <a:t>به تجارت </a:t>
            </a:r>
            <a:r>
              <a:rPr lang="fa-IR">
                <a:cs typeface="B Nazanin" panose="00000400000000000000" pitchFamily="2" charset="-78"/>
              </a:rPr>
              <a:t>فرد سرمایه گذار است. در آخر، هم نهادها و هم افراد شرکت های بزرگ را پس از اخبار اقتصادی خوب خریداری و پس از اخبار بد اقتصادی به فروش می گذارند. </a:t>
            </a:r>
          </a:p>
        </p:txBody>
      </p:sp>
      <p:pic>
        <p:nvPicPr>
          <p:cNvPr id="4" name="Picture 3"/>
          <p:cNvPicPr>
            <a:picLocks noChangeAspect="1"/>
          </p:cNvPicPr>
          <p:nvPr/>
        </p:nvPicPr>
        <p:blipFill>
          <a:blip r:embed="rId2"/>
          <a:stretch>
            <a:fillRect/>
          </a:stretch>
        </p:blipFill>
        <p:spPr>
          <a:xfrm>
            <a:off x="1642623" y="5169791"/>
            <a:ext cx="5305425" cy="857250"/>
          </a:xfrm>
          <a:prstGeom prst="rect">
            <a:avLst/>
          </a:prstGeom>
        </p:spPr>
      </p:pic>
    </p:spTree>
    <p:extLst>
      <p:ext uri="{BB962C8B-B14F-4D97-AF65-F5344CB8AC3E}">
        <p14:creationId xmlns:p14="http://schemas.microsoft.com/office/powerpoint/2010/main" val="2750456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614202" y="1825625"/>
            <a:ext cx="6739597" cy="4351338"/>
          </a:xfrm>
        </p:spPr>
        <p:txBody>
          <a:bodyPr>
            <a:normAutofit/>
          </a:bodyPr>
          <a:lstStyle/>
          <a:p>
            <a:pPr marL="0" indent="0" algn="just">
              <a:buNone/>
            </a:pPr>
            <a:r>
              <a:rPr lang="fa-IR" smtClean="0">
                <a:cs typeface="B Nazanin" panose="00000400000000000000" pitchFamily="2" charset="-78"/>
              </a:rPr>
              <a:t>معاملات </a:t>
            </a:r>
            <a:r>
              <a:rPr lang="fa-IR">
                <a:cs typeface="B Nazanin" panose="00000400000000000000" pitchFamily="2" charset="-78"/>
              </a:rPr>
              <a:t>شرکت </a:t>
            </a:r>
            <a:r>
              <a:rPr lang="fa-IR" smtClean="0">
                <a:cs typeface="B Nazanin" panose="00000400000000000000" pitchFamily="2" charset="-78"/>
              </a:rPr>
              <a:t>های کوچک </a:t>
            </a:r>
            <a:r>
              <a:rPr lang="fa-IR">
                <a:cs typeface="B Nazanin" panose="00000400000000000000" pitchFamily="2" charset="-78"/>
              </a:rPr>
              <a:t>به نظر می رسد که توسط اخبار عمده دارای انگیزه می شود، موسسات درگیر در </a:t>
            </a:r>
            <a:r>
              <a:rPr lang="fa-IR" smtClean="0">
                <a:cs typeface="B Nazanin" panose="00000400000000000000" pitchFamily="2" charset="-78"/>
              </a:rPr>
              <a:t>حجم بالای </a:t>
            </a:r>
            <a:r>
              <a:rPr lang="fa-IR">
                <a:cs typeface="B Nazanin" panose="00000400000000000000" pitchFamily="2" charset="-78"/>
              </a:rPr>
              <a:t>غیرعادی خرید و فروش بر پایه ی </a:t>
            </a:r>
            <a:r>
              <a:rPr lang="fa-IR" smtClean="0">
                <a:cs typeface="B Nazanin" panose="00000400000000000000" pitchFamily="2" charset="-78"/>
              </a:rPr>
              <a:t>انتشار اخبار </a:t>
            </a:r>
            <a:r>
              <a:rPr lang="fa-IR">
                <a:cs typeface="B Nazanin" panose="00000400000000000000" pitchFamily="2" charset="-78"/>
              </a:rPr>
              <a:t>خوب و بد مربوط به شرکت می باشند. </a:t>
            </a:r>
            <a:r>
              <a:rPr lang="fa-IR" smtClean="0">
                <a:cs typeface="B Nazanin" panose="00000400000000000000" pitchFamily="2" charset="-78"/>
              </a:rPr>
              <a:t>اگرچه، سرمایه </a:t>
            </a:r>
            <a:r>
              <a:rPr lang="fa-IR">
                <a:cs typeface="B Nazanin" panose="00000400000000000000" pitchFamily="2" charset="-78"/>
              </a:rPr>
              <a:t>گذاران فردی معاملات غیر عادی بالا را فقط بر پایه ی اخبار خوب تجربه می کنند. </a:t>
            </a:r>
            <a:r>
              <a:rPr lang="fa-IR" smtClean="0">
                <a:cs typeface="B Nazanin" panose="00000400000000000000" pitchFamily="2" charset="-78"/>
              </a:rPr>
              <a:t>سرمایه گذاران </a:t>
            </a:r>
            <a:r>
              <a:rPr lang="fa-IR">
                <a:cs typeface="B Nazanin" panose="00000400000000000000" pitchFamily="2" charset="-78"/>
              </a:rPr>
              <a:t>فردی تحت تاثیرقابلیت رویت انتشار اخبار نیز هستند در حالیکه این امر عاملی </a:t>
            </a:r>
            <a:r>
              <a:rPr lang="fa-IR" smtClean="0">
                <a:cs typeface="B Nazanin" panose="00000400000000000000" pitchFamily="2" charset="-78"/>
              </a:rPr>
              <a:t>برای موسسات </a:t>
            </a:r>
            <a:r>
              <a:rPr lang="fa-IR">
                <a:cs typeface="B Nazanin" panose="00000400000000000000" pitchFamily="2" charset="-78"/>
              </a:rPr>
              <a:t>نیست. </a:t>
            </a:r>
            <a:r>
              <a:rPr lang="fa-IR" smtClean="0">
                <a:cs typeface="B Nazanin" panose="00000400000000000000" pitchFamily="2" charset="-78"/>
              </a:rPr>
              <a:t>اخبار سود سهام مهمترین </a:t>
            </a:r>
            <a:r>
              <a:rPr lang="fa-IR">
                <a:cs typeface="B Nazanin" panose="00000400000000000000" pitchFamily="2" charset="-78"/>
              </a:rPr>
              <a:t>موضوع برای تحریک معاملات است، در حالیکه </a:t>
            </a:r>
            <a:r>
              <a:rPr lang="fa-IR" smtClean="0">
                <a:cs typeface="B Nazanin" panose="00000400000000000000" pitchFamily="2" charset="-78"/>
              </a:rPr>
              <a:t>اخبار درآمدها </a:t>
            </a:r>
            <a:r>
              <a:rPr lang="fa-IR">
                <a:cs typeface="B Nazanin" panose="00000400000000000000" pitchFamily="2" charset="-78"/>
              </a:rPr>
              <a:t>و بودجه بندی </a:t>
            </a:r>
            <a:r>
              <a:rPr lang="fa-IR" smtClean="0">
                <a:cs typeface="B Nazanin" panose="00000400000000000000" pitchFamily="2" charset="-78"/>
              </a:rPr>
              <a:t>نیز </a:t>
            </a:r>
            <a:r>
              <a:rPr lang="fa-IR">
                <a:cs typeface="B Nazanin" panose="00000400000000000000" pitchFamily="2" charset="-78"/>
              </a:rPr>
              <a:t>مهم هستند</a:t>
            </a:r>
          </a:p>
        </p:txBody>
      </p:sp>
      <p:sp>
        <p:nvSpPr>
          <p:cNvPr id="4" name="Flowchart: Alternate Process 3"/>
          <p:cNvSpPr/>
          <p:nvPr/>
        </p:nvSpPr>
        <p:spPr>
          <a:xfrm>
            <a:off x="1047988" y="4895557"/>
            <a:ext cx="3348110" cy="94253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اخبار درآمدها و بودجه بندی</a:t>
            </a:r>
            <a:endParaRPr lang="fa-IR"/>
          </a:p>
        </p:txBody>
      </p:sp>
      <p:pic>
        <p:nvPicPr>
          <p:cNvPr id="5" name="Picture 4"/>
          <p:cNvPicPr>
            <a:picLocks noChangeAspect="1"/>
          </p:cNvPicPr>
          <p:nvPr/>
        </p:nvPicPr>
        <p:blipFill>
          <a:blip r:embed="rId2"/>
          <a:stretch>
            <a:fillRect/>
          </a:stretch>
        </p:blipFill>
        <p:spPr>
          <a:xfrm>
            <a:off x="838200" y="1825624"/>
            <a:ext cx="3767686" cy="2816713"/>
          </a:xfrm>
          <a:prstGeom prst="rect">
            <a:avLst/>
          </a:prstGeom>
        </p:spPr>
      </p:pic>
    </p:spTree>
    <p:extLst>
      <p:ext uri="{BB962C8B-B14F-4D97-AF65-F5344CB8AC3E}">
        <p14:creationId xmlns:p14="http://schemas.microsoft.com/office/powerpoint/2010/main" val="1058216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486400" y="1825625"/>
            <a:ext cx="5867400" cy="4351338"/>
          </a:xfrm>
        </p:spPr>
        <p:txBody>
          <a:bodyPr>
            <a:normAutofit/>
          </a:bodyPr>
          <a:lstStyle/>
          <a:p>
            <a:pPr marL="0" indent="0" algn="just">
              <a:buNone/>
            </a:pPr>
            <a:r>
              <a:rPr lang="fa-IR">
                <a:cs typeface="B Nazanin" panose="00000400000000000000" pitchFamily="2" charset="-78"/>
              </a:rPr>
              <a:t>شاناماگان </a:t>
            </a:r>
            <a:r>
              <a:rPr lang="fa-IR" smtClean="0">
                <a:cs typeface="B Nazanin" panose="00000400000000000000" pitchFamily="2" charset="-78"/>
              </a:rPr>
              <a:t>(2017) در </a:t>
            </a:r>
            <a:r>
              <a:rPr lang="fa-IR">
                <a:cs typeface="B Nazanin" panose="00000400000000000000" pitchFamily="2" charset="-78"/>
              </a:rPr>
              <a:t>پژوهشی به بررسی رفتار معاملاتی افراد و پیش بین رفتار </a:t>
            </a:r>
            <a:r>
              <a:rPr lang="fa-IR" smtClean="0">
                <a:cs typeface="B Nazanin" panose="00000400000000000000" pitchFamily="2" charset="-78"/>
              </a:rPr>
              <a:t>جهانی سرمایه </a:t>
            </a:r>
            <a:r>
              <a:rPr lang="fa-IR">
                <a:cs typeface="B Nazanin" panose="00000400000000000000" pitchFamily="2" charset="-78"/>
              </a:rPr>
              <a:t>گذاری آنها پرداخته است. در این پژوهش رفتار مالی سرمایه گذار در بازار سرمایه </a:t>
            </a:r>
            <a:r>
              <a:rPr lang="fa-IR" smtClean="0">
                <a:cs typeface="B Nazanin" panose="00000400000000000000" pitchFamily="2" charset="-78"/>
              </a:rPr>
              <a:t>مورد بررسی </a:t>
            </a:r>
            <a:r>
              <a:rPr lang="fa-IR">
                <a:cs typeface="B Nazanin" panose="00000400000000000000" pitchFamily="2" charset="-78"/>
              </a:rPr>
              <a:t>قرار گرفته است. این مطالعه نشان دهنده آنست که تعاملات اجتماعی و رسانه رابطه </a:t>
            </a:r>
            <a:r>
              <a:rPr lang="fa-IR" smtClean="0">
                <a:cs typeface="B Nazanin" panose="00000400000000000000" pitchFamily="2" charset="-78"/>
              </a:rPr>
              <a:t>ی مثبت </a:t>
            </a:r>
            <a:r>
              <a:rPr lang="fa-IR">
                <a:cs typeface="B Nazanin" panose="00000400000000000000" pitchFamily="2" charset="-78"/>
              </a:rPr>
              <a:t>با نگرش به معاملات دارند در حالیکه عامل "اینترنت" به نظر نمی رسد که بر نگرش </a:t>
            </a:r>
            <a:r>
              <a:rPr lang="fa-IR" smtClean="0">
                <a:cs typeface="B Nazanin" panose="00000400000000000000" pitchFamily="2" charset="-78"/>
              </a:rPr>
              <a:t>پاسخ دهندگان </a:t>
            </a:r>
            <a:r>
              <a:rPr lang="fa-IR">
                <a:cs typeface="B Nazanin" panose="00000400000000000000" pitchFamily="2" charset="-78"/>
              </a:rPr>
              <a:t>به معاملات تاثیری داشته باشد. به علاوه، از میان عوامل اجتماعی تعاملات اجتماعی </a:t>
            </a:r>
            <a:r>
              <a:rPr lang="fa-IR" smtClean="0">
                <a:cs typeface="B Nazanin" panose="00000400000000000000" pitchFamily="2" charset="-78"/>
              </a:rPr>
              <a:t>تاثیر عمده </a:t>
            </a:r>
            <a:r>
              <a:rPr lang="fa-IR">
                <a:cs typeface="B Nazanin" panose="00000400000000000000" pitchFamily="2" charset="-78"/>
              </a:rPr>
              <a:t>ای بر نگرش به معاملات همراه با رسانه دارند</a:t>
            </a:r>
          </a:p>
        </p:txBody>
      </p:sp>
      <p:pic>
        <p:nvPicPr>
          <p:cNvPr id="4" name="Picture 3"/>
          <p:cNvPicPr>
            <a:picLocks noChangeAspect="1"/>
          </p:cNvPicPr>
          <p:nvPr/>
        </p:nvPicPr>
        <p:blipFill>
          <a:blip r:embed="rId2"/>
          <a:stretch>
            <a:fillRect/>
          </a:stretch>
        </p:blipFill>
        <p:spPr>
          <a:xfrm>
            <a:off x="838200" y="1980368"/>
            <a:ext cx="4477186" cy="3787385"/>
          </a:xfrm>
          <a:prstGeom prst="rect">
            <a:avLst/>
          </a:prstGeom>
        </p:spPr>
      </p:pic>
    </p:spTree>
    <p:extLst>
      <p:ext uri="{BB962C8B-B14F-4D97-AF65-F5344CB8AC3E}">
        <p14:creationId xmlns:p14="http://schemas.microsoft.com/office/powerpoint/2010/main" val="1230315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اپستین و فریدمن </a:t>
            </a:r>
            <a:r>
              <a:rPr lang="fa-IR" smtClean="0">
                <a:cs typeface="B Nazanin" panose="00000400000000000000" pitchFamily="2" charset="-78"/>
              </a:rPr>
              <a:t>(1994) تأثیر </a:t>
            </a:r>
            <a:r>
              <a:rPr lang="fa-IR">
                <a:cs typeface="B Nazanin" panose="00000400000000000000" pitchFamily="2" charset="-78"/>
              </a:rPr>
              <a:t>اطلاعات اجتماعی بر رفتار </a:t>
            </a:r>
            <a:r>
              <a:rPr lang="fa-IR" smtClean="0">
                <a:cs typeface="B Nazanin" panose="00000400000000000000" pitchFamily="2" charset="-78"/>
              </a:rPr>
              <a:t>سرمایه گذار </a:t>
            </a:r>
            <a:r>
              <a:rPr lang="fa-IR">
                <a:cs typeface="B Nazanin" panose="00000400000000000000" pitchFamily="2" charset="-78"/>
              </a:rPr>
              <a:t>حقیقی را </a:t>
            </a:r>
            <a:r>
              <a:rPr lang="fa-IR" smtClean="0">
                <a:cs typeface="B Nazanin" panose="00000400000000000000" pitchFamily="2" charset="-78"/>
              </a:rPr>
              <a:t>مورد بررسی </a:t>
            </a:r>
            <a:r>
              <a:rPr lang="fa-IR">
                <a:cs typeface="B Nazanin" panose="00000400000000000000" pitchFamily="2" charset="-78"/>
              </a:rPr>
              <a:t>قرار دادند. </a:t>
            </a:r>
            <a:r>
              <a:rPr lang="fa-IR" smtClean="0">
                <a:cs typeface="B Nazanin" panose="00000400000000000000" pitchFamily="2" charset="-78"/>
              </a:rPr>
              <a:t>یافته های </a:t>
            </a:r>
            <a:r>
              <a:rPr lang="fa-IR">
                <a:cs typeface="B Nazanin" panose="00000400000000000000" pitchFamily="2" charset="-78"/>
              </a:rPr>
              <a:t>این تحقیق بیانگر این است که گزارشات مالی سالیانه شرکتها </a:t>
            </a:r>
            <a:r>
              <a:rPr lang="fa-IR" smtClean="0">
                <a:cs typeface="B Nazanin" panose="00000400000000000000" pitchFamily="2" charset="-78"/>
              </a:rPr>
              <a:t>تأثیر چندانی </a:t>
            </a:r>
            <a:r>
              <a:rPr lang="fa-IR">
                <a:cs typeface="B Nazanin" panose="00000400000000000000" pitchFamily="2" charset="-78"/>
              </a:rPr>
              <a:t>بر تصمیمات </a:t>
            </a:r>
            <a:r>
              <a:rPr lang="fa-IR" smtClean="0">
                <a:cs typeface="B Nazanin" panose="00000400000000000000" pitchFamily="2" charset="-78"/>
              </a:rPr>
              <a:t>سرمایه گذاران </a:t>
            </a:r>
            <a:r>
              <a:rPr lang="fa-IR">
                <a:cs typeface="B Nazanin" panose="00000400000000000000" pitchFamily="2" charset="-78"/>
              </a:rPr>
              <a:t>نداشته و </a:t>
            </a:r>
            <a:r>
              <a:rPr lang="fa-IR" smtClean="0">
                <a:cs typeface="B Nazanin" panose="00000400000000000000" pitchFamily="2" charset="-78"/>
              </a:rPr>
              <a:t>بی ارزش بوده اند</a:t>
            </a:r>
            <a:r>
              <a:rPr lang="fa-IR">
                <a:cs typeface="B Nazanin" panose="00000400000000000000" pitchFamily="2" charset="-78"/>
              </a:rPr>
              <a:t>. همچنین نتایج این تحقیق نشان </a:t>
            </a:r>
            <a:r>
              <a:rPr lang="fa-IR" smtClean="0">
                <a:cs typeface="B Nazanin" panose="00000400000000000000" pitchFamily="2" charset="-78"/>
              </a:rPr>
              <a:t>داد که </a:t>
            </a:r>
            <a:r>
              <a:rPr lang="fa-IR">
                <a:cs typeface="B Nazanin" panose="00000400000000000000" pitchFamily="2" charset="-78"/>
              </a:rPr>
              <a:t>اطلاعات عمومی مربوط به ایمنی محصول، فعالیتهای محیطی شرکت از عواملی است </a:t>
            </a:r>
            <a:r>
              <a:rPr lang="fa-IR" smtClean="0">
                <a:cs typeface="B Nazanin" panose="00000400000000000000" pitchFamily="2" charset="-78"/>
              </a:rPr>
              <a:t>که اطلاعات </a:t>
            </a:r>
            <a:r>
              <a:rPr lang="fa-IR">
                <a:cs typeface="B Nazanin" panose="00000400000000000000" pitchFamily="2" charset="-78"/>
              </a:rPr>
              <a:t>مربوط به آنها مورد تقاضای قوی </a:t>
            </a:r>
            <a:r>
              <a:rPr lang="fa-IR" smtClean="0">
                <a:cs typeface="B Nazanin" panose="00000400000000000000" pitchFamily="2" charset="-78"/>
              </a:rPr>
              <a:t>سرمایه گذاران </a:t>
            </a:r>
            <a:r>
              <a:rPr lang="fa-IR">
                <a:cs typeface="B Nazanin" panose="00000400000000000000" pitchFamily="2" charset="-78"/>
              </a:rPr>
              <a:t>است. به علاوه اکثر سهامداران مایلند </a:t>
            </a:r>
            <a:r>
              <a:rPr lang="fa-IR" smtClean="0">
                <a:cs typeface="B Nazanin" panose="00000400000000000000" pitchFamily="2" charset="-78"/>
              </a:rPr>
              <a:t>که وضعیت </a:t>
            </a:r>
            <a:r>
              <a:rPr lang="fa-IR">
                <a:cs typeface="B Nazanin" panose="00000400000000000000" pitchFamily="2" charset="-78"/>
              </a:rPr>
              <a:t>روابط کاری، جایگاه اخلاقی شرکت و درگیریهای اجتماعی شرکت به سهامداران </a:t>
            </a:r>
            <a:r>
              <a:rPr lang="fa-IR" smtClean="0">
                <a:cs typeface="B Nazanin" panose="00000400000000000000" pitchFamily="2" charset="-78"/>
              </a:rPr>
              <a:t>گزارش شود</a:t>
            </a:r>
            <a:endParaRPr lang="fa-IR">
              <a:cs typeface="B Nazanin" panose="00000400000000000000" pitchFamily="2" charset="-78"/>
            </a:endParaRPr>
          </a:p>
        </p:txBody>
      </p:sp>
      <p:sp>
        <p:nvSpPr>
          <p:cNvPr id="4" name="Flowchart: Alternate Process 3"/>
          <p:cNvSpPr/>
          <p:nvPr/>
        </p:nvSpPr>
        <p:spPr>
          <a:xfrm>
            <a:off x="1228299" y="4681182"/>
            <a:ext cx="3930555" cy="982639"/>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تأثیر اطلاعات اجتماعی بر رفتار سرمایه گذار حقیقی</a:t>
            </a:r>
            <a:endParaRPr lang="fa-IR"/>
          </a:p>
        </p:txBody>
      </p:sp>
    </p:spTree>
    <p:extLst>
      <p:ext uri="{BB962C8B-B14F-4D97-AF65-F5344CB8AC3E}">
        <p14:creationId xmlns:p14="http://schemas.microsoft.com/office/powerpoint/2010/main" val="1163303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روش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4051494" y="1825625"/>
            <a:ext cx="7302305" cy="4351338"/>
          </a:xfrm>
        </p:spPr>
        <p:txBody>
          <a:bodyPr>
            <a:normAutofit fontScale="92500" lnSpcReduction="10000"/>
          </a:bodyPr>
          <a:lstStyle/>
          <a:p>
            <a:pPr algn="just"/>
            <a:r>
              <a:rPr lang="fa-IR">
                <a:cs typeface="B Nazanin" panose="00000400000000000000" pitchFamily="2" charset="-78"/>
              </a:rPr>
              <a:t>روش </a:t>
            </a:r>
            <a:r>
              <a:rPr lang="fa-IR" smtClean="0">
                <a:cs typeface="B Nazanin" panose="00000400000000000000" pitchFamily="2" charset="-78"/>
              </a:rPr>
              <a:t>تحقیق در </a:t>
            </a:r>
            <a:r>
              <a:rPr lang="fa-IR">
                <a:cs typeface="B Nazanin" panose="00000400000000000000" pitchFamily="2" charset="-78"/>
              </a:rPr>
              <a:t>این پژوهش از روش تئوری داده بنیاد </a:t>
            </a:r>
            <a:r>
              <a:rPr lang="fa-IR" smtClean="0">
                <a:cs typeface="B Nazanin" panose="00000400000000000000" pitchFamily="2" charset="-78"/>
              </a:rPr>
              <a:t>(</a:t>
            </a:r>
            <a:r>
              <a:rPr lang="en-US" smtClean="0">
                <a:cs typeface="B Nazanin" panose="00000400000000000000" pitchFamily="2" charset="-78"/>
              </a:rPr>
              <a:t>GTM</a:t>
            </a:r>
            <a:r>
              <a:rPr lang="fa-IR" smtClean="0">
                <a:cs typeface="B Nazanin" panose="00000400000000000000" pitchFamily="2" charset="-78"/>
              </a:rPr>
              <a:t>) استراوس </a:t>
            </a:r>
            <a:r>
              <a:rPr lang="fa-IR">
                <a:cs typeface="B Nazanin" panose="00000400000000000000" pitchFamily="2" charset="-78"/>
              </a:rPr>
              <a:t>و کوربین، </a:t>
            </a:r>
            <a:r>
              <a:rPr lang="fa-IR" smtClean="0">
                <a:cs typeface="B Nazanin" panose="00000400000000000000" pitchFamily="2" charset="-78"/>
              </a:rPr>
              <a:t>  1990برای </a:t>
            </a:r>
            <a:r>
              <a:rPr lang="fa-IR">
                <a:cs typeface="B Nazanin" panose="00000400000000000000" pitchFamily="2" charset="-78"/>
              </a:rPr>
              <a:t>گردآوری </a:t>
            </a:r>
            <a:r>
              <a:rPr lang="fa-IR" smtClean="0">
                <a:cs typeface="B Nazanin" panose="00000400000000000000" pitchFamily="2" charset="-78"/>
              </a:rPr>
              <a:t>و تحلیل </a:t>
            </a:r>
            <a:r>
              <a:rPr lang="fa-IR">
                <a:cs typeface="B Nazanin" panose="00000400000000000000" pitchFamily="2" charset="-78"/>
              </a:rPr>
              <a:t>داده ها استفاده شد. این پژوهش از بُعد هدف از نوع تحقیقات اکتشافی شمرده می شود و </a:t>
            </a:r>
            <a:r>
              <a:rPr lang="fa-IR" smtClean="0">
                <a:cs typeface="B Nazanin" panose="00000400000000000000" pitchFamily="2" charset="-78"/>
              </a:rPr>
              <a:t>از بعد </a:t>
            </a:r>
            <a:r>
              <a:rPr lang="fa-IR">
                <a:cs typeface="B Nazanin" panose="00000400000000000000" pitchFamily="2" charset="-78"/>
              </a:rPr>
              <a:t>استراتژی در دسته </a:t>
            </a:r>
            <a:r>
              <a:rPr lang="fa-IR" b="1">
                <a:solidFill>
                  <a:srgbClr val="FF0000"/>
                </a:solidFill>
                <a:cs typeface="B Nazanin" panose="00000400000000000000" pitchFamily="2" charset="-78"/>
              </a:rPr>
              <a:t>تحقیقات غیرآزمایشی، میدانی و کیفی </a:t>
            </a:r>
            <a:r>
              <a:rPr lang="fa-IR">
                <a:cs typeface="B Nazanin" panose="00000400000000000000" pitchFamily="2" charset="-78"/>
              </a:rPr>
              <a:t>قرار گرفت. این روش پژوهش که </a:t>
            </a:r>
            <a:r>
              <a:rPr lang="fa-IR" smtClean="0">
                <a:cs typeface="B Nazanin" panose="00000400000000000000" pitchFamily="2" charset="-78"/>
              </a:rPr>
              <a:t>با نام </a:t>
            </a:r>
            <a:r>
              <a:rPr lang="fa-IR">
                <a:cs typeface="B Nazanin" panose="00000400000000000000" pitchFamily="2" charset="-78"/>
              </a:rPr>
              <a:t>گراندد تئوری شناخته می شود. الگوهای مختلفی از این تئوری توسط صاحبنظران ارائه شده </a:t>
            </a:r>
            <a:r>
              <a:rPr lang="fa-IR" smtClean="0">
                <a:cs typeface="B Nazanin" panose="00000400000000000000" pitchFamily="2" charset="-78"/>
              </a:rPr>
              <a:t>که در </a:t>
            </a:r>
            <a:r>
              <a:rPr lang="fa-IR">
                <a:cs typeface="B Nazanin" panose="00000400000000000000" pitchFamily="2" charset="-78"/>
              </a:rPr>
              <a:t>این پژوهش از رویة نظام مند استراوس و کوربین </a:t>
            </a:r>
            <a:r>
              <a:rPr lang="fa-IR" smtClean="0">
                <a:cs typeface="B Nazanin" panose="00000400000000000000" pitchFamily="2" charset="-78"/>
              </a:rPr>
              <a:t> (1989و 1990) استفاده </a:t>
            </a:r>
            <a:r>
              <a:rPr lang="fa-IR">
                <a:cs typeface="B Nazanin" panose="00000400000000000000" pitchFamily="2" charset="-78"/>
              </a:rPr>
              <a:t>شده است که </a:t>
            </a:r>
            <a:r>
              <a:rPr lang="fa-IR" smtClean="0">
                <a:cs typeface="B Nazanin" panose="00000400000000000000" pitchFamily="2" charset="-78"/>
              </a:rPr>
              <a:t>بر تحلیل </a:t>
            </a:r>
            <a:r>
              <a:rPr lang="fa-IR">
                <a:cs typeface="B Nazanin" panose="00000400000000000000" pitchFamily="2" charset="-78"/>
              </a:rPr>
              <a:t>داده ها از طریق رویة منظم کُدگذاری در </a:t>
            </a:r>
            <a:r>
              <a:rPr lang="fa-IR" b="1">
                <a:solidFill>
                  <a:srgbClr val="FF0000"/>
                </a:solidFill>
                <a:cs typeface="B Nazanin" panose="00000400000000000000" pitchFamily="2" charset="-78"/>
              </a:rPr>
              <a:t>سه مرحلة </a:t>
            </a:r>
            <a:r>
              <a:rPr lang="fa-IR">
                <a:cs typeface="B Nazanin" panose="00000400000000000000" pitchFamily="2" charset="-78"/>
              </a:rPr>
              <a:t>باز، محوری و گزینشی تمرکز می </a:t>
            </a:r>
            <a:r>
              <a:rPr lang="fa-IR" smtClean="0">
                <a:cs typeface="B Nazanin" panose="00000400000000000000" pitchFamily="2" charset="-78"/>
              </a:rPr>
              <a:t>کند و </a:t>
            </a:r>
            <a:r>
              <a:rPr lang="fa-IR">
                <a:cs typeface="B Nazanin" panose="00000400000000000000" pitchFamily="2" charset="-78"/>
              </a:rPr>
              <a:t>بر عرضة پاردایم منطقی یا تصویر تجسمی از نظریة در حال تکوین تأکید دارد. جامعه </a:t>
            </a:r>
            <a:r>
              <a:rPr lang="fa-IR" smtClean="0">
                <a:cs typeface="B Nazanin" panose="00000400000000000000" pitchFamily="2" charset="-78"/>
              </a:rPr>
              <a:t>مشارکت کننده </a:t>
            </a:r>
            <a:r>
              <a:rPr lang="fa-IR">
                <a:cs typeface="B Nazanin" panose="00000400000000000000" pitchFamily="2" charset="-78"/>
              </a:rPr>
              <a:t>پژوهش پیش رو کلیة سهامداران بورس اوراق بهادار تهران در سال  1400-1399هستند.</a:t>
            </a:r>
          </a:p>
          <a:p>
            <a:pPr algn="just"/>
            <a:endParaRPr lang="fa-IR">
              <a:cs typeface="B Nazanin" panose="00000400000000000000" pitchFamily="2" charset="-78"/>
            </a:endParaRPr>
          </a:p>
        </p:txBody>
      </p:sp>
      <p:sp>
        <p:nvSpPr>
          <p:cNvPr id="4" name="Flowchart: Alternate Process 3"/>
          <p:cNvSpPr/>
          <p:nvPr/>
        </p:nvSpPr>
        <p:spPr>
          <a:xfrm>
            <a:off x="838200" y="2236763"/>
            <a:ext cx="2974145" cy="106914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chemeClr val="tx1"/>
                </a:solidFill>
                <a:cs typeface="B Nazanin" panose="00000400000000000000" pitchFamily="2" charset="-78"/>
              </a:rPr>
              <a:t>باز، محوری و گزینشی</a:t>
            </a:r>
            <a:endParaRPr lang="fa-IR" sz="2800" b="1">
              <a:solidFill>
                <a:schemeClr val="tx1"/>
              </a:solidFill>
            </a:endParaRPr>
          </a:p>
        </p:txBody>
      </p:sp>
    </p:spTree>
    <p:extLst>
      <p:ext uri="{BB962C8B-B14F-4D97-AF65-F5344CB8AC3E}">
        <p14:creationId xmlns:p14="http://schemas.microsoft.com/office/powerpoint/2010/main" val="3243255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8559"/>
            <a:ext cx="10515600" cy="1325563"/>
          </a:xfrm>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معیار </a:t>
            </a:r>
            <a:r>
              <a:rPr lang="fa-IR">
                <a:cs typeface="B Nazanin" panose="00000400000000000000" pitchFamily="2" charset="-78"/>
              </a:rPr>
              <a:t>اولیه در این پژوهش سهامداران بورس اوراق بهادار تهران بوده است. اما بر مبنای داده ها </a:t>
            </a:r>
            <a:r>
              <a:rPr lang="fa-IR" smtClean="0">
                <a:cs typeface="B Nazanin" panose="00000400000000000000" pitchFamily="2" charset="-78"/>
              </a:rPr>
              <a:t>و برحسب </a:t>
            </a:r>
            <a:r>
              <a:rPr lang="fa-IR">
                <a:cs typeface="B Nazanin" panose="00000400000000000000" pitchFamily="2" charset="-78"/>
              </a:rPr>
              <a:t>نیاز، شاخص های دیگری نیز مدنظر قرار گرفتند. برای این که طیف متنوعی از افراد </a:t>
            </a:r>
            <a:r>
              <a:rPr lang="fa-IR" smtClean="0">
                <a:cs typeface="B Nazanin" panose="00000400000000000000" pitchFamily="2" charset="-78"/>
              </a:rPr>
              <a:t>مورد مصاحبه </a:t>
            </a:r>
            <a:r>
              <a:rPr lang="fa-IR">
                <a:cs typeface="B Nazanin" panose="00000400000000000000" pitchFamily="2" charset="-78"/>
              </a:rPr>
              <a:t>قرار گیرند تنوع افراد از نظر میزان تحصیلات، شغل، محل سکونت و ... لحاظ گردیدند</a:t>
            </a:r>
          </a:p>
        </p:txBody>
      </p:sp>
      <p:sp>
        <p:nvSpPr>
          <p:cNvPr id="4" name="Flowchart: Alternate Process 3"/>
          <p:cNvSpPr/>
          <p:nvPr/>
        </p:nvSpPr>
        <p:spPr>
          <a:xfrm>
            <a:off x="838200" y="3713871"/>
            <a:ext cx="4290646" cy="108321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سهامداران بورس اوراق بهادار تهران</a:t>
            </a:r>
            <a:endParaRPr lang="fa-IR"/>
          </a:p>
        </p:txBody>
      </p:sp>
    </p:spTree>
    <p:extLst>
      <p:ext uri="{BB962C8B-B14F-4D97-AF65-F5344CB8AC3E}">
        <p14:creationId xmlns:p14="http://schemas.microsoft.com/office/powerpoint/2010/main" val="1206002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روش نمونه گیری این پژوهش به صورت</a:t>
            </a:r>
            <a:r>
              <a:rPr lang="fa-IR" b="1">
                <a:solidFill>
                  <a:srgbClr val="FF0000"/>
                </a:solidFill>
                <a:cs typeface="B Nazanin" panose="00000400000000000000" pitchFamily="2" charset="-78"/>
              </a:rPr>
              <a:t> هدفمند </a:t>
            </a:r>
            <a:r>
              <a:rPr lang="fa-IR">
                <a:cs typeface="B Nazanin" panose="00000400000000000000" pitchFamily="2" charset="-78"/>
              </a:rPr>
              <a:t>بود. بنابراین به منظور غنای تحقیق، </a:t>
            </a:r>
            <a:r>
              <a:rPr lang="fa-IR" smtClean="0">
                <a:cs typeface="B Nazanin" panose="00000400000000000000" pitchFamily="2" charset="-78"/>
              </a:rPr>
              <a:t>تلاش شد </a:t>
            </a:r>
            <a:r>
              <a:rPr lang="fa-IR">
                <a:cs typeface="B Nazanin" panose="00000400000000000000" pitchFamily="2" charset="-78"/>
              </a:rPr>
              <a:t>تا با افرادی که موضوع تحقیق را تجربه کرده اند و از دانش و تجربه بالایی در این </a:t>
            </a:r>
            <a:r>
              <a:rPr lang="fa-IR" smtClean="0">
                <a:cs typeface="B Nazanin" panose="00000400000000000000" pitchFamily="2" charset="-78"/>
              </a:rPr>
              <a:t>زمینه هستند</a:t>
            </a:r>
            <a:r>
              <a:rPr lang="fa-IR">
                <a:cs typeface="B Nazanin" panose="00000400000000000000" pitchFamily="2" charset="-78"/>
              </a:rPr>
              <a:t>، مصاحبه شخصاً صورت گیرد. به این منظور شرکاء مؤسسات حسابرسی معتمد </a:t>
            </a:r>
            <a:r>
              <a:rPr lang="fa-IR" smtClean="0">
                <a:cs typeface="B Nazanin" panose="00000400000000000000" pitchFamily="2" charset="-78"/>
              </a:rPr>
              <a:t>سازمان بورس </a:t>
            </a:r>
            <a:r>
              <a:rPr lang="fa-IR">
                <a:cs typeface="B Nazanin" panose="00000400000000000000" pitchFamily="2" charset="-78"/>
              </a:rPr>
              <a:t>و اوراق بهادار، مدیران سازمان بورس و اوراق بهادار و مدیران جامعه حسابداران رسمی </a:t>
            </a:r>
            <a:r>
              <a:rPr lang="fa-IR" smtClean="0">
                <a:cs typeface="B Nazanin" panose="00000400000000000000" pitchFamily="2" charset="-78"/>
              </a:rPr>
              <a:t>ایران به </a:t>
            </a:r>
            <a:r>
              <a:rPr lang="fa-IR">
                <a:cs typeface="B Nazanin" panose="00000400000000000000" pitchFamily="2" charset="-78"/>
              </a:rPr>
              <a:t>عنوان خبرگان این تحقیق انتخاب شدند. در پژوهش حاضر جهت گردآوری اطلاعات از </a:t>
            </a:r>
            <a:r>
              <a:rPr lang="fa-IR" smtClean="0">
                <a:cs typeface="B Nazanin" panose="00000400000000000000" pitchFamily="2" charset="-78"/>
              </a:rPr>
              <a:t>ابزار مصاحبه </a:t>
            </a:r>
            <a:r>
              <a:rPr lang="fa-IR">
                <a:cs typeface="B Nazanin" panose="00000400000000000000" pitchFamily="2" charset="-78"/>
              </a:rPr>
              <a:t>باز ساختار نیافته، صاحبنظران و اهل فن استفاده شد. با توجه به اینکه پژوهشگر </a:t>
            </a:r>
            <a:r>
              <a:rPr lang="fa-IR" smtClean="0">
                <a:cs typeface="B Nazanin" panose="00000400000000000000" pitchFamily="2" charset="-78"/>
              </a:rPr>
              <a:t>این پژوهش </a:t>
            </a:r>
            <a:r>
              <a:rPr lang="fa-IR">
                <a:cs typeface="B Nazanin" panose="00000400000000000000" pitchFamily="2" charset="-78"/>
              </a:rPr>
              <a:t>نیز به نحوی با موضوع تحقیق درگیر است همراه با مصاحبه باز از مشاهده آزاد و </a:t>
            </a:r>
            <a:r>
              <a:rPr lang="fa-IR" smtClean="0">
                <a:cs typeface="B Nazanin" panose="00000400000000000000" pitchFamily="2" charset="-78"/>
              </a:rPr>
              <a:t>مشاهده مشارکتی </a:t>
            </a:r>
            <a:r>
              <a:rPr lang="fa-IR">
                <a:cs typeface="B Nazanin" panose="00000400000000000000" pitchFamily="2" charset="-78"/>
              </a:rPr>
              <a:t>برای گردآوری اطلاعات استفاده شده است، بدیهی است استفاده از اسناد و مدارک </a:t>
            </a:r>
            <a:r>
              <a:rPr lang="fa-IR" smtClean="0">
                <a:cs typeface="B Nazanin" panose="00000400000000000000" pitchFamily="2" charset="-78"/>
              </a:rPr>
              <a:t>موجود در </a:t>
            </a:r>
            <a:r>
              <a:rPr lang="fa-IR">
                <a:cs typeface="B Nazanin" panose="00000400000000000000" pitchFamily="2" charset="-78"/>
              </a:rPr>
              <a:t>رابطه با موضوع تحقیق در این حیطه قرار گرفت</a:t>
            </a:r>
          </a:p>
        </p:txBody>
      </p:sp>
    </p:spTree>
    <p:extLst>
      <p:ext uri="{BB962C8B-B14F-4D97-AF65-F5344CB8AC3E}">
        <p14:creationId xmlns:p14="http://schemas.microsoft.com/office/powerpoint/2010/main" val="642870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 </a:t>
            </a:r>
            <a:r>
              <a:rPr lang="fa-IR">
                <a:cs typeface="B Nazanin" panose="00000400000000000000" pitchFamily="2" charset="-78"/>
              </a:rPr>
              <a:t>این راستا پژوهشگر در این پژوهش تلاش نمود تا تنوع ابعاد نمونه هم درنمونه </a:t>
            </a:r>
            <a:r>
              <a:rPr lang="fa-IR" smtClean="0">
                <a:cs typeface="B Nazanin" panose="00000400000000000000" pitchFamily="2" charset="-78"/>
              </a:rPr>
              <a:t>تعداد سهامداران </a:t>
            </a:r>
            <a:r>
              <a:rPr lang="fa-IR">
                <a:cs typeface="B Nazanin" panose="00000400000000000000" pitchFamily="2" charset="-78"/>
              </a:rPr>
              <a:t>در بازار بورس تهران و هم در مفاهیم در حال تکوین در نظر گرفته شود و برمبنای </a:t>
            </a:r>
            <a:r>
              <a:rPr lang="fa-IR" smtClean="0">
                <a:cs typeface="B Nazanin" panose="00000400000000000000" pitchFamily="2" charset="-78"/>
              </a:rPr>
              <a:t>آن به </a:t>
            </a:r>
            <a:r>
              <a:rPr lang="fa-IR">
                <a:cs typeface="B Nazanin" panose="00000400000000000000" pitchFamily="2" charset="-78"/>
              </a:rPr>
              <a:t>نمایایی نمادین تا حدی نزدیک گردیم، شاید بتوان با احتیاط فراوان ادعا کرد که نتایج </a:t>
            </a:r>
            <a:r>
              <a:rPr lang="fa-IR" smtClean="0">
                <a:cs typeface="B Nazanin" panose="00000400000000000000" pitchFamily="2" charset="-78"/>
              </a:rPr>
              <a:t>این تحقیق</a:t>
            </a:r>
            <a:r>
              <a:rPr lang="fa-IR">
                <a:cs typeface="B Nazanin" panose="00000400000000000000" pitchFamily="2" charset="-78"/>
              </a:rPr>
              <a:t>، قابلیت انتقال به بسترهایی مشابه آنچه که از آن نمونه گیری شده است را دارد، </a:t>
            </a:r>
            <a:r>
              <a:rPr lang="fa-IR" smtClean="0">
                <a:cs typeface="B Nazanin" panose="00000400000000000000" pitchFamily="2" charset="-78"/>
              </a:rPr>
              <a:t>در  حقیقت </a:t>
            </a:r>
            <a:r>
              <a:rPr lang="fa-IR">
                <a:cs typeface="B Nazanin" panose="00000400000000000000" pitchFamily="2" charset="-78"/>
              </a:rPr>
              <a:t>اگر چه این پژوهش ادعای تعمیم ندارد اما تلاش کرده است تا به معیارهای انتقال </a:t>
            </a:r>
            <a:r>
              <a:rPr lang="fa-IR" smtClean="0">
                <a:cs typeface="B Nazanin" panose="00000400000000000000" pitchFamily="2" charset="-78"/>
              </a:rPr>
              <a:t>پذیری در </a:t>
            </a:r>
            <a:r>
              <a:rPr lang="fa-IR">
                <a:cs typeface="B Nazanin" panose="00000400000000000000" pitchFamily="2" charset="-78"/>
              </a:rPr>
              <a:t>روش شناسی کیفی نزدیک گردد</a:t>
            </a:r>
          </a:p>
        </p:txBody>
      </p:sp>
      <p:sp>
        <p:nvSpPr>
          <p:cNvPr id="4" name="Flowchart: Alternate Process 3"/>
          <p:cNvSpPr/>
          <p:nvPr/>
        </p:nvSpPr>
        <p:spPr>
          <a:xfrm>
            <a:off x="838200" y="4220307"/>
            <a:ext cx="3038622" cy="773723"/>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معیارهای انتقال پذیری</a:t>
            </a:r>
            <a:endParaRPr lang="fa-IR"/>
          </a:p>
        </p:txBody>
      </p:sp>
    </p:spTree>
    <p:extLst>
      <p:ext uri="{BB962C8B-B14F-4D97-AF65-F5344CB8AC3E}">
        <p14:creationId xmlns:p14="http://schemas.microsoft.com/office/powerpoint/2010/main" val="1557087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در پژوهش پیش رو نیز پس از انجام هر مصاحبه، متن آن پیاده شد و نکات برجسته ی آن </a:t>
            </a:r>
            <a:r>
              <a:rPr lang="fa-IR" smtClean="0">
                <a:cs typeface="B Nazanin" panose="00000400000000000000" pitchFamily="2" charset="-78"/>
              </a:rPr>
              <a:t>نت برداری </a:t>
            </a:r>
            <a:r>
              <a:rPr lang="fa-IR">
                <a:cs typeface="B Nazanin" panose="00000400000000000000" pitchFamily="2" charset="-78"/>
              </a:rPr>
              <a:t>شد. در تحلیل های کیفی، تحلیل اطلاعات، فرایندی خلاقانه و نه صرفاً مکانیکی است. </a:t>
            </a:r>
            <a:r>
              <a:rPr lang="fa-IR" smtClean="0">
                <a:cs typeface="B Nazanin" panose="00000400000000000000" pitchFamily="2" charset="-78"/>
              </a:rPr>
              <a:t>پیاده کردن </a:t>
            </a:r>
            <a:r>
              <a:rPr lang="fa-IR">
                <a:cs typeface="B Nazanin" panose="00000400000000000000" pitchFamily="2" charset="-78"/>
              </a:rPr>
              <a:t>هر مصاحبه به طور میانگین بین  </a:t>
            </a:r>
            <a:r>
              <a:rPr lang="fa-IR" smtClean="0">
                <a:cs typeface="B Nazanin" panose="00000400000000000000" pitchFamily="2" charset="-78"/>
              </a:rPr>
              <a:t>1 تا  2 ساعت </a:t>
            </a:r>
            <a:r>
              <a:rPr lang="fa-IR">
                <a:cs typeface="B Nazanin" panose="00000400000000000000" pitchFamily="2" charset="-78"/>
              </a:rPr>
              <a:t>زمان گرفت. سعی شد در پیاده سازی تا </a:t>
            </a:r>
            <a:r>
              <a:rPr lang="fa-IR" smtClean="0">
                <a:cs typeface="B Nazanin" panose="00000400000000000000" pitchFamily="2" charset="-78"/>
              </a:rPr>
              <a:t>جای ممکن </a:t>
            </a:r>
            <a:r>
              <a:rPr lang="fa-IR">
                <a:cs typeface="B Nazanin" panose="00000400000000000000" pitchFamily="2" charset="-78"/>
              </a:rPr>
              <a:t>از زبان و ادبیات مصاحبه شونده استفاده شود تا مصداق ها ملموس تر جلوه نماید. پس </a:t>
            </a:r>
            <a:r>
              <a:rPr lang="fa-IR" smtClean="0">
                <a:cs typeface="B Nazanin" panose="00000400000000000000" pitchFamily="2" charset="-78"/>
              </a:rPr>
              <a:t>از پیاده </a:t>
            </a:r>
            <a:r>
              <a:rPr lang="fa-IR">
                <a:cs typeface="B Nazanin" panose="00000400000000000000" pitchFamily="2" charset="-78"/>
              </a:rPr>
              <a:t>کردن مصاحبه ها و داده ها، از روش ها و استراتژی های کدگذاری با هدف مقوله </a:t>
            </a:r>
            <a:r>
              <a:rPr lang="fa-IR" smtClean="0">
                <a:cs typeface="B Nazanin" panose="00000400000000000000" pitchFamily="2" charset="-78"/>
              </a:rPr>
              <a:t>بندی استفاده </a:t>
            </a:r>
            <a:r>
              <a:rPr lang="fa-IR">
                <a:cs typeface="B Nazanin" panose="00000400000000000000" pitchFamily="2" charset="-78"/>
              </a:rPr>
              <a:t>شد و هر مصاحبه جداگانه کدگذاری گردید و کدهای به دست آمده در مصاحبه های بعدی مورد تأکید و توجه پژوهشگر قرار می گرفت. کدگذاری های انجام شده به صورت «</a:t>
            </a:r>
            <a:r>
              <a:rPr lang="fa-IR" b="1">
                <a:solidFill>
                  <a:srgbClr val="FF0000"/>
                </a:solidFill>
                <a:cs typeface="B Nazanin" panose="00000400000000000000" pitchFamily="2" charset="-78"/>
              </a:rPr>
              <a:t>رفت </a:t>
            </a:r>
            <a:r>
              <a:rPr lang="fa-IR" b="1" smtClean="0">
                <a:solidFill>
                  <a:srgbClr val="FF0000"/>
                </a:solidFill>
                <a:cs typeface="B Nazanin" panose="00000400000000000000" pitchFamily="2" charset="-78"/>
              </a:rPr>
              <a:t>و برگشتی</a:t>
            </a:r>
            <a:r>
              <a:rPr lang="fa-IR">
                <a:cs typeface="B Nazanin" panose="00000400000000000000" pitchFamily="2" charset="-78"/>
              </a:rPr>
              <a:t>» (به تعبیر استراوس) پس از انجام هریک از مصاحبه های دیگر تکمیل گردید</a:t>
            </a:r>
          </a:p>
          <a:p>
            <a:pPr algn="just"/>
            <a:endParaRPr lang="fa-IR">
              <a:cs typeface="B Nazanin" panose="00000400000000000000" pitchFamily="2" charset="-78"/>
            </a:endParaRPr>
          </a:p>
        </p:txBody>
      </p:sp>
    </p:spTree>
    <p:extLst>
      <p:ext uri="{BB962C8B-B14F-4D97-AF65-F5344CB8AC3E}">
        <p14:creationId xmlns:p14="http://schemas.microsoft.com/office/powerpoint/2010/main" val="4041895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06400" y="365125"/>
            <a:ext cx="10947400" cy="6257288"/>
          </a:xfrm>
          <a:prstGeom prst="rect">
            <a:avLst/>
          </a:prstGeom>
        </p:spPr>
      </p:pic>
    </p:spTree>
    <p:extLst>
      <p:ext uri="{BB962C8B-B14F-4D97-AF65-F5344CB8AC3E}">
        <p14:creationId xmlns:p14="http://schemas.microsoft.com/office/powerpoint/2010/main" val="2937427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022166" y="1825625"/>
            <a:ext cx="6331634" cy="4351338"/>
          </a:xfrm>
        </p:spPr>
        <p:txBody>
          <a:bodyPr/>
          <a:lstStyle/>
          <a:p>
            <a:pPr algn="just"/>
            <a:r>
              <a:rPr lang="fa-IR"/>
              <a:t>در  صورت سرمایه گذاری در بورس توسط </a:t>
            </a:r>
            <a:r>
              <a:rPr lang="fa-IR" smtClean="0"/>
              <a:t>سهامداران، </a:t>
            </a:r>
            <a:r>
              <a:rPr lang="fa-IR" smtClean="0">
                <a:cs typeface="B Nazanin" panose="00000400000000000000" pitchFamily="2" charset="-78"/>
              </a:rPr>
              <a:t>پیامدهای نظیر، کسب منابع برای کسب و کارهای بزرگ، زمینه و بستری برای ایجاد شرکت های متوسط اشتغالزایی و کاهش نقدینگی و تورم به دنبال خواهد داشت. با عنایت به راهبرد دوم سرمایه گذاران مبتنی بر عدم سرمایه گذاری مجدد در بورس، این مهم باعث ریزش و سقوط بازار سهام می گردد. </a:t>
            </a:r>
          </a:p>
        </p:txBody>
      </p:sp>
      <p:sp>
        <p:nvSpPr>
          <p:cNvPr id="4" name="Flowchart: Alternate Process 3"/>
          <p:cNvSpPr/>
          <p:nvPr/>
        </p:nvSpPr>
        <p:spPr>
          <a:xfrm>
            <a:off x="873247" y="4885748"/>
            <a:ext cx="4148919" cy="887104"/>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ریزش و سقوط بازار سهام</a:t>
            </a:r>
            <a:endParaRPr lang="fa-IR"/>
          </a:p>
        </p:txBody>
      </p:sp>
      <p:pic>
        <p:nvPicPr>
          <p:cNvPr id="5" name="Picture 4"/>
          <p:cNvPicPr>
            <a:picLocks noChangeAspect="1"/>
          </p:cNvPicPr>
          <p:nvPr/>
        </p:nvPicPr>
        <p:blipFill>
          <a:blip r:embed="rId2"/>
          <a:stretch>
            <a:fillRect/>
          </a:stretch>
        </p:blipFill>
        <p:spPr>
          <a:xfrm>
            <a:off x="871342" y="1825625"/>
            <a:ext cx="3810330" cy="2536156"/>
          </a:xfrm>
          <a:prstGeom prst="rect">
            <a:avLst/>
          </a:prstGeom>
        </p:spPr>
      </p:pic>
    </p:spTree>
    <p:extLst>
      <p:ext uri="{BB962C8B-B14F-4D97-AF65-F5344CB8AC3E}">
        <p14:creationId xmlns:p14="http://schemas.microsoft.com/office/powerpoint/2010/main" val="3977261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80696" y="1690688"/>
            <a:ext cx="9219608" cy="3489493"/>
          </a:xfrm>
          <a:prstGeom prst="rect">
            <a:avLst/>
          </a:prstGeom>
        </p:spPr>
      </p:pic>
    </p:spTree>
    <p:extLst>
      <p:ext uri="{BB962C8B-B14F-4D97-AF65-F5344CB8AC3E}">
        <p14:creationId xmlns:p14="http://schemas.microsoft.com/office/powerpoint/2010/main" val="700537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مفاهیم و </a:t>
            </a:r>
            <a:r>
              <a:rPr lang="fa-IR" b="1" smtClean="0">
                <a:solidFill>
                  <a:srgbClr val="FF0000"/>
                </a:solidFill>
                <a:cs typeface="B Nazanin" panose="00000400000000000000" pitchFamily="2" charset="-78"/>
              </a:rPr>
              <a:t>مقولات</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نتایج </a:t>
            </a:r>
            <a:r>
              <a:rPr lang="fa-IR">
                <a:cs typeface="B Nazanin" panose="00000400000000000000" pitchFamily="2" charset="-78"/>
              </a:rPr>
              <a:t>حاصل از کدگذاري باز، محوري و </a:t>
            </a:r>
            <a:r>
              <a:rPr lang="fa-IR" smtClean="0">
                <a:cs typeface="B Nazanin" panose="00000400000000000000" pitchFamily="2" charset="-78"/>
              </a:rPr>
              <a:t>انتخابي در </a:t>
            </a:r>
            <a:r>
              <a:rPr lang="fa-IR">
                <a:cs typeface="B Nazanin" panose="00000400000000000000" pitchFamily="2" charset="-78"/>
              </a:rPr>
              <a:t>بررسی </a:t>
            </a:r>
            <a:r>
              <a:rPr lang="fa-IR" smtClean="0">
                <a:cs typeface="B Nazanin" panose="00000400000000000000" pitchFamily="2" charset="-78"/>
              </a:rPr>
              <a:t>جامعه شناختی </a:t>
            </a:r>
            <a:r>
              <a:rPr lang="fa-IR">
                <a:cs typeface="B Nazanin" panose="00000400000000000000" pitchFamily="2" charset="-78"/>
              </a:rPr>
              <a:t>عوامل اجتماعی-اقتصادی مؤثر بر رفتار </a:t>
            </a:r>
            <a:r>
              <a:rPr lang="fa-IR" smtClean="0">
                <a:cs typeface="B Nazanin" panose="00000400000000000000" pitchFamily="2" charset="-78"/>
              </a:rPr>
              <a:t>سرمایه گذاری </a:t>
            </a:r>
            <a:r>
              <a:rPr lang="fa-IR">
                <a:cs typeface="B Nazanin" panose="00000400000000000000" pitchFamily="2" charset="-78"/>
              </a:rPr>
              <a:t>سهامداران در </a:t>
            </a:r>
            <a:r>
              <a:rPr lang="fa-IR" smtClean="0">
                <a:cs typeface="B Nazanin" panose="00000400000000000000" pitchFamily="2" charset="-78"/>
              </a:rPr>
              <a:t>بازار بورس </a:t>
            </a:r>
            <a:r>
              <a:rPr lang="fa-IR">
                <a:cs typeface="B Nazanin" panose="00000400000000000000" pitchFamily="2" charset="-78"/>
              </a:rPr>
              <a:t>تهران، یک رویکرد و الگوی پارادایمی در قالب "</a:t>
            </a:r>
            <a:r>
              <a:rPr lang="fa-IR" b="1">
                <a:solidFill>
                  <a:srgbClr val="FF0000"/>
                </a:solidFill>
                <a:cs typeface="B Nazanin" panose="00000400000000000000" pitchFamily="2" charset="-78"/>
              </a:rPr>
              <a:t>الگوی پارادایمی نخست: </a:t>
            </a:r>
            <a:r>
              <a:rPr lang="fa-IR" b="1" smtClean="0">
                <a:solidFill>
                  <a:srgbClr val="FF0000"/>
                </a:solidFill>
                <a:cs typeface="B Nazanin" panose="00000400000000000000" pitchFamily="2" charset="-78"/>
              </a:rPr>
              <a:t>رفتار سرمایه گذاری</a:t>
            </a:r>
            <a:r>
              <a:rPr lang="fa-IR">
                <a:cs typeface="B Nazanin" panose="00000400000000000000" pitchFamily="2" charset="-78"/>
              </a:rPr>
              <a:t>" بهدست آمد. مراحل بعدی پژوهش و بررسی عمیقتر موضوعات و مقولات، نشان </a:t>
            </a:r>
            <a:r>
              <a:rPr lang="fa-IR" smtClean="0">
                <a:cs typeface="B Nazanin" panose="00000400000000000000" pitchFamily="2" charset="-78"/>
              </a:rPr>
              <a:t>داد که پدیده های </a:t>
            </a:r>
            <a:r>
              <a:rPr lang="fa-IR">
                <a:cs typeface="B Nazanin" panose="00000400000000000000" pitchFamily="2" charset="-78"/>
              </a:rPr>
              <a:t>قبلی خود بخشی از پدیدههای </a:t>
            </a:r>
            <a:r>
              <a:rPr lang="fa-IR" smtClean="0">
                <a:cs typeface="B Nazanin" panose="00000400000000000000" pitchFamily="2" charset="-78"/>
              </a:rPr>
              <a:t>عمده تر </a:t>
            </a:r>
            <a:r>
              <a:rPr lang="fa-IR">
                <a:cs typeface="B Nazanin" panose="00000400000000000000" pitchFamily="2" charset="-78"/>
              </a:rPr>
              <a:t>و بزرگتری هستند تحت عنوان " </a:t>
            </a:r>
            <a:r>
              <a:rPr lang="fa-IR" b="1" smtClean="0">
                <a:solidFill>
                  <a:srgbClr val="FF0000"/>
                </a:solidFill>
                <a:cs typeface="B Nazanin" panose="00000400000000000000" pitchFamily="2" charset="-78"/>
              </a:rPr>
              <a:t>فقدان نهادینگی</a:t>
            </a:r>
            <a:r>
              <a:rPr lang="fa-IR" b="1">
                <a:solidFill>
                  <a:srgbClr val="FF0000"/>
                </a:solidFill>
                <a:cs typeface="B Nazanin" panose="00000400000000000000" pitchFamily="2" charset="-78"/>
              </a:rPr>
              <a:t>، رها شدگی و ریسک </a:t>
            </a:r>
            <a:r>
              <a:rPr lang="fa-IR" b="1" smtClean="0">
                <a:solidFill>
                  <a:srgbClr val="FF0000"/>
                </a:solidFill>
                <a:cs typeface="B Nazanin" panose="00000400000000000000" pitchFamily="2" charset="-78"/>
              </a:rPr>
              <a:t>سرمایه گذاری </a:t>
            </a:r>
            <a:r>
              <a:rPr lang="fa-IR" b="1">
                <a:solidFill>
                  <a:srgbClr val="FF0000"/>
                </a:solidFill>
                <a:cs typeface="B Nazanin" panose="00000400000000000000" pitchFamily="2" charset="-78"/>
              </a:rPr>
              <a:t>در بورس</a:t>
            </a:r>
            <a:r>
              <a:rPr lang="fa-IR">
                <a:cs typeface="B Nazanin" panose="00000400000000000000" pitchFamily="2" charset="-78"/>
              </a:rPr>
              <a:t>" است. در ادامه الگوهای پارادایمی بر </a:t>
            </a:r>
            <a:r>
              <a:rPr lang="fa-IR" smtClean="0">
                <a:cs typeface="B Nazanin" panose="00000400000000000000" pitchFamily="2" charset="-78"/>
              </a:rPr>
              <a:t>اساس بررسی های </a:t>
            </a:r>
            <a:r>
              <a:rPr lang="fa-IR">
                <a:cs typeface="B Nazanin" panose="00000400000000000000" pitchFamily="2" charset="-78"/>
              </a:rPr>
              <a:t>انجام شده، ارائه میشود</a:t>
            </a:r>
            <a:r>
              <a:rPr lang="fa-IR" smtClean="0">
                <a:cs typeface="B Nazanin" panose="00000400000000000000" pitchFamily="2" charset="-78"/>
              </a:rPr>
              <a:t>.</a:t>
            </a:r>
            <a:endParaRPr lang="fa-IR">
              <a:cs typeface="B Nazanin" panose="00000400000000000000" pitchFamily="2" charset="-78"/>
            </a:endParaRPr>
          </a:p>
        </p:txBody>
      </p:sp>
      <p:sp>
        <p:nvSpPr>
          <p:cNvPr id="4" name="Flowchart: Alternate Process 3"/>
          <p:cNvSpPr/>
          <p:nvPr/>
        </p:nvSpPr>
        <p:spPr>
          <a:xfrm>
            <a:off x="2475913" y="4768947"/>
            <a:ext cx="6625883" cy="1026942"/>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بررسی جامعه شناختی عوامل اجتماعی-اقتصادی مؤثر بر رفتار سرمایه گذاری سهامداران در بازار بورس تهران</a:t>
            </a:r>
            <a:endParaRPr lang="fa-IR"/>
          </a:p>
        </p:txBody>
      </p:sp>
    </p:spTree>
    <p:extLst>
      <p:ext uri="{BB962C8B-B14F-4D97-AF65-F5344CB8AC3E}">
        <p14:creationId xmlns:p14="http://schemas.microsoft.com/office/powerpoint/2010/main" val="2717443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الگوي پارادایمي نخست: رفتار </a:t>
            </a:r>
            <a:r>
              <a:rPr lang="fa-IR" smtClean="0">
                <a:solidFill>
                  <a:srgbClr val="FF0000"/>
                </a:solidFill>
                <a:cs typeface="B Nazanin" panose="00000400000000000000" pitchFamily="2" charset="-78"/>
              </a:rPr>
              <a:t>سرمایه گذاري</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a:t>
            </a:r>
            <a:r>
              <a:rPr lang="fa-IR">
                <a:cs typeface="B Nazanin" panose="00000400000000000000" pitchFamily="2" charset="-78"/>
              </a:rPr>
              <a:t>این بخش کدگذاری باز و محوری مرتبط با پدیده رفتار </a:t>
            </a:r>
            <a:r>
              <a:rPr lang="fa-IR" smtClean="0">
                <a:cs typeface="B Nazanin" panose="00000400000000000000" pitchFamily="2" charset="-78"/>
              </a:rPr>
              <a:t>سرمایه گذاری </a:t>
            </a:r>
            <a:r>
              <a:rPr lang="fa-IR">
                <a:cs typeface="B Nazanin" panose="00000400000000000000" pitchFamily="2" charset="-78"/>
              </a:rPr>
              <a:t>در قالب الگوی </a:t>
            </a:r>
            <a:r>
              <a:rPr lang="fa-IR" smtClean="0">
                <a:cs typeface="B Nazanin" panose="00000400000000000000" pitchFamily="2" charset="-78"/>
              </a:rPr>
              <a:t>پارادایمی اول </a:t>
            </a:r>
            <a:r>
              <a:rPr lang="fa-IR">
                <a:cs typeface="B Nazanin" panose="00000400000000000000" pitchFamily="2" charset="-78"/>
              </a:rPr>
              <a:t>_ پدیده "رفتار </a:t>
            </a:r>
            <a:r>
              <a:rPr lang="fa-IR" smtClean="0">
                <a:cs typeface="B Nazanin" panose="00000400000000000000" pitchFamily="2" charset="-78"/>
              </a:rPr>
              <a:t>سرمایه گذاری"، </a:t>
            </a:r>
            <a:r>
              <a:rPr lang="fa-IR">
                <a:cs typeface="B Nazanin" panose="00000400000000000000" pitchFamily="2" charset="-78"/>
              </a:rPr>
              <a:t>ارائه شده است. </a:t>
            </a:r>
            <a:r>
              <a:rPr lang="fa-IR" smtClean="0">
                <a:cs typeface="B Nazanin" panose="00000400000000000000" pitchFamily="2" charset="-78"/>
              </a:rPr>
              <a:t>جدول 1 استخراج مقوله های </a:t>
            </a:r>
            <a:r>
              <a:rPr lang="fa-IR">
                <a:cs typeface="B Nazanin" panose="00000400000000000000" pitchFamily="2" charset="-78"/>
              </a:rPr>
              <a:t>محوری </a:t>
            </a:r>
            <a:r>
              <a:rPr lang="fa-IR" smtClean="0">
                <a:cs typeface="B Nazanin" panose="00000400000000000000" pitchFamily="2" charset="-78"/>
              </a:rPr>
              <a:t>و تکراری </a:t>
            </a:r>
            <a:r>
              <a:rPr lang="fa-IR">
                <a:cs typeface="B Nazanin" panose="00000400000000000000" pitchFamily="2" charset="-78"/>
              </a:rPr>
              <a:t>و پایه و تعیین نوع مقوله برای مدل پاردایمی یا کدگذاری محوری را نشان میدهد</a:t>
            </a:r>
          </a:p>
          <a:p>
            <a:endParaRPr lang="fa-IR"/>
          </a:p>
        </p:txBody>
      </p:sp>
    </p:spTree>
    <p:extLst>
      <p:ext uri="{BB962C8B-B14F-4D97-AF65-F5344CB8AC3E}">
        <p14:creationId xmlns:p14="http://schemas.microsoft.com/office/powerpoint/2010/main" val="1851226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38423" y="2194559"/>
            <a:ext cx="9315153" cy="2444265"/>
          </a:xfrm>
          <a:prstGeom prst="rect">
            <a:avLst/>
          </a:prstGeom>
        </p:spPr>
      </p:pic>
    </p:spTree>
    <p:extLst>
      <p:ext uri="{BB962C8B-B14F-4D97-AF65-F5344CB8AC3E}">
        <p14:creationId xmlns:p14="http://schemas.microsoft.com/office/powerpoint/2010/main" val="3571169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546329"/>
            <a:ext cx="10515599" cy="5630634"/>
          </a:xfrm>
          <a:prstGeom prst="rect">
            <a:avLst/>
          </a:prstGeom>
        </p:spPr>
      </p:pic>
    </p:spTree>
    <p:extLst>
      <p:ext uri="{BB962C8B-B14F-4D97-AF65-F5344CB8AC3E}">
        <p14:creationId xmlns:p14="http://schemas.microsoft.com/office/powerpoint/2010/main" val="752418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85000" lnSpcReduction="20000"/>
          </a:bodyPr>
          <a:lstStyle/>
          <a:p>
            <a:pPr marL="0" indent="0" algn="just">
              <a:buNone/>
            </a:pPr>
            <a:r>
              <a:rPr lang="fa-IR">
                <a:cs typeface="B Nazanin" panose="00000400000000000000" pitchFamily="2" charset="-78"/>
              </a:rPr>
              <a:t>در </a:t>
            </a:r>
            <a:r>
              <a:rPr lang="fa-IR" smtClean="0">
                <a:cs typeface="B Nazanin" panose="00000400000000000000" pitchFamily="2" charset="-78"/>
              </a:rPr>
              <a:t>جدول1 استخراج مقوله های </a:t>
            </a:r>
            <a:r>
              <a:rPr lang="fa-IR">
                <a:cs typeface="B Nazanin" panose="00000400000000000000" pitchFamily="2" charset="-78"/>
              </a:rPr>
              <a:t>محوری و تکراری و پایه و تعیین نوع مقوله برای </a:t>
            </a:r>
            <a:r>
              <a:rPr lang="fa-IR" smtClean="0">
                <a:cs typeface="B Nazanin" panose="00000400000000000000" pitchFamily="2" charset="-78"/>
              </a:rPr>
              <a:t>مدل پاردایمی </a:t>
            </a:r>
            <a:r>
              <a:rPr lang="fa-IR">
                <a:cs typeface="B Nazanin" panose="00000400000000000000" pitchFamily="2" charset="-78"/>
              </a:rPr>
              <a:t>یا کدگذاری محوری انجام پذیرفت، </a:t>
            </a:r>
            <a:endParaRPr lang="fa-IR" smtClean="0">
              <a:cs typeface="B Nazanin" panose="00000400000000000000" pitchFamily="2" charset="-78"/>
            </a:endParaRPr>
          </a:p>
          <a:p>
            <a:pPr marL="0" indent="0" algn="just">
              <a:buNone/>
            </a:pPr>
            <a:r>
              <a:rPr lang="fa-IR" b="1" smtClean="0">
                <a:solidFill>
                  <a:srgbClr val="FF0000"/>
                </a:solidFill>
                <a:cs typeface="B Nazanin" panose="00000400000000000000" pitchFamily="2" charset="-78"/>
              </a:rPr>
              <a:t>شرایط </a:t>
            </a:r>
            <a:r>
              <a:rPr lang="fa-IR" b="1">
                <a:solidFill>
                  <a:srgbClr val="FF0000"/>
                </a:solidFill>
                <a:cs typeface="B Nazanin" panose="00000400000000000000" pitchFamily="2" charset="-78"/>
              </a:rPr>
              <a:t>علی </a:t>
            </a:r>
            <a:r>
              <a:rPr lang="fa-IR">
                <a:cs typeface="B Nazanin" panose="00000400000000000000" pitchFamily="2" charset="-78"/>
              </a:rPr>
              <a:t>شامل سواد مالی، سابقه سودآوری، </a:t>
            </a:r>
            <a:r>
              <a:rPr lang="fa-IR" smtClean="0">
                <a:cs typeface="B Nazanin" panose="00000400000000000000" pitchFamily="2" charset="-78"/>
              </a:rPr>
              <a:t>ریسک پذیری </a:t>
            </a:r>
            <a:r>
              <a:rPr lang="fa-IR">
                <a:cs typeface="B Nazanin" panose="00000400000000000000" pitchFamily="2" charset="-78"/>
              </a:rPr>
              <a:t>سرمایهگذار و کسب درآمد از طریق بورس است، </a:t>
            </a:r>
            <a:endParaRPr lang="fa-IR" smtClean="0">
              <a:cs typeface="B Nazanin" panose="00000400000000000000" pitchFamily="2" charset="-78"/>
            </a:endParaRPr>
          </a:p>
          <a:p>
            <a:pPr marL="0" indent="0" algn="just">
              <a:buNone/>
            </a:pPr>
            <a:r>
              <a:rPr lang="fa-IR" b="1" smtClean="0">
                <a:solidFill>
                  <a:srgbClr val="FF0000"/>
                </a:solidFill>
                <a:cs typeface="B Nazanin" panose="00000400000000000000" pitchFamily="2" charset="-78"/>
              </a:rPr>
              <a:t>شرایط مداخله گر</a:t>
            </a:r>
            <a:r>
              <a:rPr lang="fa-IR">
                <a:cs typeface="B Nazanin" panose="00000400000000000000" pitchFamily="2" charset="-78"/>
              </a:rPr>
              <a:t>، </a:t>
            </a:r>
            <a:r>
              <a:rPr lang="fa-IR" smtClean="0">
                <a:cs typeface="B Nazanin" panose="00000400000000000000" pitchFamily="2" charset="-78"/>
              </a:rPr>
              <a:t>دربرگیرنده ی تبلیغات رسانه </a:t>
            </a:r>
            <a:r>
              <a:rPr lang="fa-IR">
                <a:cs typeface="B Nazanin" panose="00000400000000000000" pitchFamily="2" charset="-78"/>
              </a:rPr>
              <a:t>ای، گروههای مرجع، اخبار و تحولات سیاسی و حمایت خواهی از دولت، است</a:t>
            </a:r>
            <a:r>
              <a:rPr lang="fa-IR" smtClean="0">
                <a:cs typeface="B Nazanin" panose="00000400000000000000" pitchFamily="2" charset="-78"/>
              </a:rPr>
              <a:t>.</a:t>
            </a:r>
          </a:p>
          <a:p>
            <a:pPr marL="0" indent="0" algn="just">
              <a:buNone/>
            </a:pPr>
            <a:r>
              <a:rPr lang="fa-IR" smtClean="0">
                <a:cs typeface="B Nazanin" panose="00000400000000000000" pitchFamily="2" charset="-78"/>
              </a:rPr>
              <a:t> </a:t>
            </a:r>
            <a:r>
              <a:rPr lang="fa-IR" b="1" smtClean="0">
                <a:solidFill>
                  <a:srgbClr val="FF0000"/>
                </a:solidFill>
                <a:cs typeface="B Nazanin" panose="00000400000000000000" pitchFamily="2" charset="-78"/>
              </a:rPr>
              <a:t>شرایط زمینه ای</a:t>
            </a:r>
            <a:r>
              <a:rPr lang="fa-IR" b="1">
                <a:solidFill>
                  <a:srgbClr val="FF0000"/>
                </a:solidFill>
                <a:cs typeface="B Nazanin" panose="00000400000000000000" pitchFamily="2" charset="-78"/>
              </a:rPr>
              <a:t>، </a:t>
            </a:r>
            <a:r>
              <a:rPr lang="fa-IR">
                <a:cs typeface="B Nazanin" panose="00000400000000000000" pitchFamily="2" charset="-78"/>
              </a:rPr>
              <a:t>شامل مکان جغرافیایی، دسترسی به فضای اطلاعاتی، فرهنگ </a:t>
            </a:r>
            <a:r>
              <a:rPr lang="fa-IR" smtClean="0">
                <a:cs typeface="B Nazanin" panose="00000400000000000000" pitchFamily="2" charset="-78"/>
              </a:rPr>
              <a:t>سرمایه گذاری</a:t>
            </a:r>
            <a:r>
              <a:rPr lang="fa-IR">
                <a:cs typeface="B Nazanin" panose="00000400000000000000" pitchFamily="2" charset="-78"/>
              </a:rPr>
              <a:t>، حرکت </a:t>
            </a:r>
            <a:r>
              <a:rPr lang="fa-IR" smtClean="0">
                <a:cs typeface="B Nazanin" panose="00000400000000000000" pitchFamily="2" charset="-78"/>
              </a:rPr>
              <a:t>گله ای </a:t>
            </a:r>
            <a:r>
              <a:rPr lang="fa-IR">
                <a:cs typeface="B Nazanin" panose="00000400000000000000" pitchFamily="2" charset="-78"/>
              </a:rPr>
              <a:t>سهامداران جزء به سمت سهام میباشد. </a:t>
            </a:r>
            <a:endParaRPr lang="fa-IR" smtClean="0">
              <a:cs typeface="B Nazanin" panose="00000400000000000000" pitchFamily="2" charset="-78"/>
            </a:endParaRPr>
          </a:p>
          <a:p>
            <a:pPr marL="0" indent="0" algn="just">
              <a:buNone/>
            </a:pPr>
            <a:r>
              <a:rPr lang="fa-IR" smtClean="0">
                <a:cs typeface="B Nazanin" panose="00000400000000000000" pitchFamily="2" charset="-78"/>
              </a:rPr>
              <a:t>و </a:t>
            </a:r>
            <a:r>
              <a:rPr lang="fa-IR" b="1">
                <a:solidFill>
                  <a:srgbClr val="FF0000"/>
                </a:solidFill>
                <a:cs typeface="B Nazanin" panose="00000400000000000000" pitchFamily="2" charset="-78"/>
              </a:rPr>
              <a:t>راهبردها</a:t>
            </a:r>
            <a:r>
              <a:rPr lang="fa-IR">
                <a:cs typeface="B Nazanin" panose="00000400000000000000" pitchFamily="2" charset="-78"/>
              </a:rPr>
              <a:t> شامل اقدام به </a:t>
            </a:r>
            <a:r>
              <a:rPr lang="fa-IR" smtClean="0">
                <a:cs typeface="B Nazanin" panose="00000400000000000000" pitchFamily="2" charset="-78"/>
              </a:rPr>
              <a:t>سرمایه گذاری </a:t>
            </a:r>
            <a:r>
              <a:rPr lang="fa-IR">
                <a:cs typeface="B Nazanin" panose="00000400000000000000" pitchFamily="2" charset="-78"/>
              </a:rPr>
              <a:t>در </a:t>
            </a:r>
            <a:r>
              <a:rPr lang="fa-IR" smtClean="0">
                <a:cs typeface="B Nazanin" panose="00000400000000000000" pitchFamily="2" charset="-78"/>
              </a:rPr>
              <a:t>بورس توسط </a:t>
            </a:r>
            <a:r>
              <a:rPr lang="fa-IR">
                <a:cs typeface="B Nazanin" panose="00000400000000000000" pitchFamily="2" charset="-78"/>
              </a:rPr>
              <a:t>سهامداران، عدم </a:t>
            </a:r>
            <a:r>
              <a:rPr lang="fa-IR" smtClean="0">
                <a:cs typeface="B Nazanin" panose="00000400000000000000" pitchFamily="2" charset="-78"/>
              </a:rPr>
              <a:t>سرمایه گذاری </a:t>
            </a:r>
            <a:r>
              <a:rPr lang="fa-IR">
                <a:cs typeface="B Nazanin" panose="00000400000000000000" pitchFamily="2" charset="-78"/>
              </a:rPr>
              <a:t>مجدد در بورس توسط سهامداران، است. </a:t>
            </a:r>
            <a:endParaRPr lang="fa-IR" smtClean="0">
              <a:cs typeface="B Nazanin" panose="00000400000000000000" pitchFamily="2" charset="-78"/>
            </a:endParaRPr>
          </a:p>
          <a:p>
            <a:pPr marL="0" indent="0" algn="just">
              <a:buNone/>
            </a:pPr>
            <a:r>
              <a:rPr lang="fa-IR" smtClean="0">
                <a:cs typeface="B Nazanin" panose="00000400000000000000" pitchFamily="2" charset="-78"/>
              </a:rPr>
              <a:t>در </a:t>
            </a:r>
            <a:r>
              <a:rPr lang="fa-IR">
                <a:cs typeface="B Nazanin" panose="00000400000000000000" pitchFamily="2" charset="-78"/>
              </a:rPr>
              <a:t>ادامه </a:t>
            </a:r>
            <a:r>
              <a:rPr lang="fa-IR" smtClean="0">
                <a:cs typeface="B Nazanin" panose="00000400000000000000" pitchFamily="2" charset="-78"/>
              </a:rPr>
              <a:t>الگوی پارادایمی </a:t>
            </a:r>
            <a:r>
              <a:rPr lang="fa-IR">
                <a:cs typeface="B Nazanin" panose="00000400000000000000" pitchFamily="2" charset="-78"/>
              </a:rPr>
              <a:t>اول – پدیده </a:t>
            </a:r>
            <a:r>
              <a:rPr lang="fa-IR" smtClean="0">
                <a:cs typeface="B Nazanin" panose="00000400000000000000" pitchFamily="2" charset="-78"/>
              </a:rPr>
              <a:t>"رفتار سرمایه گذاری" </a:t>
            </a:r>
            <a:r>
              <a:rPr lang="fa-IR">
                <a:cs typeface="B Nazanin" panose="00000400000000000000" pitchFamily="2" charset="-78"/>
              </a:rPr>
              <a:t>بر اساس تحلیل </a:t>
            </a:r>
            <a:r>
              <a:rPr lang="fa-IR" smtClean="0">
                <a:cs typeface="B Nazanin" panose="00000400000000000000" pitchFamily="2" charset="-78"/>
              </a:rPr>
              <a:t>یافته ها </a:t>
            </a:r>
            <a:r>
              <a:rPr lang="fa-IR">
                <a:cs typeface="B Nazanin" panose="00000400000000000000" pitchFamily="2" charset="-78"/>
              </a:rPr>
              <a:t>در مراحل قبلی ارائه </a:t>
            </a:r>
            <a:r>
              <a:rPr lang="fa-IR" smtClean="0">
                <a:cs typeface="B Nazanin" panose="00000400000000000000" pitchFamily="2" charset="-78"/>
              </a:rPr>
              <a:t>شده است </a:t>
            </a: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1138053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42434" y="602034"/>
            <a:ext cx="8963695" cy="5536292"/>
          </a:xfrm>
          <a:prstGeom prst="rect">
            <a:avLst/>
          </a:prstGeom>
        </p:spPr>
      </p:pic>
    </p:spTree>
    <p:extLst>
      <p:ext uri="{BB962C8B-B14F-4D97-AF65-F5344CB8AC3E}">
        <p14:creationId xmlns:p14="http://schemas.microsoft.com/office/powerpoint/2010/main" val="3307094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بر اساس </a:t>
            </a:r>
            <a:r>
              <a:rPr lang="fa-IR" smtClean="0">
                <a:cs typeface="B Nazanin" panose="00000400000000000000" pitchFamily="2" charset="-78"/>
              </a:rPr>
              <a:t>یافته های </a:t>
            </a:r>
            <a:r>
              <a:rPr lang="fa-IR">
                <a:cs typeface="B Nazanin" panose="00000400000000000000" pitchFamily="2" charset="-78"/>
              </a:rPr>
              <a:t>قبلی، الگوی پارادایمی اول، مطابق شکل </a:t>
            </a:r>
            <a:r>
              <a:rPr lang="fa-IR" smtClean="0">
                <a:cs typeface="B Nazanin" panose="00000400000000000000" pitchFamily="2" charset="-78"/>
              </a:rPr>
              <a:t>1 میباشد </a:t>
            </a:r>
            <a:r>
              <a:rPr lang="fa-IR">
                <a:cs typeface="B Nazanin" panose="00000400000000000000" pitchFamily="2" charset="-78"/>
              </a:rPr>
              <a:t>که در این مدل، </a:t>
            </a:r>
            <a:r>
              <a:rPr lang="fa-IR" smtClean="0">
                <a:cs typeface="B Nazanin" panose="00000400000000000000" pitchFamily="2" charset="-78"/>
              </a:rPr>
              <a:t>رفتار سرمایه گذاری به عنوان </a:t>
            </a:r>
            <a:r>
              <a:rPr lang="fa-IR">
                <a:cs typeface="B Nazanin" panose="00000400000000000000" pitchFamily="2" charset="-78"/>
              </a:rPr>
              <a:t>پدیده انتخاب گردید. </a:t>
            </a:r>
            <a:r>
              <a:rPr lang="fa-IR" b="1">
                <a:solidFill>
                  <a:srgbClr val="FF0000"/>
                </a:solidFill>
                <a:cs typeface="B Nazanin" panose="00000400000000000000" pitchFamily="2" charset="-78"/>
              </a:rPr>
              <a:t>بورس به عنوان یک سیستم تعاملات اجتماعی </a:t>
            </a:r>
            <a:r>
              <a:rPr lang="fa-IR" b="1" smtClean="0">
                <a:solidFill>
                  <a:srgbClr val="FF0000"/>
                </a:solidFill>
                <a:cs typeface="B Nazanin" panose="00000400000000000000" pitchFamily="2" charset="-78"/>
              </a:rPr>
              <a:t>در نظرگرفته </a:t>
            </a:r>
            <a:r>
              <a:rPr lang="fa-IR" b="1">
                <a:solidFill>
                  <a:srgbClr val="FF0000"/>
                </a:solidFill>
                <a:cs typeface="B Nazanin" panose="00000400000000000000" pitchFamily="2" charset="-78"/>
              </a:rPr>
              <a:t>میشود </a:t>
            </a:r>
            <a:r>
              <a:rPr lang="fa-IR">
                <a:cs typeface="B Nazanin" panose="00000400000000000000" pitchFamily="2" charset="-78"/>
              </a:rPr>
              <a:t>(هرسکی و نوفسینگر </a:t>
            </a:r>
            <a:r>
              <a:rPr lang="fa-IR" smtClean="0">
                <a:cs typeface="B Nazanin" panose="00000400000000000000" pitchFamily="2" charset="-78"/>
              </a:rPr>
              <a:t>2008) معمولاً </a:t>
            </a:r>
            <a:r>
              <a:rPr lang="fa-IR">
                <a:cs typeface="B Nazanin" panose="00000400000000000000" pitchFamily="2" charset="-78"/>
              </a:rPr>
              <a:t>سرمایه گذاران با همسایگان، اقوام، </a:t>
            </a:r>
            <a:r>
              <a:rPr lang="fa-IR" smtClean="0">
                <a:cs typeface="B Nazanin" panose="00000400000000000000" pitchFamily="2" charset="-78"/>
              </a:rPr>
              <a:t>دوستان و </a:t>
            </a:r>
            <a:r>
              <a:rPr lang="fa-IR">
                <a:cs typeface="B Nazanin" panose="00000400000000000000" pitchFamily="2" charset="-78"/>
              </a:rPr>
              <a:t>همکاران برای تبادل اطلاعات و بحث در مورد بورس تعامل دارند. مشاوران، تحلیلگران، </a:t>
            </a:r>
            <a:r>
              <a:rPr lang="fa-IR" smtClean="0">
                <a:cs typeface="B Nazanin" panose="00000400000000000000" pitchFamily="2" charset="-78"/>
              </a:rPr>
              <a:t>بانکداران، و </a:t>
            </a:r>
            <a:r>
              <a:rPr lang="fa-IR">
                <a:cs typeface="B Nazanin" panose="00000400000000000000" pitchFamily="2" charset="-78"/>
              </a:rPr>
              <a:t>برنامه ریزان توصیه هایی را ارائه می دهند. </a:t>
            </a:r>
          </a:p>
        </p:txBody>
      </p:sp>
      <p:sp>
        <p:nvSpPr>
          <p:cNvPr id="4" name="Flowchart: Alternate Process 3"/>
          <p:cNvSpPr/>
          <p:nvPr/>
        </p:nvSpPr>
        <p:spPr>
          <a:xfrm>
            <a:off x="838200" y="4170107"/>
            <a:ext cx="4375052" cy="128016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همسایگان، اقوام، دوستان و همکاران</a:t>
            </a:r>
            <a:endParaRPr lang="fa-IR"/>
          </a:p>
        </p:txBody>
      </p:sp>
    </p:spTree>
    <p:extLst>
      <p:ext uri="{BB962C8B-B14F-4D97-AF65-F5344CB8AC3E}">
        <p14:creationId xmlns:p14="http://schemas.microsoft.com/office/powerpoint/2010/main" val="3907027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این رو، تصمیم گیری افراد سرمایه گذار می تواند به عنوان یک رفتار پیچیده ی تصمیم گیری تصور شود که توسط عوامل منطقی و غیر منطقی که به ناکارامدی بازار می انجامد، تحت تاثیر می باشند (باربر و اودیان 2006) تعیین کنندگان رفتار معاملاتی افراد سرمایه گذار تمرکز اصلی گستره ی وسیعی از سرمایه گذاری است که به عنوان "رفتار مالی" شناخته شده است. رفتار مالی بر نگرش های افراد </a:t>
            </a:r>
            <a:r>
              <a:rPr lang="fa-IR" smtClean="0">
                <a:cs typeface="B Nazanin" panose="00000400000000000000" pitchFamily="2" charset="-78"/>
              </a:rPr>
              <a:t>به صورت </a:t>
            </a:r>
            <a:r>
              <a:rPr lang="fa-IR">
                <a:cs typeface="B Nazanin" panose="00000400000000000000" pitchFamily="2" charset="-78"/>
              </a:rPr>
              <a:t>روانشناختی یا غیر آن تمرکز دارد که عملیات رایج مالی و </a:t>
            </a:r>
            <a:r>
              <a:rPr lang="fa-IR" smtClean="0">
                <a:cs typeface="B Nazanin" panose="00000400000000000000" pitchFamily="2" charset="-78"/>
              </a:rPr>
              <a:t>سرمایه گذاری </a:t>
            </a:r>
            <a:r>
              <a:rPr lang="fa-IR">
                <a:cs typeface="B Nazanin" panose="00000400000000000000" pitchFamily="2" charset="-78"/>
              </a:rPr>
              <a:t>را شکل می دهد (ریتر، 2003)</a:t>
            </a:r>
          </a:p>
          <a:p>
            <a:endParaRPr lang="fa-IR"/>
          </a:p>
        </p:txBody>
      </p:sp>
      <p:sp>
        <p:nvSpPr>
          <p:cNvPr id="4" name="Flowchart: Alternate Process 3"/>
          <p:cNvSpPr/>
          <p:nvPr/>
        </p:nvSpPr>
        <p:spPr>
          <a:xfrm>
            <a:off x="838200" y="4431324"/>
            <a:ext cx="3165231" cy="1111347"/>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نگرش های افراد</a:t>
            </a:r>
            <a:endParaRPr lang="fa-IR"/>
          </a:p>
        </p:txBody>
      </p:sp>
    </p:spTree>
    <p:extLst>
      <p:ext uri="{BB962C8B-B14F-4D97-AF65-F5344CB8AC3E}">
        <p14:creationId xmlns:p14="http://schemas.microsoft.com/office/powerpoint/2010/main" val="2963817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a:solidFill>
                  <a:srgbClr val="FF0000"/>
                </a:solidFill>
                <a:cs typeface="B Nazanin" panose="00000400000000000000" pitchFamily="2" charset="-78"/>
              </a:rPr>
              <a:t>بررسي شرایط علي رفتار سرمایه </a:t>
            </a:r>
            <a:r>
              <a:rPr lang="fa-IR" b="1" smtClean="0">
                <a:solidFill>
                  <a:srgbClr val="FF0000"/>
                </a:solidFill>
                <a:cs typeface="B Nazanin" panose="00000400000000000000" pitchFamily="2" charset="-78"/>
              </a:rPr>
              <a:t>گذاري</a:t>
            </a:r>
            <a:br>
              <a:rPr lang="fa-IR" b="1" smtClean="0">
                <a:solidFill>
                  <a:srgbClr val="FF0000"/>
                </a:solidFill>
                <a:cs typeface="B Nazanin" panose="00000400000000000000" pitchFamily="2" charset="-78"/>
              </a:rPr>
            </a:br>
            <a:r>
              <a:rPr lang="fa-IR" b="1" smtClean="0">
                <a:solidFill>
                  <a:srgbClr val="FF0000"/>
                </a:solidFill>
                <a:cs typeface="B Nazanin" panose="00000400000000000000" pitchFamily="2" charset="-78"/>
              </a:rPr>
              <a:t>1- </a:t>
            </a:r>
            <a:r>
              <a:rPr lang="fa-IR" b="1">
                <a:solidFill>
                  <a:srgbClr val="FF0000"/>
                </a:solidFill>
                <a:cs typeface="B Nazanin" panose="00000400000000000000" pitchFamily="2" charset="-78"/>
              </a:rPr>
              <a:t>سواد </a:t>
            </a:r>
            <a:r>
              <a:rPr lang="fa-IR" b="1" smtClean="0">
                <a:solidFill>
                  <a:srgbClr val="FF0000"/>
                </a:solidFill>
                <a:cs typeface="B Nazanin" panose="00000400000000000000" pitchFamily="2" charset="-78"/>
              </a:rPr>
              <a:t>مالي</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کدهای </a:t>
            </a:r>
            <a:r>
              <a:rPr lang="fa-IR">
                <a:cs typeface="B Nazanin" panose="00000400000000000000" pitchFamily="2" charset="-78"/>
              </a:rPr>
              <a:t>بسیاری در متن </a:t>
            </a:r>
            <a:r>
              <a:rPr lang="fa-IR" smtClean="0">
                <a:cs typeface="B Nazanin" panose="00000400000000000000" pitchFamily="2" charset="-78"/>
              </a:rPr>
              <a:t>مصاحبه ها </a:t>
            </a:r>
            <a:r>
              <a:rPr lang="fa-IR">
                <a:cs typeface="B Nazanin" panose="00000400000000000000" pitchFamily="2" charset="-78"/>
              </a:rPr>
              <a:t>نشاندهنده اهمیت سواد مالی در بین مشارکت کنندگان </a:t>
            </a:r>
            <a:r>
              <a:rPr lang="fa-IR" smtClean="0">
                <a:cs typeface="B Nazanin" panose="00000400000000000000" pitchFamily="2" charset="-78"/>
              </a:rPr>
              <a:t>است. آنها </a:t>
            </a:r>
            <a:r>
              <a:rPr lang="fa-IR">
                <a:cs typeface="B Nazanin" panose="00000400000000000000" pitchFamily="2" charset="-78"/>
              </a:rPr>
              <a:t>به مساله آگاهی اشاره </a:t>
            </a:r>
            <a:r>
              <a:rPr lang="fa-IR" smtClean="0">
                <a:cs typeface="B Nazanin" panose="00000400000000000000" pitchFamily="2" charset="-78"/>
              </a:rPr>
              <a:t>کرده اند</a:t>
            </a:r>
            <a:r>
              <a:rPr lang="fa-IR">
                <a:cs typeface="B Nazanin" panose="00000400000000000000" pitchFamily="2" charset="-78"/>
              </a:rPr>
              <a:t>: "مثلا در سال  </a:t>
            </a:r>
            <a:r>
              <a:rPr lang="fa-IR" smtClean="0">
                <a:cs typeface="B Nazanin" panose="00000400000000000000" pitchFamily="2" charset="-78"/>
              </a:rPr>
              <a:t>97- 99مردم  10 درصد </a:t>
            </a:r>
            <a:r>
              <a:rPr lang="fa-IR">
                <a:cs typeface="B Nazanin" panose="00000400000000000000" pitchFamily="2" charset="-78"/>
              </a:rPr>
              <a:t>آگاهی دانش </a:t>
            </a:r>
            <a:r>
              <a:rPr lang="fa-IR" smtClean="0">
                <a:cs typeface="B Nazanin" panose="00000400000000000000" pitchFamily="2" charset="-78"/>
              </a:rPr>
              <a:t>اطلاعات داشتن </a:t>
            </a:r>
            <a:r>
              <a:rPr lang="fa-IR">
                <a:cs typeface="B Nazanin" panose="00000400000000000000" pitchFamily="2" charset="-78"/>
              </a:rPr>
              <a:t>(</a:t>
            </a:r>
            <a:r>
              <a:rPr lang="fa-IR" smtClean="0">
                <a:cs typeface="B Nazanin" panose="00000400000000000000" pitchFamily="2" charset="-78"/>
              </a:rPr>
              <a:t>مصاحبه شونده </a:t>
            </a:r>
            <a:r>
              <a:rPr lang="fa-IR">
                <a:cs typeface="B Nazanin" panose="00000400000000000000" pitchFamily="2" charset="-78"/>
              </a:rPr>
              <a:t>18 ، </a:t>
            </a:r>
            <a:r>
              <a:rPr lang="fa-IR" smtClean="0">
                <a:cs typeface="B Nazanin" panose="00000400000000000000" pitchFamily="2" charset="-78"/>
              </a:rPr>
              <a:t>مرد 6 سال </a:t>
            </a:r>
            <a:r>
              <a:rPr lang="fa-IR">
                <a:cs typeface="B Nazanin" panose="00000400000000000000" pitchFamily="2" charset="-78"/>
              </a:rPr>
              <a:t>سابقه کاری، لیسانس). "موضوع دیگری که در </a:t>
            </a:r>
            <a:r>
              <a:rPr lang="fa-IR" smtClean="0">
                <a:cs typeface="B Nazanin" panose="00000400000000000000" pitchFamily="2" charset="-78"/>
              </a:rPr>
              <a:t>زمینه شرایط </a:t>
            </a:r>
            <a:r>
              <a:rPr lang="fa-IR">
                <a:cs typeface="B Nazanin" panose="00000400000000000000" pitchFamily="2" charset="-78"/>
              </a:rPr>
              <a:t>علی رفتار </a:t>
            </a:r>
            <a:r>
              <a:rPr lang="fa-IR" smtClean="0">
                <a:cs typeface="B Nazanin" panose="00000400000000000000" pitchFamily="2" charset="-78"/>
              </a:rPr>
              <a:t>سرمایه گذاری </a:t>
            </a:r>
            <a:r>
              <a:rPr lang="fa-IR">
                <a:cs typeface="B Nazanin" panose="00000400000000000000" pitchFamily="2" charset="-78"/>
              </a:rPr>
              <a:t>توسط </a:t>
            </a:r>
            <a:r>
              <a:rPr lang="fa-IR" smtClean="0">
                <a:cs typeface="B Nazanin" panose="00000400000000000000" pitchFamily="2" charset="-78"/>
              </a:rPr>
              <a:t>مصاحبه شوندگان </a:t>
            </a:r>
            <a:r>
              <a:rPr lang="fa-IR">
                <a:cs typeface="B Nazanin" panose="00000400000000000000" pitchFamily="2" charset="-78"/>
              </a:rPr>
              <a:t>به آن اشاره شده است، آموزش است</a:t>
            </a:r>
            <a:r>
              <a:rPr lang="fa-IR" smtClean="0">
                <a:cs typeface="B Nazanin" panose="00000400000000000000" pitchFamily="2" charset="-78"/>
              </a:rPr>
              <a:t>: "</a:t>
            </a:r>
            <a:r>
              <a:rPr lang="fa-IR">
                <a:cs typeface="B Nazanin" panose="00000400000000000000" pitchFamily="2" charset="-78"/>
              </a:rPr>
              <a:t>آنچه که از گذشته در مورد بورس به ما آموزش دادند سوددهی آهسته و پیوسته بود و گفته </a:t>
            </a:r>
            <a:r>
              <a:rPr lang="fa-IR" smtClean="0">
                <a:cs typeface="B Nazanin" panose="00000400000000000000" pitchFamily="2" charset="-78"/>
              </a:rPr>
              <a:t>شد که </a:t>
            </a:r>
            <a:r>
              <a:rPr lang="fa-IR">
                <a:cs typeface="B Nazanin" panose="00000400000000000000" pitchFamily="2" charset="-78"/>
              </a:rPr>
              <a:t>هیچ وقت نمی توان آن را به عنوان یک درآمد ثابت در نظر داشت (</a:t>
            </a:r>
            <a:r>
              <a:rPr lang="fa-IR" smtClean="0">
                <a:cs typeface="B Nazanin" panose="00000400000000000000" pitchFamily="2" charset="-78"/>
              </a:rPr>
              <a:t>مصاحبه شونده 1 زن، 10 سال سابقه کاری، لیسانس)."</a:t>
            </a:r>
            <a:endParaRPr lang="fa-IR">
              <a:cs typeface="B Nazanin" panose="00000400000000000000" pitchFamily="2" charset="-78"/>
            </a:endParaRPr>
          </a:p>
        </p:txBody>
      </p:sp>
    </p:spTree>
    <p:extLst>
      <p:ext uri="{BB962C8B-B14F-4D97-AF65-F5344CB8AC3E}">
        <p14:creationId xmlns:p14="http://schemas.microsoft.com/office/powerpoint/2010/main" val="113298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واژگان کلیدی</a:t>
            </a:r>
            <a:r>
              <a:rPr lang="fa-IR" b="1" smtClean="0">
                <a:solidFill>
                  <a:srgbClr val="FF0000"/>
                </a:solidFill>
                <a:cs typeface="B Nazanin" panose="00000400000000000000" pitchFamily="2" charset="-78"/>
              </a:rPr>
              <a:t>:</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تحلیل جامعه </a:t>
            </a:r>
            <a:r>
              <a:rPr lang="fa-IR" smtClean="0">
                <a:cs typeface="B Nazanin" panose="00000400000000000000" pitchFamily="2" charset="-78"/>
              </a:rPr>
              <a:t>شناختی، عوامل اجتماعی- اقتصادی، رفتار سرمایه گذاری،   بازار بورس تهران</a:t>
            </a:r>
          </a:p>
          <a:p>
            <a:pPr algn="just"/>
            <a:r>
              <a:rPr lang="fa-IR" smtClean="0">
                <a:cs typeface="B Nazanin" panose="00000400000000000000" pitchFamily="2" charset="-78"/>
              </a:rPr>
              <a:t>طبقه بندی </a:t>
            </a:r>
            <a:r>
              <a:rPr lang="en-US" smtClean="0">
                <a:cs typeface="B Nazanin" panose="00000400000000000000" pitchFamily="2" charset="-78"/>
              </a:rPr>
              <a:t>JEL</a:t>
            </a:r>
            <a:r>
              <a:rPr lang="fa-IR" smtClean="0">
                <a:cs typeface="B Nazanin" panose="00000400000000000000" pitchFamily="2" charset="-78"/>
              </a:rPr>
              <a:t>:</a:t>
            </a:r>
            <a:r>
              <a:rPr lang="en-US" smtClean="0">
                <a:cs typeface="B Nazanin" panose="00000400000000000000" pitchFamily="2" charset="-78"/>
              </a:rPr>
              <a:t> P12;P35;A14;E2;E6</a:t>
            </a:r>
            <a:endParaRPr lang="fa-IR" smtClean="0">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973967" y="2895087"/>
            <a:ext cx="4864125" cy="3236854"/>
          </a:xfrm>
          <a:prstGeom prst="rect">
            <a:avLst/>
          </a:prstGeom>
        </p:spPr>
      </p:pic>
    </p:spTree>
    <p:extLst>
      <p:ext uri="{BB962C8B-B14F-4D97-AF65-F5344CB8AC3E}">
        <p14:creationId xmlns:p14="http://schemas.microsoft.com/office/powerpoint/2010/main" val="22147750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 مشارکت کننده دیگری به اهمیت آموزشهای تخصصی </a:t>
            </a:r>
            <a:r>
              <a:rPr lang="fa-IR" smtClean="0">
                <a:cs typeface="B Nazanin" panose="00000400000000000000" pitchFamily="2" charset="-78"/>
              </a:rPr>
              <a:t>اشاره مینماید</a:t>
            </a:r>
            <a:r>
              <a:rPr lang="fa-IR">
                <a:cs typeface="B Nazanin" panose="00000400000000000000" pitchFamily="2" charset="-78"/>
              </a:rPr>
              <a:t>: </a:t>
            </a:r>
            <a:r>
              <a:rPr lang="fa-IR" smtClean="0">
                <a:cs typeface="B Nazanin" panose="00000400000000000000" pitchFamily="2" charset="-78"/>
              </a:rPr>
              <a:t>«در </a:t>
            </a:r>
            <a:r>
              <a:rPr lang="fa-IR">
                <a:cs typeface="B Nazanin" panose="00000400000000000000" pitchFamily="2" charset="-78"/>
              </a:rPr>
              <a:t>برخی از دروس مدرسه و یا دانشگاه </a:t>
            </a:r>
            <a:r>
              <a:rPr lang="fa-IR" smtClean="0">
                <a:cs typeface="B Nazanin" panose="00000400000000000000" pitchFamily="2" charset="-78"/>
              </a:rPr>
              <a:t>به صورت </a:t>
            </a:r>
            <a:r>
              <a:rPr lang="fa-IR">
                <a:cs typeface="B Nazanin" panose="00000400000000000000" pitchFamily="2" charset="-78"/>
              </a:rPr>
              <a:t>جزئی راه و روش های </a:t>
            </a:r>
            <a:r>
              <a:rPr lang="fa-IR" smtClean="0">
                <a:cs typeface="B Nazanin" panose="00000400000000000000" pitchFamily="2" charset="-78"/>
              </a:rPr>
              <a:t>سرمایه گذاری در بورس </a:t>
            </a:r>
            <a:r>
              <a:rPr lang="fa-IR">
                <a:cs typeface="B Nazanin" panose="00000400000000000000" pitchFamily="2" charset="-78"/>
              </a:rPr>
              <a:t>آموزش داده شده است ولی باید فرهنگ سازی مناسب در مورد آن ایجاد </a:t>
            </a:r>
            <a:r>
              <a:rPr lang="fa-IR" smtClean="0">
                <a:cs typeface="B Nazanin" panose="00000400000000000000" pitchFamily="2" charset="-78"/>
              </a:rPr>
              <a:t>شود (مصاحبه شونده، زن</a:t>
            </a:r>
            <a:r>
              <a:rPr lang="fa-IR">
                <a:cs typeface="B Nazanin" panose="00000400000000000000" pitchFamily="2" charset="-78"/>
              </a:rPr>
              <a:t>،  18سال سابقه کاری، لیسانس</a:t>
            </a:r>
            <a:r>
              <a:rPr lang="fa-IR" smtClean="0">
                <a:cs typeface="B Nazanin" panose="00000400000000000000" pitchFamily="2" charset="-78"/>
              </a:rPr>
              <a:t>)."</a:t>
            </a:r>
            <a:endParaRPr lang="fa-IR">
              <a:cs typeface="B Nazanin" panose="00000400000000000000" pitchFamily="2" charset="-78"/>
            </a:endParaRPr>
          </a:p>
        </p:txBody>
      </p:sp>
      <p:sp>
        <p:nvSpPr>
          <p:cNvPr id="4" name="Flowchart: Alternate Process 3"/>
          <p:cNvSpPr/>
          <p:nvPr/>
        </p:nvSpPr>
        <p:spPr>
          <a:xfrm>
            <a:off x="1294228" y="3742006"/>
            <a:ext cx="2926080" cy="970671"/>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روش های سرمایه گذاری در بورس</a:t>
            </a:r>
            <a:endParaRPr lang="fa-IR"/>
          </a:p>
        </p:txBody>
      </p:sp>
    </p:spTree>
    <p:extLst>
      <p:ext uri="{BB962C8B-B14F-4D97-AF65-F5344CB8AC3E}">
        <p14:creationId xmlns:p14="http://schemas.microsoft.com/office/powerpoint/2010/main" val="1907033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یکی دیگر از مصاحبه شوندگان اهمیت سواد و دانش مالی را این گونه بیان می کند:" در مورد سواد بورس، من ندیدم کسی کتابی بخونه، دیدم یه عده درمورد آموزش، جزوه و فایل های الکترونیکی دانلود کرده و خوندن ولی خب خیلیا هم نمی خوندن...مثلا در سال  98-99که یهویی رفت بالا، سیاست خود دولت بود، به کسی فرصت مطالعه نداد، همه دنبال این بودن که الان میره بالا، سریع سودشونو بکنن...از اول سال  </a:t>
            </a:r>
            <a:r>
              <a:rPr lang="fa-IR" smtClean="0">
                <a:cs typeface="B Nazanin" panose="00000400000000000000" pitchFamily="2" charset="-78"/>
              </a:rPr>
              <a:t>99 نمودارها رو </a:t>
            </a:r>
            <a:r>
              <a:rPr lang="fa-IR">
                <a:cs typeface="B Nazanin" panose="00000400000000000000" pitchFamily="2" charset="-78"/>
              </a:rPr>
              <a:t>که نگاه کنی، روند کاملا صعودی داشتن و نیازی نبود کسی سواد بورس و آگاهی داشته </a:t>
            </a:r>
            <a:r>
              <a:rPr lang="fa-IR" smtClean="0">
                <a:cs typeface="B Nazanin" panose="00000400000000000000" pitchFamily="2" charset="-78"/>
              </a:rPr>
              <a:t>باشه، هرکسی </a:t>
            </a:r>
            <a:r>
              <a:rPr lang="fa-IR">
                <a:cs typeface="B Nazanin" panose="00000400000000000000" pitchFamily="2" charset="-78"/>
              </a:rPr>
              <a:t>می آمد </a:t>
            </a:r>
            <a:r>
              <a:rPr lang="fa-IR" smtClean="0">
                <a:cs typeface="B Nazanin" panose="00000400000000000000" pitchFamily="2" charset="-78"/>
              </a:rPr>
              <a:t>5 ماه </a:t>
            </a:r>
            <a:r>
              <a:rPr lang="fa-IR">
                <a:cs typeface="B Nazanin" panose="00000400000000000000" pitchFamily="2" charset="-78"/>
              </a:rPr>
              <a:t>اول سود مکرر قریب به  </a:t>
            </a:r>
            <a:r>
              <a:rPr lang="fa-IR" smtClean="0">
                <a:cs typeface="B Nazanin" panose="00000400000000000000" pitchFamily="2" charset="-78"/>
              </a:rPr>
              <a:t>90-95درصد. سهم </a:t>
            </a:r>
            <a:r>
              <a:rPr lang="fa-IR">
                <a:cs typeface="B Nazanin" panose="00000400000000000000" pitchFamily="2" charset="-78"/>
              </a:rPr>
              <a:t>ها، در همون دو سه ماه اول، </a:t>
            </a:r>
            <a:r>
              <a:rPr lang="fa-IR" smtClean="0">
                <a:cs typeface="B Nazanin" panose="00000400000000000000" pitchFamily="2" charset="-78"/>
              </a:rPr>
              <a:t>5 برابر </a:t>
            </a:r>
            <a:r>
              <a:rPr lang="fa-IR">
                <a:cs typeface="B Nazanin" panose="00000400000000000000" pitchFamily="2" charset="-78"/>
              </a:rPr>
              <a:t>شدن و این باعث شده بود افراد فکرکننن اصلا نیازی به سواد بورس ندارن فقط بیان یه </a:t>
            </a:r>
            <a:r>
              <a:rPr lang="fa-IR" smtClean="0">
                <a:cs typeface="B Nazanin" panose="00000400000000000000" pitchFamily="2" charset="-78"/>
              </a:rPr>
              <a:t>خرید و </a:t>
            </a:r>
            <a:r>
              <a:rPr lang="fa-IR">
                <a:cs typeface="B Nazanin" panose="00000400000000000000" pitchFamily="2" charset="-78"/>
              </a:rPr>
              <a:t>فروش بلد باشن اوکیه..هیچ کس به خودش اجازه نمیداد مطالعه بکنه، بخونه، فقط یاد </a:t>
            </a:r>
            <a:r>
              <a:rPr lang="fa-IR" smtClean="0">
                <a:cs typeface="B Nazanin" panose="00000400000000000000" pitchFamily="2" charset="-78"/>
              </a:rPr>
              <a:t>گرفته بودن </a:t>
            </a:r>
            <a:r>
              <a:rPr lang="fa-IR">
                <a:cs typeface="B Nazanin" panose="00000400000000000000" pitchFamily="2" charset="-78"/>
              </a:rPr>
              <a:t>بخرن و بفروشن همین (مصاحبه شونده </a:t>
            </a:r>
            <a:r>
              <a:rPr lang="fa-IR" smtClean="0">
                <a:cs typeface="B Nazanin" panose="00000400000000000000" pitchFamily="2" charset="-78"/>
              </a:rPr>
              <a:t>20</a:t>
            </a:r>
            <a:r>
              <a:rPr lang="fa-IR">
                <a:cs typeface="B Nazanin" panose="00000400000000000000" pitchFamily="2" charset="-78"/>
              </a:rPr>
              <a:t>، مرد،  </a:t>
            </a:r>
            <a:r>
              <a:rPr lang="fa-IR" smtClean="0">
                <a:cs typeface="B Nazanin" panose="00000400000000000000" pitchFamily="2" charset="-78"/>
              </a:rPr>
              <a:t>4 سال </a:t>
            </a:r>
            <a:r>
              <a:rPr lang="fa-IR">
                <a:cs typeface="B Nazanin" panose="00000400000000000000" pitchFamily="2" charset="-78"/>
              </a:rPr>
              <a:t>سابقه کاری، فوق لیسانس)"</a:t>
            </a:r>
          </a:p>
        </p:txBody>
      </p:sp>
    </p:spTree>
    <p:extLst>
      <p:ext uri="{BB962C8B-B14F-4D97-AF65-F5344CB8AC3E}">
        <p14:creationId xmlns:p14="http://schemas.microsoft.com/office/powerpoint/2010/main" val="4055206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2-سابقه سودآوري</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سابقه </a:t>
            </a:r>
            <a:r>
              <a:rPr lang="fa-IR">
                <a:cs typeface="B Nazanin" panose="00000400000000000000" pitchFamily="2" charset="-78"/>
              </a:rPr>
              <a:t>سودآوری نشات گرفته از سودهی کوتاه مدت و بلند مدت توسط خود شخص یا اطرافیان </a:t>
            </a:r>
            <a:r>
              <a:rPr lang="fa-IR" smtClean="0">
                <a:cs typeface="B Nazanin" panose="00000400000000000000" pitchFamily="2" charset="-78"/>
              </a:rPr>
              <a:t>و آشنایان </a:t>
            </a:r>
            <a:r>
              <a:rPr lang="fa-IR">
                <a:cs typeface="B Nazanin" panose="00000400000000000000" pitchFamily="2" charset="-78"/>
              </a:rPr>
              <a:t>میباشد. </a:t>
            </a:r>
            <a:r>
              <a:rPr lang="fa-IR" smtClean="0">
                <a:cs typeface="B Nazanin" panose="00000400000000000000" pitchFamily="2" charset="-78"/>
              </a:rPr>
              <a:t>مصاحبه شوندگان </a:t>
            </a:r>
            <a:r>
              <a:rPr lang="fa-IR">
                <a:cs typeface="B Nazanin" panose="00000400000000000000" pitchFamily="2" charset="-78"/>
              </a:rPr>
              <a:t>به موضوع سوددهی کوتاه مدت اشاره </a:t>
            </a:r>
            <a:r>
              <a:rPr lang="fa-IR" smtClean="0">
                <a:cs typeface="B Nazanin" panose="00000400000000000000" pitchFamily="2" charset="-78"/>
              </a:rPr>
              <a:t>کرده اند</a:t>
            </a:r>
            <a:r>
              <a:rPr lang="fa-IR">
                <a:cs typeface="B Nazanin" panose="00000400000000000000" pitchFamily="2" charset="-78"/>
              </a:rPr>
              <a:t>: " در اولین </a:t>
            </a:r>
            <a:r>
              <a:rPr lang="fa-IR" smtClean="0">
                <a:cs typeface="B Nazanin" panose="00000400000000000000" pitchFamily="2" charset="-78"/>
              </a:rPr>
              <a:t>ماه ها </a:t>
            </a:r>
            <a:r>
              <a:rPr lang="fa-IR">
                <a:cs typeface="B Nazanin" panose="00000400000000000000" pitchFamily="2" charset="-78"/>
              </a:rPr>
              <a:t>بسیار سود داشتم و از این کار خود بسیار راضی بودم." مضمونهای سوددهی بلند مدت" </a:t>
            </a:r>
            <a:r>
              <a:rPr lang="fa-IR" smtClean="0">
                <a:cs typeface="B Nazanin" panose="00000400000000000000" pitchFamily="2" charset="-78"/>
              </a:rPr>
              <a:t>بنابر نموداری </a:t>
            </a:r>
            <a:r>
              <a:rPr lang="fa-IR">
                <a:cs typeface="B Nazanin" panose="00000400000000000000" pitchFamily="2" charset="-78"/>
              </a:rPr>
              <a:t>که دوستان به من نشان دادند متوجه شودم که بازار بورس میتواند بسیار سوددهی </a:t>
            </a:r>
            <a:r>
              <a:rPr lang="fa-IR" smtClean="0">
                <a:cs typeface="B Nazanin" panose="00000400000000000000" pitchFamily="2" charset="-78"/>
              </a:rPr>
              <a:t>بالایی در </a:t>
            </a:r>
            <a:r>
              <a:rPr lang="fa-IR">
                <a:cs typeface="B Nazanin" panose="00000400000000000000" pitchFamily="2" charset="-78"/>
              </a:rPr>
              <a:t>دراز مدت داشته باشد (</a:t>
            </a:r>
            <a:r>
              <a:rPr lang="fa-IR" smtClean="0">
                <a:cs typeface="B Nazanin" panose="00000400000000000000" pitchFamily="2" charset="-78"/>
              </a:rPr>
              <a:t>مصاحبه شونده </a:t>
            </a:r>
            <a:r>
              <a:rPr lang="fa-IR">
                <a:cs typeface="B Nazanin" panose="00000400000000000000" pitchFamily="2" charset="-78"/>
              </a:rPr>
              <a:t>1 ، زن،  10سال سابقه کاری، لیسانس</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3339592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 منتفع شدن اقوام و دوستان از بورس"  سوددهی هایی که از اقوام و دوستان خود دیدند تصمیم گرفتند که به جای اینکه سرمایه خود را در خرید کالا و تجهیزات صرف نمایند (با توجه به تغییرات ناگهانی و غیر متعارف قیمت ها و ضررهایی که تولید کننده ها و فروشنده ها دیدند) در این بازار سرمایهگذاری نمایند (مصاحبه شونده 8 ، مرد،  17سال سابقه کاری، فوق لیسانس)." توسط مشارکت کنندگان به عنوان عوامل تاثیرگذار ذکر شده اند. </a:t>
            </a:r>
          </a:p>
          <a:p>
            <a:endParaRPr lang="fa-IR"/>
          </a:p>
        </p:txBody>
      </p:sp>
    </p:spTree>
    <p:extLst>
      <p:ext uri="{BB962C8B-B14F-4D97-AF65-F5344CB8AC3E}">
        <p14:creationId xmlns:p14="http://schemas.microsoft.com/office/powerpoint/2010/main" val="2026008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زمینه مشارکت کننده دیگری بیان میکند که: "من و خانواده ام به دلیل اینکه شناختی از این بازار نداشتیم از دوستان و آشنایان کمک گرفتیم و آنها هم توضیحات لازم را در مورد بورس به ما داده اند و زمانی که سودی که از این سرمایه گذاری به دست می آورند را دیدیم مقداری از پس انداز خودمان را در بورس گذاشتیم (مصاحبه شونده 11 ، زن، 5 سال سابقه کاری، لیسانس)</a:t>
            </a:r>
          </a:p>
          <a:p>
            <a:endParaRPr lang="fa-IR"/>
          </a:p>
        </p:txBody>
      </p:sp>
      <p:sp>
        <p:nvSpPr>
          <p:cNvPr id="4" name="Flowchart: Alternate Process 3"/>
          <p:cNvSpPr/>
          <p:nvPr/>
        </p:nvSpPr>
        <p:spPr>
          <a:xfrm>
            <a:off x="1364566" y="4614203"/>
            <a:ext cx="3263705" cy="900332"/>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شناختی از این بازار نداشتیم</a:t>
            </a:r>
            <a:endParaRPr lang="fa-IR"/>
          </a:p>
        </p:txBody>
      </p:sp>
    </p:spTree>
    <p:extLst>
      <p:ext uri="{BB962C8B-B14F-4D97-AF65-F5344CB8AC3E}">
        <p14:creationId xmlns:p14="http://schemas.microsoft.com/office/powerpoint/2010/main" val="1223018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3-ریسک </a:t>
            </a:r>
            <a:r>
              <a:rPr lang="fa-IR" b="1">
                <a:solidFill>
                  <a:srgbClr val="FF0000"/>
                </a:solidFill>
                <a:cs typeface="B Nazanin" panose="00000400000000000000" pitchFamily="2" charset="-78"/>
              </a:rPr>
              <a:t>پذیري </a:t>
            </a:r>
            <a:r>
              <a:rPr lang="fa-IR" b="1" smtClean="0">
                <a:solidFill>
                  <a:srgbClr val="FF0000"/>
                </a:solidFill>
                <a:cs typeface="B Nazanin" panose="00000400000000000000" pitchFamily="2" charset="-78"/>
              </a:rPr>
              <a:t>سرمایه گذار</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در </a:t>
            </a:r>
            <a:r>
              <a:rPr lang="fa-IR">
                <a:cs typeface="B Nazanin" panose="00000400000000000000" pitchFamily="2" charset="-78"/>
              </a:rPr>
              <a:t>این زمینه یکی از مشارکت کنندگان بیان میکند که: "در شرایط بحران اقتصادی افراد </a:t>
            </a:r>
            <a:r>
              <a:rPr lang="fa-IR" smtClean="0">
                <a:cs typeface="B Nazanin" panose="00000400000000000000" pitchFamily="2" charset="-78"/>
              </a:rPr>
              <a:t>جامعه توانایی سرمایه گذاری </a:t>
            </a:r>
            <a:r>
              <a:rPr lang="fa-IR">
                <a:cs typeface="B Nazanin" panose="00000400000000000000" pitchFamily="2" charset="-78"/>
              </a:rPr>
              <a:t>در بازار بورس را ندارند </a:t>
            </a:r>
            <a:r>
              <a:rPr lang="fa-IR" smtClean="0">
                <a:cs typeface="B Nazanin" panose="00000400000000000000" pitchFamily="2" charset="-78"/>
              </a:rPr>
              <a:t>به خصوص </a:t>
            </a:r>
            <a:r>
              <a:rPr lang="fa-IR">
                <a:cs typeface="B Nazanin" panose="00000400000000000000" pitchFamily="2" charset="-78"/>
              </a:rPr>
              <a:t>اینکه بدانند این در این کار ریسک </a:t>
            </a:r>
            <a:r>
              <a:rPr lang="fa-IR" smtClean="0">
                <a:cs typeface="B Nazanin" panose="00000400000000000000" pitchFamily="2" charset="-78"/>
              </a:rPr>
              <a:t>وجود دارد </a:t>
            </a:r>
            <a:r>
              <a:rPr lang="fa-IR">
                <a:cs typeface="B Nazanin" panose="00000400000000000000" pitchFamily="2" charset="-78"/>
              </a:rPr>
              <a:t>و شاید بخشی از سرمایه شان از بین برود (مصاحبه شونده 2 ، زن،  18سال سابقه </a:t>
            </a:r>
            <a:r>
              <a:rPr lang="fa-IR" smtClean="0">
                <a:cs typeface="B Nazanin" panose="00000400000000000000" pitchFamily="2" charset="-78"/>
              </a:rPr>
              <a:t>کاری، لیسانس)."</a:t>
            </a:r>
            <a:endParaRPr lang="fa-IR">
              <a:cs typeface="B Nazanin" panose="00000400000000000000" pitchFamily="2" charset="-78"/>
            </a:endParaRPr>
          </a:p>
        </p:txBody>
      </p:sp>
      <p:sp>
        <p:nvSpPr>
          <p:cNvPr id="4" name="Flowchart: Alternate Process 3"/>
          <p:cNvSpPr/>
          <p:nvPr/>
        </p:nvSpPr>
        <p:spPr>
          <a:xfrm>
            <a:off x="838200" y="3657600"/>
            <a:ext cx="3348111" cy="101287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شرایط بحران اقتصادی</a:t>
            </a:r>
            <a:endParaRPr lang="fa-IR"/>
          </a:p>
        </p:txBody>
      </p:sp>
    </p:spTree>
    <p:extLst>
      <p:ext uri="{BB962C8B-B14F-4D97-AF65-F5344CB8AC3E}">
        <p14:creationId xmlns:p14="http://schemas.microsoft.com/office/powerpoint/2010/main" val="3846136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یکی دیگر از مصاحبه شوندگان اهمیت ریسک پذیری را اینگونه بیان میکند:" خیلی افراد سود براشون مهمتره و به ریسک دراین بازار توجهی ندارن...در بازارسرمایه به طورکلی هرچقدر سهم شرکت بزرگ تر باشه، ریسک پذیریش کمتره (فولاد پالایشی خودرو ..).کلیش اینه که طرف ریسک پذیر میشه در سهمو خریدش ؛یکی اینکه اون شرکت چقدر شفافیت داره، که اینو خود بورس و فرابورس میان دسته بندی میکنن که مثلا این شرکت ما چون خیلی شفاف هست، اطلاعاتشو به موقع منتشر میکنه و اینجور موارد، در واقع دسته بندی میکنن مثلا بازار قرمز اونیه که اصلا شفافیت نداره و همینطوری میاد بالاتر تا به شرکت هایی مثل فولاد میرسیم که خیلی شفافن (مصاحبه شونده 20</a:t>
            </a:r>
            <a:r>
              <a:rPr lang="fa-IR" smtClean="0">
                <a:cs typeface="B Nazanin" panose="00000400000000000000" pitchFamily="2" charset="-78"/>
              </a:rPr>
              <a:t> ، مرد</a:t>
            </a:r>
            <a:r>
              <a:rPr lang="fa-IR">
                <a:cs typeface="B Nazanin" panose="00000400000000000000" pitchFamily="2" charset="-78"/>
              </a:rPr>
              <a:t>،  4سال سابقه کاری، فوق لیسانس)"</a:t>
            </a:r>
          </a:p>
          <a:p>
            <a:endParaRPr lang="fa-IR"/>
          </a:p>
        </p:txBody>
      </p:sp>
    </p:spTree>
    <p:extLst>
      <p:ext uri="{BB962C8B-B14F-4D97-AF65-F5344CB8AC3E}">
        <p14:creationId xmlns:p14="http://schemas.microsoft.com/office/powerpoint/2010/main" val="2317915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Nazanin" panose="00000400000000000000" pitchFamily="2" charset="-78"/>
              </a:rPr>
              <a:t> </a:t>
            </a:r>
            <a:r>
              <a:rPr lang="fa-IR" b="1" smtClean="0">
                <a:solidFill>
                  <a:srgbClr val="FF0000"/>
                </a:solidFill>
                <a:cs typeface="B Nazanin" panose="00000400000000000000" pitchFamily="2" charset="-78"/>
              </a:rPr>
              <a:t>4-کسب </a:t>
            </a:r>
            <a:r>
              <a:rPr lang="fa-IR" b="1">
                <a:solidFill>
                  <a:srgbClr val="FF0000"/>
                </a:solidFill>
                <a:cs typeface="B Nazanin" panose="00000400000000000000" pitchFamily="2" charset="-78"/>
              </a:rPr>
              <a:t>درآمد از طریق بورس</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کسب </a:t>
            </a:r>
            <a:r>
              <a:rPr lang="fa-IR">
                <a:cs typeface="B Nazanin" panose="00000400000000000000" pitchFamily="2" charset="-78"/>
              </a:rPr>
              <a:t>درآمد از بورس یکی از راههایی است که میتوان با آن جلوی کاهش ارزش دارایی را </a:t>
            </a:r>
            <a:r>
              <a:rPr lang="fa-IR" smtClean="0">
                <a:cs typeface="B Nazanin" panose="00000400000000000000" pitchFamily="2" charset="-78"/>
              </a:rPr>
              <a:t>گرفت. البته </a:t>
            </a:r>
            <a:r>
              <a:rPr lang="fa-IR">
                <a:cs typeface="B Nazanin" panose="00000400000000000000" pitchFamily="2" charset="-78"/>
              </a:rPr>
              <a:t>این به شرطی است که با علم و آگاهی وارد این بازار شد. افراد به روشهای مختلفی از </a:t>
            </a:r>
            <a:r>
              <a:rPr lang="fa-IR" smtClean="0">
                <a:cs typeface="B Nazanin" panose="00000400000000000000" pitchFamily="2" charset="-78"/>
              </a:rPr>
              <a:t>بورس درآمد </a:t>
            </a:r>
            <a:r>
              <a:rPr lang="fa-IR">
                <a:cs typeface="B Nazanin" panose="00000400000000000000" pitchFamily="2" charset="-78"/>
              </a:rPr>
              <a:t>کسب </a:t>
            </a:r>
            <a:r>
              <a:rPr lang="fa-IR" smtClean="0">
                <a:cs typeface="B Nazanin" panose="00000400000000000000" pitchFamily="2" charset="-78"/>
              </a:rPr>
              <a:t>می کنند</a:t>
            </a:r>
            <a:r>
              <a:rPr lang="fa-IR">
                <a:cs typeface="B Nazanin" panose="00000400000000000000" pitchFamily="2" charset="-78"/>
              </a:rPr>
              <a:t>. تفاوت بیشتر این روشها در بازهای زمانی است که افراد سهام را </a:t>
            </a:r>
            <a:r>
              <a:rPr lang="fa-IR" smtClean="0">
                <a:cs typeface="B Nazanin" panose="00000400000000000000" pitchFamily="2" charset="-78"/>
              </a:rPr>
              <a:t>نگه میدارند</a:t>
            </a:r>
            <a:r>
              <a:rPr lang="fa-IR">
                <a:cs typeface="B Nazanin" panose="00000400000000000000" pitchFamily="2" charset="-78"/>
              </a:rPr>
              <a:t>. در این زمینه یکی دیگر از </a:t>
            </a:r>
            <a:r>
              <a:rPr lang="fa-IR" smtClean="0">
                <a:cs typeface="B Nazanin" panose="00000400000000000000" pitchFamily="2" charset="-78"/>
              </a:rPr>
              <a:t>مشارکت کنندگان </a:t>
            </a:r>
            <a:r>
              <a:rPr lang="fa-IR">
                <a:cs typeface="B Nazanin" panose="00000400000000000000" pitchFamily="2" charset="-78"/>
              </a:rPr>
              <a:t>بیان میکند که: "اگر بخوایم نگاه ایده </a:t>
            </a:r>
            <a:r>
              <a:rPr lang="fa-IR" smtClean="0">
                <a:cs typeface="B Nazanin" panose="00000400000000000000" pitchFamily="2" charset="-78"/>
              </a:rPr>
              <a:t>آل نداشته </a:t>
            </a:r>
            <a:r>
              <a:rPr lang="fa-IR">
                <a:cs typeface="B Nazanin" panose="00000400000000000000" pitchFamily="2" charset="-78"/>
              </a:rPr>
              <a:t>باشیم و صرفا نگاهمون معقول باشه ...بورس حتی میتونه با اشتغال و منبع درامد </a:t>
            </a:r>
            <a:r>
              <a:rPr lang="fa-IR" smtClean="0">
                <a:cs typeface="B Nazanin" panose="00000400000000000000" pitchFamily="2" charset="-78"/>
              </a:rPr>
              <a:t>ارتباط داشته </a:t>
            </a:r>
            <a:r>
              <a:rPr lang="fa-IR">
                <a:cs typeface="B Nazanin" panose="00000400000000000000" pitchFamily="2" charset="-78"/>
              </a:rPr>
              <a:t>باشه...یه شعار جهانی داریم برای بورس: میگه معامله گری شغل دوم و درآمد اول </a:t>
            </a:r>
            <a:r>
              <a:rPr lang="fa-IR" smtClean="0">
                <a:cs typeface="B Nazanin" panose="00000400000000000000" pitchFamily="2" charset="-78"/>
              </a:rPr>
              <a:t>میتونه برای </a:t>
            </a:r>
            <a:r>
              <a:rPr lang="fa-IR">
                <a:cs typeface="B Nazanin" panose="00000400000000000000" pitchFamily="2" charset="-78"/>
              </a:rPr>
              <a:t>فرد باشه ...با بررسی و شناخت و آگاهی و کمی وقت گذاشتن میشه با بازار آشنا شد و </a:t>
            </a:r>
            <a:r>
              <a:rPr lang="fa-IR" smtClean="0">
                <a:cs typeface="B Nazanin" panose="00000400000000000000" pitchFamily="2" charset="-78"/>
              </a:rPr>
              <a:t>سرمایه گذاری </a:t>
            </a:r>
            <a:r>
              <a:rPr lang="fa-IR">
                <a:cs typeface="B Nazanin" panose="00000400000000000000" pitchFamily="2" charset="-78"/>
              </a:rPr>
              <a:t>کرد </a:t>
            </a:r>
            <a:r>
              <a:rPr lang="fa-IR">
                <a:cs typeface="B Nazanin" panose="00000400000000000000" pitchFamily="2" charset="-78"/>
              </a:rPr>
              <a:t>(</a:t>
            </a:r>
            <a:r>
              <a:rPr lang="fa-IR">
                <a:cs typeface="B Nazanin" panose="00000400000000000000" pitchFamily="2" charset="-78"/>
              </a:rPr>
              <a:t>مصاحبه </a:t>
            </a:r>
            <a:r>
              <a:rPr lang="fa-IR" smtClean="0">
                <a:cs typeface="B Nazanin" panose="00000400000000000000" pitchFamily="2" charset="-78"/>
              </a:rPr>
              <a:t>شونده 19 مرد</a:t>
            </a:r>
            <a:r>
              <a:rPr lang="fa-IR">
                <a:cs typeface="B Nazanin" panose="00000400000000000000" pitchFamily="2" charset="-78"/>
              </a:rPr>
              <a:t>،  3سال سابقه کاری، فوق لیسانس</a:t>
            </a:r>
            <a:r>
              <a:rPr lang="fa-IR" smtClean="0">
                <a:cs typeface="B Nazanin" panose="00000400000000000000" pitchFamily="2" charset="-78"/>
              </a:rPr>
              <a:t>).</a:t>
            </a:r>
            <a:endParaRPr lang="fa-IR">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585836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a:solidFill>
                  <a:srgbClr val="FF0000"/>
                </a:solidFill>
                <a:cs typeface="B Nazanin" panose="00000400000000000000" pitchFamily="2" charset="-78"/>
              </a:rPr>
              <a:t>بررسي </a:t>
            </a:r>
            <a:r>
              <a:rPr lang="fa-IR" b="1">
                <a:solidFill>
                  <a:srgbClr val="FF0000"/>
                </a:solidFill>
                <a:cs typeface="B Nazanin" panose="00000400000000000000" pitchFamily="2" charset="-78"/>
              </a:rPr>
              <a:t>عوامل </a:t>
            </a:r>
            <a:r>
              <a:rPr lang="fa-IR" b="1" smtClean="0">
                <a:solidFill>
                  <a:srgbClr val="FF0000"/>
                </a:solidFill>
                <a:cs typeface="B Nazanin" panose="00000400000000000000" pitchFamily="2" charset="-78"/>
              </a:rPr>
              <a:t>زمینه اي</a:t>
            </a:r>
            <a:r>
              <a:rPr lang="fa-IR" b="1">
                <a:solidFill>
                  <a:srgbClr val="FF0000"/>
                </a:solidFill>
                <a:cs typeface="B Nazanin" panose="00000400000000000000" pitchFamily="2" charset="-78"/>
              </a:rPr>
              <a:t/>
            </a:r>
            <a:br>
              <a:rPr lang="fa-IR" b="1">
                <a:solidFill>
                  <a:srgbClr val="FF0000"/>
                </a:solidFill>
                <a:cs typeface="B Nazanin" panose="00000400000000000000" pitchFamily="2" charset="-78"/>
              </a:rPr>
            </a:br>
            <a:r>
              <a:rPr lang="fa-IR" b="1" smtClean="0">
                <a:solidFill>
                  <a:srgbClr val="FF0000"/>
                </a:solidFill>
                <a:cs typeface="B Nazanin" panose="00000400000000000000" pitchFamily="2" charset="-78"/>
              </a:rPr>
              <a:t>1- مکان جغرافیایي</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یکی </a:t>
            </a:r>
            <a:r>
              <a:rPr lang="fa-IR">
                <a:cs typeface="B Nazanin" panose="00000400000000000000" pitchFamily="2" charset="-78"/>
              </a:rPr>
              <a:t>از مصاحبه شوندگان به دسترسی و مکان جغرافیایی اشاره مینماید: "برای حضور در بازار </a:t>
            </a:r>
            <a:r>
              <a:rPr lang="fa-IR" smtClean="0">
                <a:cs typeface="B Nazanin" panose="00000400000000000000" pitchFamily="2" charset="-78"/>
              </a:rPr>
              <a:t>و سرمایه گذاری </a:t>
            </a:r>
            <a:r>
              <a:rPr lang="fa-IR">
                <a:cs typeface="B Nazanin" panose="00000400000000000000" pitchFamily="2" charset="-78"/>
              </a:rPr>
              <a:t>نیاز بود که به تالار بورس مراجعه کنیم پس مکان جغرافیایی و دسترس بودن </a:t>
            </a:r>
            <a:r>
              <a:rPr lang="fa-IR" smtClean="0">
                <a:cs typeface="B Nazanin" panose="00000400000000000000" pitchFamily="2" charset="-78"/>
              </a:rPr>
              <a:t>آن بسیار </a:t>
            </a:r>
            <a:r>
              <a:rPr lang="fa-IR">
                <a:cs typeface="B Nazanin" panose="00000400000000000000" pitchFamily="2" charset="-78"/>
              </a:rPr>
              <a:t>دارای اهمیت بود (</a:t>
            </a:r>
            <a:r>
              <a:rPr lang="fa-IR" smtClean="0">
                <a:cs typeface="B Nazanin" panose="00000400000000000000" pitchFamily="2" charset="-78"/>
              </a:rPr>
              <a:t>مصاحبه شونده 1 ، </a:t>
            </a:r>
            <a:r>
              <a:rPr lang="fa-IR">
                <a:cs typeface="B Nazanin" panose="00000400000000000000" pitchFamily="2" charset="-78"/>
              </a:rPr>
              <a:t>زن</a:t>
            </a:r>
            <a:r>
              <a:rPr lang="fa-IR">
                <a:cs typeface="B Nazanin" panose="00000400000000000000" pitchFamily="2" charset="-78"/>
              </a:rPr>
              <a:t>،  </a:t>
            </a:r>
            <a:r>
              <a:rPr lang="fa-IR" smtClean="0">
                <a:cs typeface="B Nazanin" panose="00000400000000000000" pitchFamily="2" charset="-78"/>
              </a:rPr>
              <a:t>10 سال </a:t>
            </a:r>
            <a:r>
              <a:rPr lang="fa-IR">
                <a:cs typeface="B Nazanin" panose="00000400000000000000" pitchFamily="2" charset="-78"/>
              </a:rPr>
              <a:t>سابقه کاری، لیسانس</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27841399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مصاحبه شونده دیگری، نظر خود را اینگونه بیان میکند: " از طرفی شاید افرادی که در حاشیه ی شهرها زندگی میکنند توانایی درک از این بازار را نداشته باشند و نیازمند این باشد که اشخاصی به صورت حضوری نسبت به مزایا و معایب این بازار توضیح دهد (مصاحبه شونده 12، زن،  1سال سابقه کاری، دیپلم)."</a:t>
            </a:r>
          </a:p>
          <a:p>
            <a:endParaRPr lang="fa-IR"/>
          </a:p>
        </p:txBody>
      </p:sp>
    </p:spTree>
    <p:extLst>
      <p:ext uri="{BB962C8B-B14F-4D97-AF65-F5344CB8AC3E}">
        <p14:creationId xmlns:p14="http://schemas.microsoft.com/office/powerpoint/2010/main" val="187917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امروزه عملکرد بازار سرمایه در کشورهای پیشرفته به عنوان شاخصی برای ارزیابی سیاست ها،</a:t>
            </a:r>
            <a:br>
              <a:rPr lang="fa-IR">
                <a:cs typeface="B Nazanin" panose="00000400000000000000" pitchFamily="2" charset="-78"/>
              </a:rPr>
            </a:br>
            <a:r>
              <a:rPr lang="fa-IR">
                <a:cs typeface="B Nazanin" panose="00000400000000000000" pitchFamily="2" charset="-78"/>
              </a:rPr>
              <a:t>تغییرات مالی، اقتصادی و بازرگانی مورد استفاده قرار می گیرد. تداوم فعالیت بورس اوراق بهادار </a:t>
            </a:r>
            <a:r>
              <a:rPr lang="fa-IR" smtClean="0">
                <a:cs typeface="B Nazanin" panose="00000400000000000000" pitchFamily="2" charset="-78"/>
              </a:rPr>
              <a:t>درهر </a:t>
            </a:r>
            <a:r>
              <a:rPr lang="fa-IR">
                <a:cs typeface="B Nazanin" panose="00000400000000000000" pitchFamily="2" charset="-78"/>
              </a:rPr>
              <a:t>کشور، به منزله تداوم مراحل رشد و تکامل اقتصادی به شمار می رود. بورس اوراق بهادار </a:t>
            </a:r>
            <a:r>
              <a:rPr lang="fa-IR" smtClean="0">
                <a:cs typeface="B Nazanin" panose="00000400000000000000" pitchFamily="2" charset="-78"/>
              </a:rPr>
              <a:t>از ارکان </a:t>
            </a:r>
            <a:r>
              <a:rPr lang="fa-IR">
                <a:cs typeface="B Nazanin" panose="00000400000000000000" pitchFamily="2" charset="-78"/>
              </a:rPr>
              <a:t>مهم اقتصادی محسوب می شود که منابع مالی لازم از طریق آن جمع آوری می شود و </a:t>
            </a:r>
            <a:r>
              <a:rPr lang="fa-IR" smtClean="0">
                <a:cs typeface="B Nazanin" panose="00000400000000000000" pitchFamily="2" charset="-78"/>
              </a:rPr>
              <a:t>برای رشد </a:t>
            </a:r>
            <a:r>
              <a:rPr lang="fa-IR">
                <a:cs typeface="B Nazanin" panose="00000400000000000000" pitchFamily="2" charset="-78"/>
              </a:rPr>
              <a:t>و توسعه کشورها مورد استفاده قرار می گیرد. </a:t>
            </a:r>
          </a:p>
        </p:txBody>
      </p:sp>
      <p:sp>
        <p:nvSpPr>
          <p:cNvPr id="4" name="Flowchart: Alternate Process 3"/>
          <p:cNvSpPr/>
          <p:nvPr/>
        </p:nvSpPr>
        <p:spPr>
          <a:xfrm>
            <a:off x="2715063" y="4501662"/>
            <a:ext cx="5162843" cy="900333"/>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ارزیابی سیاست ها،</a:t>
            </a:r>
            <a:br>
              <a:rPr lang="fa-IR" sz="2800">
                <a:solidFill>
                  <a:prstClr val="black"/>
                </a:solidFill>
                <a:cs typeface="B Nazanin" panose="00000400000000000000" pitchFamily="2" charset="-78"/>
              </a:rPr>
            </a:br>
            <a:r>
              <a:rPr lang="fa-IR" sz="2800">
                <a:solidFill>
                  <a:prstClr val="black"/>
                </a:solidFill>
                <a:cs typeface="B Nazanin" panose="00000400000000000000" pitchFamily="2" charset="-78"/>
              </a:rPr>
              <a:t>تغییرات مالی، اقتصادی و بازرگانی</a:t>
            </a:r>
            <a:endParaRPr lang="fa-IR"/>
          </a:p>
        </p:txBody>
      </p:sp>
    </p:spTree>
    <p:extLst>
      <p:ext uri="{BB962C8B-B14F-4D97-AF65-F5344CB8AC3E}">
        <p14:creationId xmlns:p14="http://schemas.microsoft.com/office/powerpoint/2010/main" val="27446371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دسترسي به فضاي </a:t>
            </a:r>
            <a:r>
              <a:rPr lang="fa-IR" b="1" smtClean="0">
                <a:solidFill>
                  <a:srgbClr val="FF0000"/>
                </a:solidFill>
                <a:cs typeface="B Nazanin" panose="00000400000000000000" pitchFamily="2" charset="-78"/>
              </a:rPr>
              <a:t>اطلاعاتي</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مصاحبه شوندگان </a:t>
            </a:r>
            <a:r>
              <a:rPr lang="fa-IR">
                <a:cs typeface="B Nazanin" panose="00000400000000000000" pitchFamily="2" charset="-78"/>
              </a:rPr>
              <a:t>به عدم توانایی استفاده از امکانات </a:t>
            </a:r>
            <a:r>
              <a:rPr lang="fa-IR" smtClean="0">
                <a:cs typeface="B Nazanin" panose="00000400000000000000" pitchFamily="2" charset="-78"/>
              </a:rPr>
              <a:t>شبکه های </a:t>
            </a:r>
            <a:r>
              <a:rPr lang="fa-IR">
                <a:cs typeface="B Nazanin" panose="00000400000000000000" pitchFamily="2" charset="-78"/>
              </a:rPr>
              <a:t>ارتباط جمعی اشاره </a:t>
            </a:r>
            <a:r>
              <a:rPr lang="fa-IR" smtClean="0">
                <a:cs typeface="B Nazanin" panose="00000400000000000000" pitchFamily="2" charset="-78"/>
              </a:rPr>
              <a:t>می کنند</a:t>
            </a:r>
            <a:r>
              <a:rPr lang="fa-IR">
                <a:cs typeface="B Nazanin" panose="00000400000000000000" pitchFamily="2" charset="-78"/>
              </a:rPr>
              <a:t>: "</a:t>
            </a:r>
            <a:r>
              <a:rPr lang="fa-IR" smtClean="0">
                <a:cs typeface="B Nazanin" panose="00000400000000000000" pitchFamily="2" charset="-78"/>
              </a:rPr>
              <a:t>بعضی از </a:t>
            </a:r>
            <a:r>
              <a:rPr lang="fa-IR">
                <a:cs typeface="B Nazanin" panose="00000400000000000000" pitchFamily="2" charset="-78"/>
              </a:rPr>
              <a:t>افراد دسترسی لازم مانند اینترنت را ندارند و یا تحصیلات کافی برای ثبت، خرید و فروش </a:t>
            </a:r>
            <a:r>
              <a:rPr lang="fa-IR" smtClean="0">
                <a:cs typeface="B Nazanin" panose="00000400000000000000" pitchFamily="2" charset="-78"/>
              </a:rPr>
              <a:t>ندارند و </a:t>
            </a:r>
            <a:r>
              <a:rPr lang="fa-IR">
                <a:cs typeface="B Nazanin" panose="00000400000000000000" pitchFamily="2" charset="-78"/>
              </a:rPr>
              <a:t>باید به کافی نت ها مراجعه کنند که مقداری برایشان مشکل ساز میباشد (</a:t>
            </a:r>
            <a:r>
              <a:rPr lang="fa-IR" smtClean="0">
                <a:cs typeface="B Nazanin" panose="00000400000000000000" pitchFamily="2" charset="-78"/>
              </a:rPr>
              <a:t>مصاحبه شونده 1 زن</a:t>
            </a:r>
            <a:r>
              <a:rPr lang="fa-IR" smtClean="0">
                <a:cs typeface="B Nazanin" panose="00000400000000000000" pitchFamily="2" charset="-78"/>
              </a:rPr>
              <a:t>،  </a:t>
            </a:r>
            <a:r>
              <a:rPr lang="fa-IR">
                <a:cs typeface="B Nazanin" panose="00000400000000000000" pitchFamily="2" charset="-78"/>
              </a:rPr>
              <a:t>10سال سابقه کاری، لیسانس</a:t>
            </a:r>
            <a:r>
              <a:rPr lang="fa-IR" smtClean="0">
                <a:cs typeface="B Nazanin" panose="00000400000000000000" pitchFamily="2" charset="-78"/>
              </a:rPr>
              <a:t>)."</a:t>
            </a:r>
            <a:endParaRPr lang="fa-IR">
              <a:cs typeface="B Nazanin" panose="00000400000000000000" pitchFamily="2" charset="-78"/>
            </a:endParaRPr>
          </a:p>
        </p:txBody>
      </p:sp>
      <p:sp>
        <p:nvSpPr>
          <p:cNvPr id="4" name="Flowchart: Alternate Process 3"/>
          <p:cNvSpPr/>
          <p:nvPr/>
        </p:nvSpPr>
        <p:spPr>
          <a:xfrm>
            <a:off x="838200" y="4001294"/>
            <a:ext cx="2661314" cy="805218"/>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تحصیلات کافی</a:t>
            </a:r>
            <a:endParaRPr lang="fa-IR"/>
          </a:p>
        </p:txBody>
      </p:sp>
    </p:spTree>
    <p:extLst>
      <p:ext uri="{BB962C8B-B14F-4D97-AF65-F5344CB8AC3E}">
        <p14:creationId xmlns:p14="http://schemas.microsoft.com/office/powerpoint/2010/main" val="31332990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مشارکت کننده دیگری در این زمینه (دسترسی به شبکه اینترنتی) بیان میکند که: "برای برخی از افراد حاشیه نشین که دسترسی کامل به اینترنت و امکانات مورد نیاز (مانند رایانه و یا تلفن همراه) را ندارند </a:t>
            </a:r>
            <a:r>
              <a:rPr lang="fa-IR" smtClean="0">
                <a:cs typeface="B Nazanin" panose="00000400000000000000" pitchFamily="2" charset="-78"/>
              </a:rPr>
              <a:t>سرمایه گذاری مشکل </a:t>
            </a:r>
            <a:r>
              <a:rPr lang="fa-IR">
                <a:cs typeface="B Nazanin" panose="00000400000000000000" pitchFamily="2" charset="-78"/>
              </a:rPr>
              <a:t>میباشد (</a:t>
            </a:r>
            <a:r>
              <a:rPr lang="fa-IR" smtClean="0">
                <a:cs typeface="B Nazanin" panose="00000400000000000000" pitchFamily="2" charset="-78"/>
              </a:rPr>
              <a:t>مصاحبه شونده </a:t>
            </a:r>
            <a:r>
              <a:rPr lang="fa-IR">
                <a:cs typeface="B Nazanin" panose="00000400000000000000" pitchFamily="2" charset="-78"/>
              </a:rPr>
              <a:t>2</a:t>
            </a:r>
            <a:r>
              <a:rPr lang="fa-IR" smtClean="0">
                <a:cs typeface="B Nazanin" panose="00000400000000000000" pitchFamily="2" charset="-78"/>
              </a:rPr>
              <a:t> ، زن</a:t>
            </a:r>
            <a:r>
              <a:rPr lang="fa-IR">
                <a:cs typeface="B Nazanin" panose="00000400000000000000" pitchFamily="2" charset="-78"/>
              </a:rPr>
              <a:t>،  18سال سابقه کاری، لیسانس)". </a:t>
            </a:r>
          </a:p>
        </p:txBody>
      </p:sp>
    </p:spTree>
    <p:extLst>
      <p:ext uri="{BB962C8B-B14F-4D97-AF65-F5344CB8AC3E}">
        <p14:creationId xmlns:p14="http://schemas.microsoft.com/office/powerpoint/2010/main" val="21330109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643532" y="1825625"/>
            <a:ext cx="7710268" cy="4351338"/>
          </a:xfrm>
        </p:spPr>
        <p:txBody>
          <a:bodyPr/>
          <a:lstStyle/>
          <a:p>
            <a:pPr algn="just"/>
            <a:r>
              <a:rPr lang="fa-IR">
                <a:cs typeface="B Nazanin" panose="00000400000000000000" pitchFamily="2" charset="-78"/>
              </a:rPr>
              <a:t>یکی دیگر از </a:t>
            </a:r>
            <a:r>
              <a:rPr lang="fa-IR" smtClean="0">
                <a:cs typeface="B Nazanin" panose="00000400000000000000" pitchFamily="2" charset="-78"/>
              </a:rPr>
              <a:t>مصاحبه شوندگان </a:t>
            </a:r>
            <a:r>
              <a:rPr lang="fa-IR">
                <a:cs typeface="B Nazanin" panose="00000400000000000000" pitchFamily="2" charset="-78"/>
              </a:rPr>
              <a:t>به مفهوم جریان و گردش اطلاعات در بازههای مختلف زمانی اشاره میکند: "قبلا یه بنده خدایی تعریف میکرد"اینطوری اینترنتی نبود، باید میرفتی ساختمان بورس، روی اون تابلوها می نوشتن ..حالا خیلی قدیم که با گچ مینوشتن نه ..از دهه  70به بعد یه مانیتوری بود میگفت این سهم الان قیمتش انقدره ...میگفت روزنامه ای دستمون میگرفتیم و....در این حد بود ...بعد مثلا یکی میگفت شنیدم سال بعد شرکت فولاد میخواد اینکارو کنه، </a:t>
            </a:r>
            <a:r>
              <a:rPr lang="fa-IR" smtClean="0">
                <a:cs typeface="B Nazanin" panose="00000400000000000000" pitchFamily="2" charset="-78"/>
              </a:rPr>
              <a:t>ما هم </a:t>
            </a:r>
            <a:r>
              <a:rPr lang="fa-IR">
                <a:cs typeface="B Nazanin" panose="00000400000000000000" pitchFamily="2" charset="-78"/>
              </a:rPr>
              <a:t>میرفتیم بدو فولاد میخریدیم...باز هم شبکه اجتماعی هایی از جنس خودش بوده، سینه به سینه منتقل میشده که اقا اینو بگیریم یا نه (</a:t>
            </a:r>
            <a:r>
              <a:rPr lang="fa-IR" smtClean="0">
                <a:cs typeface="B Nazanin" panose="00000400000000000000" pitchFamily="2" charset="-78"/>
              </a:rPr>
              <a:t>مصاحبه شونده </a:t>
            </a:r>
            <a:r>
              <a:rPr lang="fa-IR">
                <a:cs typeface="B Nazanin" panose="00000400000000000000" pitchFamily="2" charset="-78"/>
              </a:rPr>
              <a:t>22</a:t>
            </a:r>
            <a:r>
              <a:rPr lang="fa-IR" smtClean="0">
                <a:cs typeface="B Nazanin" panose="00000400000000000000" pitchFamily="2" charset="-78"/>
              </a:rPr>
              <a:t> ، مرد</a:t>
            </a:r>
            <a:r>
              <a:rPr lang="fa-IR">
                <a:cs typeface="B Nazanin" panose="00000400000000000000" pitchFamily="2" charset="-78"/>
              </a:rPr>
              <a:t>،  3سال سابقه کاری، فوق لیسانس)"</a:t>
            </a:r>
          </a:p>
          <a:p>
            <a:endParaRPr lang="fa-IR"/>
          </a:p>
        </p:txBody>
      </p:sp>
      <p:sp>
        <p:nvSpPr>
          <p:cNvPr id="4" name="Flowchart: Connector 3"/>
          <p:cNvSpPr/>
          <p:nvPr/>
        </p:nvSpPr>
        <p:spPr>
          <a:xfrm>
            <a:off x="1002909" y="4290645"/>
            <a:ext cx="2264898" cy="1125416"/>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شبکه اجتماعی</a:t>
            </a:r>
            <a:endParaRPr lang="fa-IR"/>
          </a:p>
        </p:txBody>
      </p:sp>
      <p:sp>
        <p:nvSpPr>
          <p:cNvPr id="5" name="Flowchart: Alternate Process 4"/>
          <p:cNvSpPr/>
          <p:nvPr/>
        </p:nvSpPr>
        <p:spPr>
          <a:xfrm>
            <a:off x="838200" y="2293033"/>
            <a:ext cx="2594317" cy="1223889"/>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در بازههای مختلف زمانی</a:t>
            </a:r>
            <a:endParaRPr lang="fa-IR"/>
          </a:p>
        </p:txBody>
      </p:sp>
    </p:spTree>
    <p:extLst>
      <p:ext uri="{BB962C8B-B14F-4D97-AF65-F5344CB8AC3E}">
        <p14:creationId xmlns:p14="http://schemas.microsoft.com/office/powerpoint/2010/main" val="24896201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 </a:t>
            </a:r>
            <a:r>
              <a:rPr lang="fa-IR" smtClean="0">
                <a:solidFill>
                  <a:srgbClr val="FF0000"/>
                </a:solidFill>
                <a:cs typeface="B Nazanin" panose="00000400000000000000" pitchFamily="2" charset="-78"/>
              </a:rPr>
              <a:t>3- فرهنگ سرمایه گذاري</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b="1" smtClean="0">
                <a:solidFill>
                  <a:srgbClr val="FF0000"/>
                </a:solidFill>
                <a:cs typeface="B Nazanin" panose="00000400000000000000" pitchFamily="2" charset="-78"/>
              </a:rPr>
              <a:t>فرهنگسازی </a:t>
            </a:r>
            <a:r>
              <a:rPr lang="fa-IR" b="1">
                <a:solidFill>
                  <a:srgbClr val="FF0000"/>
                </a:solidFill>
                <a:cs typeface="B Nazanin" panose="00000400000000000000" pitchFamily="2" charset="-78"/>
              </a:rPr>
              <a:t>در بازار سرمایه، یکی از مهمترین و اساسیترین اولویتهاست</a:t>
            </a:r>
            <a:r>
              <a:rPr lang="fa-IR">
                <a:cs typeface="B Nazanin" panose="00000400000000000000" pitchFamily="2" charset="-78"/>
              </a:rPr>
              <a:t>. در شرایطی که </a:t>
            </a:r>
            <a:r>
              <a:rPr lang="fa-IR" smtClean="0">
                <a:cs typeface="B Nazanin" panose="00000400000000000000" pitchFamily="2" charset="-78"/>
              </a:rPr>
              <a:t>بهنظر میرسد </a:t>
            </a:r>
            <a:r>
              <a:rPr lang="fa-IR">
                <a:cs typeface="B Nazanin" panose="00000400000000000000" pitchFamily="2" charset="-78"/>
              </a:rPr>
              <a:t>موضوع آگاهسازی در زمینه سرمایهگذاری، تا حد زیادی مورد غفلت قرار گرفته است </a:t>
            </a:r>
            <a:r>
              <a:rPr lang="fa-IR" smtClean="0">
                <a:cs typeface="B Nazanin" panose="00000400000000000000" pitchFamily="2" charset="-78"/>
              </a:rPr>
              <a:t>توجه ویژه </a:t>
            </a:r>
            <a:r>
              <a:rPr lang="fa-IR">
                <a:cs typeface="B Nazanin" panose="00000400000000000000" pitchFamily="2" charset="-78"/>
              </a:rPr>
              <a:t>به این موضوع میتواند نتایج مثبت و مطلوبی را نه تنها در فضای بازار سرمایه بلکه در </a:t>
            </a:r>
            <a:r>
              <a:rPr lang="fa-IR" smtClean="0">
                <a:cs typeface="B Nazanin" panose="00000400000000000000" pitchFamily="2" charset="-78"/>
              </a:rPr>
              <a:t>کلیت اقتصاد </a:t>
            </a:r>
            <a:r>
              <a:rPr lang="fa-IR">
                <a:cs typeface="B Nazanin" panose="00000400000000000000" pitchFamily="2" charset="-78"/>
              </a:rPr>
              <a:t>کشور </a:t>
            </a:r>
            <a:r>
              <a:rPr lang="fa-IR" smtClean="0">
                <a:cs typeface="B Nazanin" panose="00000400000000000000" pitchFamily="2" charset="-78"/>
              </a:rPr>
              <a:t>به همراه </a:t>
            </a:r>
            <a:r>
              <a:rPr lang="fa-IR">
                <a:cs typeface="B Nazanin" panose="00000400000000000000" pitchFamily="2" charset="-78"/>
              </a:rPr>
              <a:t>داشته باشد. نبود فرهنگ سهامداری مناسب در سالهای اخیر سبب شده </a:t>
            </a:r>
            <a:r>
              <a:rPr lang="fa-IR" smtClean="0">
                <a:cs typeface="B Nazanin" panose="00000400000000000000" pitchFamily="2" charset="-78"/>
              </a:rPr>
              <a:t>که ورود سرمایه گذاران </a:t>
            </a:r>
            <a:r>
              <a:rPr lang="fa-IR">
                <a:cs typeface="B Nazanin" panose="00000400000000000000" pitchFamily="2" charset="-78"/>
              </a:rPr>
              <a:t>جدید به بازار سرمایه </a:t>
            </a:r>
            <a:r>
              <a:rPr lang="fa-IR" smtClean="0">
                <a:cs typeface="B Nazanin" panose="00000400000000000000" pitchFamily="2" charset="-78"/>
              </a:rPr>
              <a:t>به عنوان </a:t>
            </a:r>
            <a:r>
              <a:rPr lang="fa-IR">
                <a:cs typeface="B Nazanin" panose="00000400000000000000" pitchFamily="2" charset="-78"/>
              </a:rPr>
              <a:t>گزینه برتر </a:t>
            </a:r>
            <a:r>
              <a:rPr lang="fa-IR" smtClean="0">
                <a:cs typeface="B Nazanin" panose="00000400000000000000" pitchFamily="2" charset="-78"/>
              </a:rPr>
              <a:t>سرمایه گذاری</a:t>
            </a:r>
            <a:r>
              <a:rPr lang="fa-IR">
                <a:cs typeface="B Nazanin" panose="00000400000000000000" pitchFamily="2" charset="-78"/>
              </a:rPr>
              <a:t>، با شکست مواجه </a:t>
            </a:r>
            <a:r>
              <a:rPr lang="fa-IR" smtClean="0">
                <a:cs typeface="B Nazanin" panose="00000400000000000000" pitchFamily="2" charset="-78"/>
              </a:rPr>
              <a:t>شود. در </a:t>
            </a:r>
            <a:r>
              <a:rPr lang="fa-IR">
                <a:cs typeface="B Nazanin" panose="00000400000000000000" pitchFamily="2" charset="-78"/>
              </a:rPr>
              <a:t>این زمینه یکی از مشارکت کنندگان بیان میکند که: "باید به سرمایهگذار گفته شود که </a:t>
            </a:r>
            <a:r>
              <a:rPr lang="fa-IR" smtClean="0">
                <a:cs typeface="B Nazanin" panose="00000400000000000000" pitchFamily="2" charset="-78"/>
              </a:rPr>
              <a:t>بورس نباید </a:t>
            </a:r>
            <a:r>
              <a:rPr lang="fa-IR">
                <a:cs typeface="B Nazanin" panose="00000400000000000000" pitchFamily="2" charset="-78"/>
              </a:rPr>
              <a:t>به عنوان شغل اصلی در نظر گرفته ولی به دلیل ناآگاه بودن از این بازار برخی از افراد آن را </a:t>
            </a:r>
            <a:r>
              <a:rPr lang="fa-IR" smtClean="0">
                <a:cs typeface="B Nazanin" panose="00000400000000000000" pitchFamily="2" charset="-78"/>
              </a:rPr>
              <a:t>به عنوان </a:t>
            </a:r>
            <a:r>
              <a:rPr lang="fa-IR">
                <a:cs typeface="B Nazanin" panose="00000400000000000000" pitchFamily="2" charset="-78"/>
              </a:rPr>
              <a:t>شغل اول خود در نظر می گیرند که این از عدم آگاهی و فرهنگ سازی مناسب </a:t>
            </a:r>
            <a:r>
              <a:rPr lang="fa-IR" smtClean="0">
                <a:cs typeface="B Nazanin" panose="00000400000000000000" pitchFamily="2" charset="-78"/>
              </a:rPr>
              <a:t>میباشد (مصاحبه شونده 2 ،زن</a:t>
            </a:r>
            <a:r>
              <a:rPr lang="fa-IR">
                <a:cs typeface="B Nazanin" panose="00000400000000000000" pitchFamily="2" charset="-78"/>
              </a:rPr>
              <a:t>،  18سال سابقه کاری، لیسانس</a:t>
            </a:r>
            <a:r>
              <a:rPr lang="fa-IR" smtClean="0">
                <a:cs typeface="B Nazanin" panose="00000400000000000000" pitchFamily="2" charset="-78"/>
              </a:rPr>
              <a:t>)</a:t>
            </a:r>
            <a:endParaRPr lang="fa-IR">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166564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حرکت گله اي سهامداران جزء به سمت </a:t>
            </a:r>
            <a:r>
              <a:rPr lang="fa-IR" smtClean="0">
                <a:solidFill>
                  <a:srgbClr val="FF0000"/>
                </a:solidFill>
                <a:cs typeface="B Nazanin" panose="00000400000000000000" pitchFamily="2" charset="-78"/>
              </a:rPr>
              <a:t>سهام</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حرکت </a:t>
            </a:r>
            <a:r>
              <a:rPr lang="fa-IR">
                <a:cs typeface="B Nazanin" panose="00000400000000000000" pitchFamily="2" charset="-78"/>
              </a:rPr>
              <a:t>گله ای در بسیاری از </a:t>
            </a:r>
            <a:r>
              <a:rPr lang="fa-IR" smtClean="0">
                <a:cs typeface="B Nazanin" panose="00000400000000000000" pitchFamily="2" charset="-78"/>
              </a:rPr>
              <a:t>جنبه های </a:t>
            </a:r>
            <a:r>
              <a:rPr lang="fa-IR">
                <a:cs typeface="B Nazanin" panose="00000400000000000000" pitchFamily="2" charset="-78"/>
              </a:rPr>
              <a:t>زندگی انسان مشاهده </a:t>
            </a:r>
            <a:r>
              <a:rPr lang="fa-IR" smtClean="0">
                <a:cs typeface="B Nazanin" panose="00000400000000000000" pitchFamily="2" charset="-78"/>
              </a:rPr>
              <a:t>می شود </a:t>
            </a:r>
            <a:r>
              <a:rPr lang="fa-IR">
                <a:cs typeface="B Nazanin" panose="00000400000000000000" pitchFamily="2" charset="-78"/>
              </a:rPr>
              <a:t>و بازارهای مالی نیز از </a:t>
            </a:r>
            <a:r>
              <a:rPr lang="fa-IR" smtClean="0">
                <a:cs typeface="B Nazanin" panose="00000400000000000000" pitchFamily="2" charset="-78"/>
              </a:rPr>
              <a:t>این قاعده </a:t>
            </a:r>
            <a:r>
              <a:rPr lang="fa-IR">
                <a:cs typeface="B Nazanin" panose="00000400000000000000" pitchFamily="2" charset="-78"/>
              </a:rPr>
              <a:t>مستثنی نیستند. </a:t>
            </a:r>
            <a:r>
              <a:rPr lang="fa-IR" smtClean="0">
                <a:cs typeface="B Nazanin" panose="00000400000000000000" pitchFamily="2" charset="-78"/>
              </a:rPr>
              <a:t>عده ای </a:t>
            </a:r>
            <a:r>
              <a:rPr lang="fa-IR">
                <a:cs typeface="B Nazanin" panose="00000400000000000000" pitchFamily="2" charset="-78"/>
              </a:rPr>
              <a:t>از سهامداران اقدام به خرید سهمی کرده و تعداد زیادی از </a:t>
            </a:r>
            <a:r>
              <a:rPr lang="fa-IR" smtClean="0">
                <a:cs typeface="B Nazanin" panose="00000400000000000000" pitchFamily="2" charset="-78"/>
              </a:rPr>
              <a:t>افراد بدون </a:t>
            </a:r>
            <a:r>
              <a:rPr lang="fa-IR">
                <a:cs typeface="B Nazanin" panose="00000400000000000000" pitchFamily="2" charset="-78"/>
              </a:rPr>
              <a:t>تحلیل و بررسی لازم به پیروی از این افراد، در صف خرید سهم مورد نظر قرار میگیرند. </a:t>
            </a:r>
            <a:r>
              <a:rPr lang="fa-IR" smtClean="0">
                <a:cs typeface="B Nazanin" panose="00000400000000000000" pitchFamily="2" charset="-78"/>
              </a:rPr>
              <a:t>علت بروز </a:t>
            </a:r>
            <a:r>
              <a:rPr lang="fa-IR">
                <a:cs typeface="B Nazanin" panose="00000400000000000000" pitchFamily="2" charset="-78"/>
              </a:rPr>
              <a:t>این رفتار در بورس ساده است. بسیاری از </a:t>
            </a:r>
            <a:r>
              <a:rPr lang="fa-IR" smtClean="0">
                <a:cs typeface="B Nazanin" panose="00000400000000000000" pitchFamily="2" charset="-78"/>
              </a:rPr>
              <a:t>سرمایه گذاران </a:t>
            </a:r>
            <a:r>
              <a:rPr lang="fa-IR">
                <a:cs typeface="B Nazanin" panose="00000400000000000000" pitchFamily="2" charset="-78"/>
              </a:rPr>
              <a:t>دانش لازم برای تحلیل و بررسی </a:t>
            </a:r>
            <a:r>
              <a:rPr lang="fa-IR" smtClean="0">
                <a:cs typeface="B Nazanin" panose="00000400000000000000" pitchFamily="2" charset="-78"/>
              </a:rPr>
              <a:t>سهام </a:t>
            </a:r>
            <a:r>
              <a:rPr lang="fa-IR">
                <a:cs typeface="B Nazanin" panose="00000400000000000000" pitchFamily="2" charset="-78"/>
              </a:rPr>
              <a:t> </a:t>
            </a:r>
            <a:r>
              <a:rPr lang="fa-IR" smtClean="0">
                <a:cs typeface="B Nazanin" panose="00000400000000000000" pitchFamily="2" charset="-78"/>
              </a:rPr>
              <a:t>را </a:t>
            </a:r>
            <a:r>
              <a:rPr lang="fa-IR">
                <a:cs typeface="B Nazanin" panose="00000400000000000000" pitchFamily="2" charset="-78"/>
              </a:rPr>
              <a:t>ندارند. این دسته از سهامداران ترجیح میدهند تا به جای استفاده از روشهای تحلیل </a:t>
            </a:r>
            <a:r>
              <a:rPr lang="fa-IR" smtClean="0">
                <a:cs typeface="B Nazanin" panose="00000400000000000000" pitchFamily="2" charset="-78"/>
              </a:rPr>
              <a:t>مانند </a:t>
            </a:r>
            <a:r>
              <a:rPr lang="fa-IR" b="1" smtClean="0">
                <a:solidFill>
                  <a:srgbClr val="FF0000"/>
                </a:solidFill>
                <a:cs typeface="B Nazanin" panose="00000400000000000000" pitchFamily="2" charset="-78"/>
              </a:rPr>
              <a:t>تحلیل </a:t>
            </a:r>
            <a:r>
              <a:rPr lang="fa-IR" b="1">
                <a:solidFill>
                  <a:srgbClr val="FF0000"/>
                </a:solidFill>
                <a:cs typeface="B Nazanin" panose="00000400000000000000" pitchFamily="2" charset="-78"/>
              </a:rPr>
              <a:t>بنیادی و تحلیل تکنیکال</a:t>
            </a:r>
            <a:r>
              <a:rPr lang="fa-IR">
                <a:cs typeface="B Nazanin" panose="00000400000000000000" pitchFamily="2" charset="-78"/>
              </a:rPr>
              <a:t>، همسو با جریان موجود در بازار حرکت کنند. در این زمینه </a:t>
            </a:r>
            <a:r>
              <a:rPr lang="fa-IR" smtClean="0">
                <a:cs typeface="B Nazanin" panose="00000400000000000000" pitchFamily="2" charset="-78"/>
              </a:rPr>
              <a:t>یکی از </a:t>
            </a:r>
            <a:r>
              <a:rPr lang="fa-IR" smtClean="0">
                <a:cs typeface="B Nazanin" panose="00000400000000000000" pitchFamily="2" charset="-78"/>
              </a:rPr>
              <a:t>مشارکت کنندگان </a:t>
            </a:r>
            <a:r>
              <a:rPr lang="fa-IR">
                <a:cs typeface="B Nazanin" panose="00000400000000000000" pitchFamily="2" charset="-78"/>
              </a:rPr>
              <a:t>بیان میکند که:" کسانی که مطالعه ندارن مجبور به تقلید کردن هستند </a:t>
            </a:r>
            <a:r>
              <a:rPr lang="fa-IR" smtClean="0">
                <a:cs typeface="B Nazanin" panose="00000400000000000000" pitchFamily="2" charset="-78"/>
              </a:rPr>
              <a:t>و همیشه </a:t>
            </a:r>
            <a:r>
              <a:rPr lang="fa-IR">
                <a:cs typeface="B Nazanin" panose="00000400000000000000" pitchFamily="2" charset="-78"/>
              </a:rPr>
              <a:t>متضرر (</a:t>
            </a:r>
            <a:r>
              <a:rPr lang="fa-IR" smtClean="0">
                <a:cs typeface="B Nazanin" panose="00000400000000000000" pitchFamily="2" charset="-78"/>
              </a:rPr>
              <a:t>مصاحبه شونده 15 ،زن</a:t>
            </a:r>
            <a:r>
              <a:rPr lang="fa-IR">
                <a:cs typeface="B Nazanin" panose="00000400000000000000" pitchFamily="2" charset="-78"/>
              </a:rPr>
              <a:t>،  3سال سابقه کاری، لیسانس)</a:t>
            </a:r>
          </a:p>
        </p:txBody>
      </p:sp>
    </p:spTree>
    <p:extLst>
      <p:ext uri="{BB962C8B-B14F-4D97-AF65-F5344CB8AC3E}">
        <p14:creationId xmlns:p14="http://schemas.microsoft.com/office/powerpoint/2010/main" val="17727195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بررسي عوامل </a:t>
            </a:r>
            <a:r>
              <a:rPr lang="fa-IR" b="1" smtClean="0">
                <a:solidFill>
                  <a:srgbClr val="FF0000"/>
                </a:solidFill>
                <a:cs typeface="B Nazanin" panose="00000400000000000000" pitchFamily="2" charset="-78"/>
              </a:rPr>
              <a:t>مداخله گر</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ctr">
              <a:buNone/>
            </a:pPr>
            <a:r>
              <a:rPr lang="fa-IR" b="1" smtClean="0">
                <a:solidFill>
                  <a:srgbClr val="FF0000"/>
                </a:solidFill>
                <a:cs typeface="B Nazanin" panose="00000400000000000000" pitchFamily="2" charset="-78"/>
              </a:rPr>
              <a:t>1- تبلیغات </a:t>
            </a:r>
            <a:r>
              <a:rPr lang="fa-IR" b="1">
                <a:solidFill>
                  <a:srgbClr val="FF0000"/>
                </a:solidFill>
                <a:cs typeface="B Nazanin" panose="00000400000000000000" pitchFamily="2" charset="-78"/>
              </a:rPr>
              <a:t>رسانه اي</a:t>
            </a:r>
          </a:p>
          <a:p>
            <a:pPr marL="0" indent="0" algn="just">
              <a:buNone/>
            </a:pPr>
            <a:r>
              <a:rPr lang="fa-IR" smtClean="0">
                <a:cs typeface="B Nazanin" panose="00000400000000000000" pitchFamily="2" charset="-78"/>
              </a:rPr>
              <a:t>اطلاع رسانی </a:t>
            </a:r>
            <a:r>
              <a:rPr lang="fa-IR">
                <a:cs typeface="B Nazanin" panose="00000400000000000000" pitchFamily="2" charset="-78"/>
              </a:rPr>
              <a:t>تخصصی یکی دیگر مواردی است که توسط مشارکت کنندگان عنوان </a:t>
            </a:r>
            <a:r>
              <a:rPr lang="fa-IR" smtClean="0">
                <a:cs typeface="B Nazanin" panose="00000400000000000000" pitchFamily="2" charset="-78"/>
              </a:rPr>
              <a:t>می شود</a:t>
            </a:r>
            <a:r>
              <a:rPr lang="fa-IR">
                <a:cs typeface="B Nazanin" panose="00000400000000000000" pitchFamily="2" charset="-78"/>
              </a:rPr>
              <a:t>: " </a:t>
            </a:r>
            <a:r>
              <a:rPr lang="fa-IR" smtClean="0">
                <a:cs typeface="B Nazanin" panose="00000400000000000000" pitchFamily="2" charset="-78"/>
              </a:rPr>
              <a:t>بورس نیازمند </a:t>
            </a:r>
            <a:r>
              <a:rPr lang="fa-IR">
                <a:cs typeface="B Nazanin" panose="00000400000000000000" pitchFamily="2" charset="-78"/>
              </a:rPr>
              <a:t>تبلیغات و اطلاعرسانی تخصصی میباشد و این اطلاعات باید بهصورت درست و صادقانه و </a:t>
            </a:r>
            <a:r>
              <a:rPr lang="fa-IR" smtClean="0">
                <a:cs typeface="B Nazanin" panose="00000400000000000000" pitchFamily="2" charset="-78"/>
              </a:rPr>
              <a:t>به زبان </a:t>
            </a:r>
            <a:r>
              <a:rPr lang="fa-IR">
                <a:cs typeface="B Nazanin" panose="00000400000000000000" pitchFamily="2" charset="-78"/>
              </a:rPr>
              <a:t>تمام افراد و اقشار جامعه باشد (</a:t>
            </a:r>
            <a:r>
              <a:rPr lang="fa-IR" smtClean="0">
                <a:cs typeface="B Nazanin" panose="00000400000000000000" pitchFamily="2" charset="-78"/>
              </a:rPr>
              <a:t>مصاحبه شونده 2 ،زن</a:t>
            </a:r>
            <a:r>
              <a:rPr lang="fa-IR">
                <a:cs typeface="B Nazanin" panose="00000400000000000000" pitchFamily="2" charset="-78"/>
              </a:rPr>
              <a:t>،  18سال سابقه کاری، لیسانس</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42917842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امروزه بورس اوراق بهادار به عنوان یکی از ستون های اصلی اقتصاد هر کشور مطرح می باشد. متأسفانه در کشور ایران به دلیل آگاه نبودن سرمایه گذاران، بورس اوراق بهادار کارایی مطلوبی ندارد. </a:t>
            </a:r>
            <a:r>
              <a:rPr lang="fa-IR" b="1">
                <a:solidFill>
                  <a:srgbClr val="FF0000"/>
                </a:solidFill>
                <a:cs typeface="B Nazanin" panose="00000400000000000000" pitchFamily="2" charset="-78"/>
              </a:rPr>
              <a:t>تنها راه ایجاد آگاهی، ارتباط است </a:t>
            </a:r>
            <a:r>
              <a:rPr lang="fa-IR">
                <a:cs typeface="B Nazanin" panose="00000400000000000000" pitchFamily="2" charset="-78"/>
              </a:rPr>
              <a:t>و یکی از بهترین روش های برقراری ارتباط رسانه ها می باشند</a:t>
            </a:r>
          </a:p>
          <a:p>
            <a:endParaRPr lang="fa-IR"/>
          </a:p>
        </p:txBody>
      </p:sp>
      <p:sp>
        <p:nvSpPr>
          <p:cNvPr id="4" name="Flowchart: Alternate Process 3"/>
          <p:cNvSpPr/>
          <p:nvPr/>
        </p:nvSpPr>
        <p:spPr>
          <a:xfrm>
            <a:off x="838200" y="3812345"/>
            <a:ext cx="3207434" cy="116761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آگاه نبودن سرمایه گذاران</a:t>
            </a:r>
            <a:endParaRPr lang="fa-IR"/>
          </a:p>
        </p:txBody>
      </p:sp>
    </p:spTree>
    <p:extLst>
      <p:ext uri="{BB962C8B-B14F-4D97-AF65-F5344CB8AC3E}">
        <p14:creationId xmlns:p14="http://schemas.microsoft.com/office/powerpoint/2010/main" val="8860870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2-گروههاي مرجع</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گروهی </a:t>
            </a:r>
            <a:r>
              <a:rPr lang="fa-IR">
                <a:cs typeface="B Nazanin" panose="00000400000000000000" pitchFamily="2" charset="-78"/>
              </a:rPr>
              <a:t>از مردم هستند که به طور مستقیم (رو در رو) یا غیر مستقیم بر عقاید یا رفتار </a:t>
            </a:r>
            <a:r>
              <a:rPr lang="fa-IR" smtClean="0">
                <a:cs typeface="B Nazanin" panose="00000400000000000000" pitchFamily="2" charset="-78"/>
              </a:rPr>
              <a:t>شخصی، تأثیر </a:t>
            </a:r>
            <a:r>
              <a:rPr lang="fa-IR">
                <a:cs typeface="B Nazanin" panose="00000400000000000000" pitchFamily="2" charset="-78"/>
              </a:rPr>
              <a:t>میگذارند. افراد این گروهها را کسانی تشکیل میدهند که دارای قدرت مرجعیت بوده و </a:t>
            </a:r>
            <a:r>
              <a:rPr lang="fa-IR" smtClean="0">
                <a:cs typeface="B Nazanin" panose="00000400000000000000" pitchFamily="2" charset="-78"/>
              </a:rPr>
              <a:t>بر تصمیمات </a:t>
            </a:r>
            <a:r>
              <a:rPr lang="fa-IR">
                <a:cs typeface="B Nazanin" panose="00000400000000000000" pitchFamily="2" charset="-78"/>
              </a:rPr>
              <a:t>افراد تاثیرهای بسیار زیادی را باقی میگذارند. افراد این گروهها شامل افراد صاحب </a:t>
            </a:r>
            <a:r>
              <a:rPr lang="fa-IR" smtClean="0">
                <a:cs typeface="B Nazanin" panose="00000400000000000000" pitchFamily="2" charset="-78"/>
              </a:rPr>
              <a:t>نظر، استادان </a:t>
            </a:r>
            <a:r>
              <a:rPr lang="fa-IR">
                <a:cs typeface="B Nazanin" panose="00000400000000000000" pitchFamily="2" charset="-78"/>
              </a:rPr>
              <a:t>دانشگاه، افراد قابل اعتماد و یا حتی دوستان، نزدیکان، اقوام و غیره میباشند. در این </a:t>
            </a:r>
            <a:r>
              <a:rPr lang="fa-IR" smtClean="0">
                <a:cs typeface="B Nazanin" panose="00000400000000000000" pitchFamily="2" charset="-78"/>
              </a:rPr>
              <a:t>زمینه مشارکت </a:t>
            </a:r>
            <a:r>
              <a:rPr lang="fa-IR">
                <a:cs typeface="B Nazanin" panose="00000400000000000000" pitchFamily="2" charset="-78"/>
              </a:rPr>
              <a:t>کنندگان به مقوله توصیه اقوام و دوستان، اشاره میکنند: " معرفی اقوام و دوستان بود </a:t>
            </a:r>
            <a:r>
              <a:rPr lang="fa-IR" smtClean="0">
                <a:cs typeface="B Nazanin" panose="00000400000000000000" pitchFamily="2" charset="-78"/>
              </a:rPr>
              <a:t>که بنده </a:t>
            </a:r>
            <a:r>
              <a:rPr lang="fa-IR">
                <a:cs typeface="B Nazanin" panose="00000400000000000000" pitchFamily="2" charset="-78"/>
              </a:rPr>
              <a:t>جذب بورس شدم بهخصوص که یکی از اقوام سابقهای طولانی در این بازار را </a:t>
            </a:r>
            <a:r>
              <a:rPr lang="fa-IR" smtClean="0">
                <a:cs typeface="B Nazanin" panose="00000400000000000000" pitchFamily="2" charset="-78"/>
              </a:rPr>
              <a:t>داشت (مصاحبه شونده 1،زن</a:t>
            </a:r>
            <a:r>
              <a:rPr lang="fa-IR">
                <a:cs typeface="B Nazanin" panose="00000400000000000000" pitchFamily="2" charset="-78"/>
              </a:rPr>
              <a:t>،  10سال سابقه کاری، </a:t>
            </a:r>
            <a:r>
              <a:rPr lang="fa-IR" smtClean="0">
                <a:cs typeface="B Nazanin" panose="00000400000000000000" pitchFamily="2" charset="-78"/>
              </a:rPr>
              <a:t>لیسانس)</a:t>
            </a: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Alternate Process 3"/>
          <p:cNvSpPr/>
          <p:nvPr/>
        </p:nvSpPr>
        <p:spPr>
          <a:xfrm>
            <a:off x="838200" y="4600134"/>
            <a:ext cx="3080824" cy="717453"/>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قدرت مرجعیت</a:t>
            </a:r>
            <a:endParaRPr lang="fa-IR"/>
          </a:p>
        </p:txBody>
      </p:sp>
    </p:spTree>
    <p:extLst>
      <p:ext uri="{BB962C8B-B14F-4D97-AF65-F5344CB8AC3E}">
        <p14:creationId xmlns:p14="http://schemas.microsoft.com/office/powerpoint/2010/main" val="8462993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نظر یکی دیگر از مشارکت کنندگان در این زمینه: "وقتی روند سودهی </a:t>
            </a:r>
            <a:r>
              <a:rPr lang="fa-IR">
                <a:cs typeface="B Nazanin" panose="00000400000000000000" pitchFamily="2" charset="-78"/>
              </a:rPr>
              <a:t>این </a:t>
            </a:r>
            <a:r>
              <a:rPr lang="fa-IR" smtClean="0">
                <a:cs typeface="B Nazanin" panose="00000400000000000000" pitchFamily="2" charset="-78"/>
              </a:rPr>
              <a:t>سرمایه گذاری </a:t>
            </a:r>
            <a:r>
              <a:rPr lang="fa-IR">
                <a:cs typeface="B Nazanin" panose="00000400000000000000" pitchFamily="2" charset="-78"/>
              </a:rPr>
              <a:t>را از دوستان و آشنایان خود ببیند مطمئناً جذب میشود و به طور قطع می توان گفت که دوستان و آشنایان در این تصمیم بسیار مؤثر هستند (مصاحبه شونده 2 ، زن،  18سال سابقه کاری، لیسانس)." </a:t>
            </a:r>
          </a:p>
        </p:txBody>
      </p:sp>
    </p:spTree>
    <p:extLst>
      <p:ext uri="{BB962C8B-B14F-4D97-AF65-F5344CB8AC3E}">
        <p14:creationId xmlns:p14="http://schemas.microsoft.com/office/powerpoint/2010/main" val="23222461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مضمون </a:t>
            </a:r>
            <a:r>
              <a:rPr lang="fa-IR">
                <a:cs typeface="B Nazanin" panose="00000400000000000000" pitchFamily="2" charset="-78"/>
              </a:rPr>
              <a:t>اعتماد خانوادگی، </a:t>
            </a:r>
            <a:r>
              <a:rPr lang="fa-IR">
                <a:cs typeface="B Nazanin" panose="00000400000000000000" pitchFamily="2" charset="-78"/>
              </a:rPr>
              <a:t>نیز </a:t>
            </a:r>
            <a:r>
              <a:rPr lang="fa-IR" smtClean="0">
                <a:cs typeface="B Nazanin" panose="00000400000000000000" pitchFamily="2" charset="-78"/>
              </a:rPr>
              <a:t>توسط مشارکت </a:t>
            </a:r>
            <a:r>
              <a:rPr lang="fa-IR">
                <a:cs typeface="B Nazanin" panose="00000400000000000000" pitchFamily="2" charset="-78"/>
              </a:rPr>
              <a:t>کنندگان عنوان شده است: "نتیجه کاری که از آشنایان مورد </a:t>
            </a:r>
            <a:r>
              <a:rPr lang="fa-IR">
                <a:cs typeface="B Nazanin" panose="00000400000000000000" pitchFamily="2" charset="-78"/>
              </a:rPr>
              <a:t>اعتمادمان </a:t>
            </a:r>
            <a:r>
              <a:rPr lang="fa-IR" smtClean="0">
                <a:cs typeface="B Nazanin" panose="00000400000000000000" pitchFamily="2" charset="-78"/>
              </a:rPr>
              <a:t>می بینیم تاثیری مستقیم </a:t>
            </a:r>
            <a:r>
              <a:rPr lang="fa-IR">
                <a:cs typeface="B Nazanin" panose="00000400000000000000" pitchFamily="2" charset="-78"/>
              </a:rPr>
              <a:t>در </a:t>
            </a:r>
            <a:r>
              <a:rPr lang="fa-IR" smtClean="0">
                <a:cs typeface="B Nazanin" panose="00000400000000000000" pitchFamily="2" charset="-78"/>
              </a:rPr>
              <a:t>سرمایه گذاری </a:t>
            </a:r>
            <a:r>
              <a:rPr lang="fa-IR">
                <a:cs typeface="B Nazanin" panose="00000400000000000000" pitchFamily="2" charset="-78"/>
              </a:rPr>
              <a:t>در بورس دارد بنابراین این بازار باید سعی کند تا میزان ریسک </a:t>
            </a:r>
            <a:r>
              <a:rPr lang="fa-IR">
                <a:cs typeface="B Nazanin" panose="00000400000000000000" pitchFamily="2" charset="-78"/>
              </a:rPr>
              <a:t>خود </a:t>
            </a:r>
            <a:r>
              <a:rPr lang="fa-IR" smtClean="0">
                <a:cs typeface="B Nazanin" panose="00000400000000000000" pitchFamily="2" charset="-78"/>
              </a:rPr>
              <a:t>را پایین </a:t>
            </a:r>
            <a:r>
              <a:rPr lang="fa-IR">
                <a:cs typeface="B Nazanin" panose="00000400000000000000" pitchFamily="2" charset="-78"/>
              </a:rPr>
              <a:t>بیاورد تا افراد با اطمینان بیشتری دست </a:t>
            </a:r>
            <a:r>
              <a:rPr lang="fa-IR">
                <a:cs typeface="B Nazanin" panose="00000400000000000000" pitchFamily="2" charset="-78"/>
              </a:rPr>
              <a:t>به </a:t>
            </a:r>
            <a:r>
              <a:rPr lang="fa-IR" smtClean="0">
                <a:cs typeface="B Nazanin" panose="00000400000000000000" pitchFamily="2" charset="-78"/>
              </a:rPr>
              <a:t>سرمایه گذاری </a:t>
            </a:r>
            <a:r>
              <a:rPr lang="fa-IR">
                <a:cs typeface="B Nazanin" panose="00000400000000000000" pitchFamily="2" charset="-78"/>
              </a:rPr>
              <a:t>بزنند </a:t>
            </a:r>
            <a:r>
              <a:rPr lang="fa-IR">
                <a:cs typeface="B Nazanin" panose="00000400000000000000" pitchFamily="2" charset="-78"/>
              </a:rPr>
              <a:t>(</a:t>
            </a:r>
            <a:r>
              <a:rPr lang="fa-IR" smtClean="0">
                <a:cs typeface="B Nazanin" panose="00000400000000000000" pitchFamily="2" charset="-78"/>
              </a:rPr>
              <a:t>مصاحبه شونده 3، زن</a:t>
            </a:r>
            <a:r>
              <a:rPr lang="fa-IR">
                <a:cs typeface="B Nazanin" panose="00000400000000000000" pitchFamily="2" charset="-78"/>
              </a:rPr>
              <a:t>، </a:t>
            </a:r>
            <a:r>
              <a:rPr lang="fa-IR" smtClean="0">
                <a:cs typeface="B Nazanin" panose="00000400000000000000" pitchFamily="2" charset="-78"/>
              </a:rPr>
              <a:t>12 سال </a:t>
            </a:r>
            <a:r>
              <a:rPr lang="fa-IR">
                <a:cs typeface="B Nazanin" panose="00000400000000000000" pitchFamily="2" charset="-78"/>
              </a:rPr>
              <a:t>سابقه کاری، لیسانس) </a:t>
            </a:r>
          </a:p>
        </p:txBody>
      </p:sp>
      <p:sp>
        <p:nvSpPr>
          <p:cNvPr id="4" name="Flowchart: Alternate Process 3"/>
          <p:cNvSpPr/>
          <p:nvPr/>
        </p:nvSpPr>
        <p:spPr>
          <a:xfrm>
            <a:off x="838200" y="4206240"/>
            <a:ext cx="3207433" cy="87219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آشنایان مورد اعتمادمان</a:t>
            </a:r>
            <a:endParaRPr lang="fa-IR"/>
          </a:p>
        </p:txBody>
      </p:sp>
    </p:spTree>
    <p:extLst>
      <p:ext uri="{BB962C8B-B14F-4D97-AF65-F5344CB8AC3E}">
        <p14:creationId xmlns:p14="http://schemas.microsoft.com/office/powerpoint/2010/main" val="317132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نقش اصلی بورس اوراق بهادار جذب و </a:t>
            </a:r>
            <a:r>
              <a:rPr lang="fa-IR" smtClean="0">
                <a:cs typeface="B Nazanin" panose="00000400000000000000" pitchFamily="2" charset="-78"/>
              </a:rPr>
              <a:t>هدایت پس </a:t>
            </a:r>
            <a:r>
              <a:rPr lang="fa-IR">
                <a:cs typeface="B Nazanin" panose="00000400000000000000" pitchFamily="2" charset="-78"/>
              </a:rPr>
              <a:t>اندازها و نقدینگی سرگردان و پراکنده در اقتصاد به سوی مسیرهای بهینه آن است به </a:t>
            </a:r>
            <a:r>
              <a:rPr lang="fa-IR" smtClean="0">
                <a:cs typeface="B Nazanin" panose="00000400000000000000" pitchFamily="2" charset="-78"/>
              </a:rPr>
              <a:t>طوری که </a:t>
            </a:r>
            <a:r>
              <a:rPr lang="fa-IR">
                <a:cs typeface="B Nazanin" panose="00000400000000000000" pitchFamily="2" charset="-78"/>
              </a:rPr>
              <a:t>به تخصیص بهینه منابع کمیاب مالی منجر شود، اما این امر مهم منوط به وجود کارایی </a:t>
            </a:r>
            <a:r>
              <a:rPr lang="fa-IR" smtClean="0">
                <a:cs typeface="B Nazanin" panose="00000400000000000000" pitchFamily="2" charset="-78"/>
              </a:rPr>
              <a:t>بازار است</a:t>
            </a:r>
            <a:r>
              <a:rPr lang="fa-IR">
                <a:cs typeface="B Nazanin" panose="00000400000000000000" pitchFamily="2" charset="-78"/>
              </a:rPr>
              <a:t>. کارا بودن بازار از اهمیت بسیاری برخوردار است، زیرا در صورت کارا بودن بازار سرمایه </a:t>
            </a:r>
            <a:r>
              <a:rPr lang="fa-IR" smtClean="0">
                <a:cs typeface="B Nazanin" panose="00000400000000000000" pitchFamily="2" charset="-78"/>
              </a:rPr>
              <a:t>هم قیمت </a:t>
            </a:r>
            <a:r>
              <a:rPr lang="fa-IR">
                <a:cs typeface="B Nazanin" panose="00000400000000000000" pitchFamily="2" charset="-78"/>
              </a:rPr>
              <a:t>اوراق بهادار به درستی و عادلانه تعیین می شود و هم تخصیص سرمایه که مهمترین </a:t>
            </a:r>
            <a:r>
              <a:rPr lang="fa-IR" smtClean="0">
                <a:cs typeface="B Nazanin" panose="00000400000000000000" pitchFamily="2" charset="-78"/>
              </a:rPr>
              <a:t>عامل تولید </a:t>
            </a:r>
            <a:r>
              <a:rPr lang="fa-IR">
                <a:cs typeface="B Nazanin" panose="00000400000000000000" pitchFamily="2" charset="-78"/>
              </a:rPr>
              <a:t>و توسعه اقتصادی است به صورت مطلوب و بهینه انجام می گیرد(دانیالی ده حوض </a:t>
            </a:r>
            <a:r>
              <a:rPr lang="fa-IR" smtClean="0">
                <a:cs typeface="B Nazanin" panose="00000400000000000000" pitchFamily="2" charset="-78"/>
              </a:rPr>
              <a:t>و منصوری</a:t>
            </a:r>
            <a:r>
              <a:rPr lang="fa-IR">
                <a:cs typeface="B Nazanin" panose="00000400000000000000" pitchFamily="2" charset="-78"/>
              </a:rPr>
              <a:t>، 1391</a:t>
            </a:r>
            <a:r>
              <a:rPr lang="fa-IR" smtClean="0">
                <a:cs typeface="B Nazanin" panose="00000400000000000000" pitchFamily="2" charset="-78"/>
              </a:rPr>
              <a:t>)</a:t>
            </a:r>
          </a:p>
          <a:p>
            <a:pPr algn="just"/>
            <a:endParaRPr lang="fa-IR">
              <a:cs typeface="B Nazanin" panose="00000400000000000000" pitchFamily="2" charset="-78"/>
            </a:endParaRPr>
          </a:p>
          <a:p>
            <a:pPr algn="just"/>
            <a:endParaRPr lang="fa-IR">
              <a:cs typeface="B Nazanin" panose="00000400000000000000" pitchFamily="2" charset="-78"/>
            </a:endParaRPr>
          </a:p>
        </p:txBody>
      </p:sp>
      <p:sp>
        <p:nvSpPr>
          <p:cNvPr id="4" name="Flowchart: Alternate Process 3"/>
          <p:cNvSpPr/>
          <p:nvPr/>
        </p:nvSpPr>
        <p:spPr>
          <a:xfrm>
            <a:off x="838200" y="4642339"/>
            <a:ext cx="4797083" cy="872197"/>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مهمترین عامل تولید و توسعه اقتصادی</a:t>
            </a:r>
            <a:endParaRPr lang="fa-IR"/>
          </a:p>
        </p:txBody>
      </p:sp>
      <p:sp>
        <p:nvSpPr>
          <p:cNvPr id="5" name="Flowchart: Alternate Process 4"/>
          <p:cNvSpPr/>
          <p:nvPr/>
        </p:nvSpPr>
        <p:spPr>
          <a:xfrm>
            <a:off x="6541477" y="4459458"/>
            <a:ext cx="4389120" cy="1223890"/>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جذب و هدایت پس اندازها و نقدینگی سرگردان و پراکنده</a:t>
            </a:r>
            <a:endParaRPr lang="fa-IR"/>
          </a:p>
        </p:txBody>
      </p:sp>
    </p:spTree>
    <p:extLst>
      <p:ext uri="{BB962C8B-B14F-4D97-AF65-F5344CB8AC3E}">
        <p14:creationId xmlns:p14="http://schemas.microsoft.com/office/powerpoint/2010/main" val="2551335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اخبار و تحولات </a:t>
            </a:r>
            <a:r>
              <a:rPr lang="fa-IR" b="1" smtClean="0">
                <a:solidFill>
                  <a:srgbClr val="FF0000"/>
                </a:solidFill>
                <a:cs typeface="B Nazanin" panose="00000400000000000000" pitchFamily="2" charset="-78"/>
              </a:rPr>
              <a:t>سیاسي</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یکی </a:t>
            </a:r>
            <a:r>
              <a:rPr lang="fa-IR">
                <a:cs typeface="B Nazanin" panose="00000400000000000000" pitchFamily="2" charset="-78"/>
              </a:rPr>
              <a:t>از مشارکت کنندگان بیان میکند که: "از آنجایی که بورس نقش مهمی در تحقق آرمان </a:t>
            </a:r>
            <a:r>
              <a:rPr lang="fa-IR" smtClean="0">
                <a:cs typeface="B Nazanin" panose="00000400000000000000" pitchFamily="2" charset="-78"/>
              </a:rPr>
              <a:t>های کشور </a:t>
            </a:r>
            <a:r>
              <a:rPr lang="fa-IR">
                <a:cs typeface="B Nazanin" panose="00000400000000000000" pitchFamily="2" charset="-78"/>
              </a:rPr>
              <a:t>دارد پس تغییرات سیاسی نیز میتواند از عوامل تأثیرگذار </a:t>
            </a:r>
            <a:r>
              <a:rPr lang="fa-IR" smtClean="0">
                <a:cs typeface="B Nazanin" panose="00000400000000000000" pitchFamily="2" charset="-78"/>
              </a:rPr>
              <a:t>برسرمایه گذاری </a:t>
            </a:r>
            <a:r>
              <a:rPr lang="fa-IR">
                <a:cs typeface="B Nazanin" panose="00000400000000000000" pitchFamily="2" charset="-78"/>
              </a:rPr>
              <a:t>در بورس </a:t>
            </a:r>
            <a:r>
              <a:rPr lang="fa-IR" smtClean="0">
                <a:cs typeface="B Nazanin" panose="00000400000000000000" pitchFamily="2" charset="-78"/>
              </a:rPr>
              <a:t>اوراق بهادار </a:t>
            </a:r>
            <a:r>
              <a:rPr lang="fa-IR">
                <a:cs typeface="B Nazanin" panose="00000400000000000000" pitchFamily="2" charset="-78"/>
              </a:rPr>
              <a:t>دانست آرمان." نظر مصاحبه شونده دیگری اینگونه است:" در صورت ناپایدار بودن </a:t>
            </a:r>
            <a:r>
              <a:rPr lang="fa-IR" smtClean="0">
                <a:cs typeface="B Nazanin" panose="00000400000000000000" pitchFamily="2" charset="-78"/>
              </a:rPr>
              <a:t>شرایط سیاسی </a:t>
            </a:r>
            <a:r>
              <a:rPr lang="fa-IR">
                <a:cs typeface="B Nazanin" panose="00000400000000000000" pitchFamily="2" charset="-78"/>
              </a:rPr>
              <a:t>کشور افراد اعتماد کافی برای </a:t>
            </a:r>
            <a:r>
              <a:rPr lang="fa-IR" smtClean="0">
                <a:cs typeface="B Nazanin" panose="00000400000000000000" pitchFamily="2" charset="-78"/>
              </a:rPr>
              <a:t>سرمایه گذاری </a:t>
            </a:r>
            <a:r>
              <a:rPr lang="fa-IR">
                <a:cs typeface="B Nazanin" panose="00000400000000000000" pitchFamily="2" charset="-78"/>
              </a:rPr>
              <a:t>در بازار بورس را ندارد و بالعکس ثبات </a:t>
            </a:r>
            <a:r>
              <a:rPr lang="fa-IR" smtClean="0">
                <a:cs typeface="B Nazanin" panose="00000400000000000000" pitchFamily="2" charset="-78"/>
              </a:rPr>
              <a:t>شرایط سیاسی </a:t>
            </a:r>
            <a:r>
              <a:rPr lang="fa-IR">
                <a:cs typeface="B Nazanin" panose="00000400000000000000" pitchFamily="2" charset="-78"/>
              </a:rPr>
              <a:t>کشور سبب جذب </a:t>
            </a:r>
            <a:r>
              <a:rPr lang="fa-IR" smtClean="0">
                <a:cs typeface="B Nazanin" panose="00000400000000000000" pitchFamily="2" charset="-78"/>
              </a:rPr>
              <a:t>سرمایه گذار </a:t>
            </a:r>
            <a:r>
              <a:rPr lang="fa-IR">
                <a:cs typeface="B Nazanin" panose="00000400000000000000" pitchFamily="2" charset="-78"/>
              </a:rPr>
              <a:t>می گردد (</a:t>
            </a:r>
            <a:r>
              <a:rPr lang="fa-IR">
                <a:cs typeface="B Nazanin" panose="00000400000000000000" pitchFamily="2" charset="-78"/>
              </a:rPr>
              <a:t>مصاحبه شونده 2 ، زن</a:t>
            </a:r>
            <a:r>
              <a:rPr lang="fa-IR">
                <a:cs typeface="B Nazanin" panose="00000400000000000000" pitchFamily="2" charset="-78"/>
              </a:rPr>
              <a:t>،  18سال سابقه </a:t>
            </a:r>
            <a:r>
              <a:rPr lang="fa-IR" smtClean="0">
                <a:cs typeface="B Nazanin" panose="00000400000000000000" pitchFamily="2" charset="-78"/>
              </a:rPr>
              <a:t>کاری، لیسانس)."</a:t>
            </a:r>
            <a:endParaRPr lang="fa-IR">
              <a:cs typeface="B Nazanin" panose="00000400000000000000" pitchFamily="2" charset="-78"/>
            </a:endParaRPr>
          </a:p>
        </p:txBody>
      </p:sp>
    </p:spTree>
    <p:extLst>
      <p:ext uri="{BB962C8B-B14F-4D97-AF65-F5344CB8AC3E}">
        <p14:creationId xmlns:p14="http://schemas.microsoft.com/office/powerpoint/2010/main" val="41526502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همچنین یکی دیگر از مشارکت کنندگان </a:t>
            </a:r>
            <a:r>
              <a:rPr lang="fa-IR">
                <a:cs typeface="B Nazanin" panose="00000400000000000000" pitchFamily="2" charset="-78"/>
              </a:rPr>
              <a:t>عنوان </a:t>
            </a:r>
            <a:r>
              <a:rPr lang="fa-IR" smtClean="0">
                <a:cs typeface="B Nazanin" panose="00000400000000000000" pitchFamily="2" charset="-78"/>
              </a:rPr>
              <a:t>می کند</a:t>
            </a:r>
            <a:r>
              <a:rPr lang="fa-IR">
                <a:cs typeface="B Nazanin" panose="00000400000000000000" pitchFamily="2" charset="-78"/>
              </a:rPr>
              <a:t>:" </a:t>
            </a:r>
            <a:r>
              <a:rPr lang="fa-IR" smtClean="0">
                <a:cs typeface="B Nazanin" panose="00000400000000000000" pitchFamily="2" charset="-78"/>
              </a:rPr>
              <a:t>رخدادهای مهم سیاسی </a:t>
            </a:r>
            <a:r>
              <a:rPr lang="fa-IR">
                <a:cs typeface="B Nazanin" panose="00000400000000000000" pitchFamily="2" charset="-78"/>
              </a:rPr>
              <a:t>و همانند اینها نیز به نوبه ی خود بر اوضاع عمومی بازار سهام می تواند اثراتی مثبت یا منفی بگذارد (مصاحبه شونده 15 ، زن</a:t>
            </a:r>
            <a:r>
              <a:rPr lang="fa-IR">
                <a:cs typeface="B Nazanin" panose="00000400000000000000" pitchFamily="2" charset="-78"/>
              </a:rPr>
              <a:t>،  </a:t>
            </a:r>
            <a:r>
              <a:rPr lang="fa-IR" smtClean="0">
                <a:cs typeface="B Nazanin" panose="00000400000000000000" pitchFamily="2" charset="-78"/>
              </a:rPr>
              <a:t> 3سال </a:t>
            </a:r>
            <a:r>
              <a:rPr lang="fa-IR">
                <a:cs typeface="B Nazanin" panose="00000400000000000000" pitchFamily="2" charset="-78"/>
              </a:rPr>
              <a:t>سابقه کاری، لیسانس)." </a:t>
            </a:r>
          </a:p>
        </p:txBody>
      </p:sp>
      <p:sp>
        <p:nvSpPr>
          <p:cNvPr id="4" name="Flowchart: Alternate Process 3"/>
          <p:cNvSpPr/>
          <p:nvPr/>
        </p:nvSpPr>
        <p:spPr>
          <a:xfrm>
            <a:off x="838200" y="3713871"/>
            <a:ext cx="3404381" cy="112541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رخدادهای مهم سیاسی</a:t>
            </a:r>
            <a:endParaRPr lang="fa-IR"/>
          </a:p>
        </p:txBody>
      </p:sp>
    </p:spTree>
    <p:extLst>
      <p:ext uri="{BB962C8B-B14F-4D97-AF65-F5344CB8AC3E}">
        <p14:creationId xmlns:p14="http://schemas.microsoft.com/office/powerpoint/2010/main" val="22147250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a:t>
            </a:r>
            <a:r>
              <a:rPr lang="fa-IR">
                <a:cs typeface="B Nazanin" panose="00000400000000000000" pitchFamily="2" charset="-78"/>
              </a:rPr>
              <a:t>دیگر </a:t>
            </a:r>
            <a:r>
              <a:rPr lang="fa-IR">
                <a:cs typeface="B Nazanin" panose="00000400000000000000" pitchFamily="2" charset="-78"/>
              </a:rPr>
              <a:t>از </a:t>
            </a:r>
            <a:r>
              <a:rPr lang="fa-IR" smtClean="0">
                <a:cs typeface="B Nazanin" panose="00000400000000000000" pitchFamily="2" charset="-78"/>
              </a:rPr>
              <a:t>مشارکت کنندگان </a:t>
            </a:r>
            <a:r>
              <a:rPr lang="fa-IR">
                <a:cs typeface="B Nazanin" panose="00000400000000000000" pitchFamily="2" charset="-78"/>
              </a:rPr>
              <a:t>به مسائلی نظیر برجام، دلار، و ... </a:t>
            </a:r>
            <a:r>
              <a:rPr lang="fa-IR">
                <a:cs typeface="B Nazanin" panose="00000400000000000000" pitchFamily="2" charset="-78"/>
              </a:rPr>
              <a:t>اشاره </a:t>
            </a:r>
            <a:r>
              <a:rPr lang="fa-IR" smtClean="0">
                <a:cs typeface="B Nazanin" panose="00000400000000000000" pitchFamily="2" charset="-78"/>
              </a:rPr>
              <a:t>می کند</a:t>
            </a:r>
            <a:r>
              <a:rPr lang="fa-IR">
                <a:cs typeface="B Nazanin" panose="00000400000000000000" pitchFamily="2" charset="-78"/>
              </a:rPr>
              <a:t>: "بازار سهام باتوجه به عوامل بنیادی یعنی وضعیت شرکت ها، پیش رفتن یا پیش نرفتن برجام، وضعیت دلار، فروش و سود و هزینه های شرکت ها و...دستخوش تغییر هست...باتوجه به وضعیت و رشد بازارهای رقیب مسکن طلا دلارو...بازارسهام رشدش دراین چندمدت نسبت به اینها مناسب نبوده...درمجموع دراین بازار بایستی صبر داشت و رویکرد درازمدت (مصاحبه شونده 21 مرد</a:t>
            </a:r>
            <a:r>
              <a:rPr lang="fa-IR">
                <a:cs typeface="B Nazanin" panose="00000400000000000000" pitchFamily="2" charset="-78"/>
              </a:rPr>
              <a:t>،  </a:t>
            </a:r>
            <a:r>
              <a:rPr lang="fa-IR" smtClean="0">
                <a:cs typeface="B Nazanin" panose="00000400000000000000" pitchFamily="2" charset="-78"/>
              </a:rPr>
              <a:t>8 سال </a:t>
            </a:r>
            <a:r>
              <a:rPr lang="fa-IR">
                <a:cs typeface="B Nazanin" panose="00000400000000000000" pitchFamily="2" charset="-78"/>
              </a:rPr>
              <a:t>سابقه کاری، دکتری)"</a:t>
            </a:r>
          </a:p>
          <a:p>
            <a:endParaRPr lang="fa-IR"/>
          </a:p>
        </p:txBody>
      </p:sp>
      <p:sp>
        <p:nvSpPr>
          <p:cNvPr id="4" name="Flowchart: Alternate Process 3"/>
          <p:cNvSpPr/>
          <p:nvPr/>
        </p:nvSpPr>
        <p:spPr>
          <a:xfrm>
            <a:off x="1223889" y="4600135"/>
            <a:ext cx="2518117" cy="97067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رویکرد درازمدت</a:t>
            </a:r>
            <a:endParaRPr lang="fa-IR"/>
          </a:p>
        </p:txBody>
      </p:sp>
    </p:spTree>
    <p:extLst>
      <p:ext uri="{BB962C8B-B14F-4D97-AF65-F5344CB8AC3E}">
        <p14:creationId xmlns:p14="http://schemas.microsoft.com/office/powerpoint/2010/main" val="8036163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حمایت خواهي از </a:t>
            </a:r>
            <a:r>
              <a:rPr lang="fa-IR" smtClean="0">
                <a:cs typeface="B Nazanin" panose="00000400000000000000" pitchFamily="2" charset="-78"/>
              </a:rPr>
              <a:t>دولت در </a:t>
            </a:r>
            <a:r>
              <a:rPr lang="fa-IR">
                <a:cs typeface="B Nazanin" panose="00000400000000000000" pitchFamily="2" charset="-78"/>
              </a:rPr>
              <a:t>این زمینه و در ارتباط با حمایت سازمان بورس و دولت یکی دیگر از شرکتکنندگان </a:t>
            </a:r>
            <a:r>
              <a:rPr lang="fa-IR" smtClean="0">
                <a:cs typeface="B Nazanin" panose="00000400000000000000" pitchFamily="2" charset="-78"/>
              </a:rPr>
              <a:t>بیان میکند </a:t>
            </a:r>
            <a:r>
              <a:rPr lang="fa-IR">
                <a:cs typeface="B Nazanin" panose="00000400000000000000" pitchFamily="2" charset="-78"/>
              </a:rPr>
              <a:t>که" سازمان بورس در جلسه ای اعلام کرد که قرار است تا با اعمال حمایت از بازار </a:t>
            </a:r>
            <a:r>
              <a:rPr lang="fa-IR" smtClean="0">
                <a:cs typeface="B Nazanin" panose="00000400000000000000" pitchFamily="2" charset="-78"/>
              </a:rPr>
              <a:t>سرمایه باعث </a:t>
            </a:r>
            <a:r>
              <a:rPr lang="fa-IR">
                <a:cs typeface="B Nazanin" panose="00000400000000000000" pitchFamily="2" charset="-78"/>
              </a:rPr>
              <a:t>رونق بخشیدن به این بازار شود. این اقدامات حمایتی می تواند به صورت موقت بورس </a:t>
            </a:r>
            <a:r>
              <a:rPr lang="fa-IR" smtClean="0">
                <a:cs typeface="B Nazanin" panose="00000400000000000000" pitchFamily="2" charset="-78"/>
              </a:rPr>
              <a:t>را مثبت </a:t>
            </a:r>
            <a:r>
              <a:rPr lang="fa-IR">
                <a:cs typeface="B Nazanin" panose="00000400000000000000" pitchFamily="2" charset="-78"/>
              </a:rPr>
              <a:t>نگه دارد چرا که میل سهامداران برای فروش بیش از خریدن بوده است ( </a:t>
            </a:r>
            <a:r>
              <a:rPr lang="fa-IR" smtClean="0">
                <a:cs typeface="B Nazanin" panose="00000400000000000000" pitchFamily="2" charset="-78"/>
              </a:rPr>
              <a:t>مصاحبه شونده 19، مرد</a:t>
            </a:r>
            <a:r>
              <a:rPr lang="fa-IR">
                <a:cs typeface="B Nazanin" panose="00000400000000000000" pitchFamily="2" charset="-78"/>
              </a:rPr>
              <a:t>،  </a:t>
            </a:r>
            <a:r>
              <a:rPr lang="fa-IR" smtClean="0">
                <a:cs typeface="B Nazanin" panose="00000400000000000000" pitchFamily="2" charset="-78"/>
              </a:rPr>
              <a:t>3 سال سابقه </a:t>
            </a:r>
            <a:r>
              <a:rPr lang="fa-IR">
                <a:cs typeface="B Nazanin" panose="00000400000000000000" pitchFamily="2" charset="-78"/>
              </a:rPr>
              <a:t>کاری، فوق لیسانس</a:t>
            </a:r>
            <a:r>
              <a:rPr lang="fa-IR"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9644199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lgn="just">
              <a:buNone/>
            </a:pPr>
            <a:r>
              <a:rPr lang="fa-IR">
                <a:cs typeface="B Nazanin" panose="00000400000000000000" pitchFamily="2" charset="-78"/>
              </a:rPr>
              <a:t>یکی دیگر از مصاحبه شوندگان در این زمینه عنوان میکند که: </a:t>
            </a:r>
            <a:r>
              <a:rPr lang="fa-IR">
                <a:cs typeface="B Nazanin" panose="00000400000000000000" pitchFamily="2" charset="-78"/>
              </a:rPr>
              <a:t>"</a:t>
            </a:r>
            <a:r>
              <a:rPr lang="fa-IR" smtClean="0">
                <a:cs typeface="B Nazanin" panose="00000400000000000000" pitchFamily="2" charset="-78"/>
              </a:rPr>
              <a:t>در این </a:t>
            </a:r>
            <a:r>
              <a:rPr lang="fa-IR">
                <a:cs typeface="B Nazanin" panose="00000400000000000000" pitchFamily="2" charset="-78"/>
              </a:rPr>
              <a:t>بازار قوانین و مقررات خاصی حاکم هست ...از </a:t>
            </a:r>
            <a:r>
              <a:rPr lang="fa-IR">
                <a:cs typeface="B Nazanin" panose="00000400000000000000" pitchFamily="2" charset="-78"/>
              </a:rPr>
              <a:t>سال </a:t>
            </a:r>
            <a:r>
              <a:rPr lang="fa-IR" smtClean="0">
                <a:cs typeface="B Nazanin" panose="00000400000000000000" pitchFamily="2" charset="-78"/>
              </a:rPr>
              <a:t>84 داره </a:t>
            </a:r>
            <a:r>
              <a:rPr lang="fa-IR">
                <a:cs typeface="B Nazanin" panose="00000400000000000000" pitchFamily="2" charset="-78"/>
              </a:rPr>
              <a:t>قانونگذاری میشه در </a:t>
            </a:r>
            <a:r>
              <a:rPr lang="fa-IR">
                <a:cs typeface="B Nazanin" panose="00000400000000000000" pitchFamily="2" charset="-78"/>
              </a:rPr>
              <a:t>سازمان </a:t>
            </a:r>
            <a:r>
              <a:rPr lang="fa-IR" smtClean="0">
                <a:cs typeface="B Nazanin" panose="00000400000000000000" pitchFamily="2" charset="-78"/>
              </a:rPr>
              <a:t>بورس اوراق </a:t>
            </a:r>
            <a:r>
              <a:rPr lang="fa-IR">
                <a:cs typeface="B Nazanin" panose="00000400000000000000" pitchFamily="2" charset="-78"/>
              </a:rPr>
              <a:t>بهادار ...منتها نظارت هم مهمه...متاسفانه سازمان خوب نظارت نمیکنه.....الان </a:t>
            </a:r>
            <a:r>
              <a:rPr lang="fa-IR">
                <a:cs typeface="B Nazanin" panose="00000400000000000000" pitchFamily="2" charset="-78"/>
              </a:rPr>
              <a:t>یکی </a:t>
            </a:r>
            <a:r>
              <a:rPr lang="fa-IR" smtClean="0">
                <a:cs typeface="B Nazanin" panose="00000400000000000000" pitchFamily="2" charset="-78"/>
              </a:rPr>
              <a:t>از کارگزاریها </a:t>
            </a:r>
            <a:r>
              <a:rPr lang="fa-IR">
                <a:cs typeface="B Nazanin" panose="00000400000000000000" pitchFamily="2" charset="-78"/>
              </a:rPr>
              <a:t>پول مردمو برداشته رفته...اینها همه مصادیقیه که نشون میده سازمان </a:t>
            </a:r>
            <a:r>
              <a:rPr lang="fa-IR">
                <a:cs typeface="B Nazanin" panose="00000400000000000000" pitchFamily="2" charset="-78"/>
              </a:rPr>
              <a:t>بعضی </a:t>
            </a:r>
            <a:r>
              <a:rPr lang="fa-IR" smtClean="0">
                <a:cs typeface="B Nazanin" panose="00000400000000000000" pitchFamily="2" charset="-78"/>
              </a:rPr>
              <a:t>جاها خوب </a:t>
            </a:r>
            <a:r>
              <a:rPr lang="fa-IR">
                <a:cs typeface="B Nazanin" panose="00000400000000000000" pitchFamily="2" charset="-78"/>
              </a:rPr>
              <a:t>نظارت نمیکنه.. </a:t>
            </a:r>
            <a:r>
              <a:rPr lang="fa-IR">
                <a:cs typeface="B Nazanin" panose="00000400000000000000" pitchFamily="2" charset="-78"/>
              </a:rPr>
              <a:t>(</a:t>
            </a:r>
            <a:r>
              <a:rPr lang="fa-IR" smtClean="0">
                <a:cs typeface="B Nazanin" panose="00000400000000000000" pitchFamily="2" charset="-78"/>
              </a:rPr>
              <a:t>مصاحبه شونده  21، مرد</a:t>
            </a:r>
            <a:r>
              <a:rPr lang="fa-IR">
                <a:cs typeface="B Nazanin" panose="00000400000000000000" pitchFamily="2" charset="-78"/>
              </a:rPr>
              <a:t>،  8سال سابقه کاری، دکتری)".</a:t>
            </a:r>
          </a:p>
          <a:p>
            <a:endParaRPr lang="fa-IR"/>
          </a:p>
        </p:txBody>
      </p:sp>
    </p:spTree>
    <p:extLst>
      <p:ext uri="{BB962C8B-B14F-4D97-AF65-F5344CB8AC3E}">
        <p14:creationId xmlns:p14="http://schemas.microsoft.com/office/powerpoint/2010/main" val="37949963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741" y="415656"/>
            <a:ext cx="10515600" cy="1325563"/>
          </a:xfrm>
        </p:spPr>
        <p:txBody>
          <a:bodyPr>
            <a:normAutofit fontScale="90000"/>
          </a:bodyPr>
          <a:lstStyle/>
          <a:p>
            <a:pPr algn="just"/>
            <a:r>
              <a:rPr lang="fa-IR" b="1">
                <a:solidFill>
                  <a:srgbClr val="FF0000"/>
                </a:solidFill>
                <a:cs typeface="B Nazanin" panose="00000400000000000000" pitchFamily="2" charset="-78"/>
              </a:rPr>
              <a:t>راهبردها</a:t>
            </a:r>
            <a:br>
              <a:rPr lang="fa-IR" b="1">
                <a:solidFill>
                  <a:srgbClr val="FF0000"/>
                </a:solidFill>
                <a:cs typeface="B Nazanin" panose="00000400000000000000" pitchFamily="2" charset="-78"/>
              </a:rPr>
            </a:br>
            <a:r>
              <a:rPr lang="fa-IR" b="1">
                <a:solidFill>
                  <a:srgbClr val="FF0000"/>
                </a:solidFill>
                <a:cs typeface="B Nazanin" panose="00000400000000000000" pitchFamily="2" charset="-78"/>
              </a:rPr>
              <a:t>استراتژي اقدام به سرمایهگذاري در بورس </a:t>
            </a:r>
            <a:r>
              <a:rPr lang="fa-IR" b="1">
                <a:solidFill>
                  <a:srgbClr val="FF0000"/>
                </a:solidFill>
                <a:cs typeface="B Nazanin" panose="00000400000000000000" pitchFamily="2" charset="-78"/>
              </a:rPr>
              <a:t>توسط </a:t>
            </a:r>
            <a:r>
              <a:rPr lang="fa-IR" b="1" smtClean="0">
                <a:solidFill>
                  <a:srgbClr val="FF0000"/>
                </a:solidFill>
                <a:cs typeface="B Nazanin" panose="00000400000000000000" pitchFamily="2" charset="-78"/>
              </a:rPr>
              <a:t>سهامداران</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یکی </a:t>
            </a:r>
            <a:r>
              <a:rPr lang="fa-IR">
                <a:cs typeface="B Nazanin" panose="00000400000000000000" pitchFamily="2" charset="-78"/>
              </a:rPr>
              <a:t>از </a:t>
            </a:r>
            <a:r>
              <a:rPr lang="fa-IR" smtClean="0">
                <a:cs typeface="B Nazanin" panose="00000400000000000000" pitchFamily="2" charset="-78"/>
              </a:rPr>
              <a:t>مصاحبه شوندگان </a:t>
            </a:r>
            <a:r>
              <a:rPr lang="fa-IR">
                <a:cs typeface="B Nazanin" panose="00000400000000000000" pitchFamily="2" charset="-78"/>
              </a:rPr>
              <a:t>به </a:t>
            </a:r>
            <a:r>
              <a:rPr lang="fa-IR" smtClean="0">
                <a:cs typeface="B Nazanin" panose="00000400000000000000" pitchFamily="2" charset="-78"/>
              </a:rPr>
              <a:t>سرمایه گذاری </a:t>
            </a:r>
            <a:r>
              <a:rPr lang="fa-IR">
                <a:cs typeface="B Nazanin" panose="00000400000000000000" pitchFamily="2" charset="-78"/>
              </a:rPr>
              <a:t>مستقیم و غیر مستقیم اشاره میکند: "ما خودمون </a:t>
            </a:r>
            <a:r>
              <a:rPr lang="fa-IR" smtClean="0">
                <a:cs typeface="B Nazanin" panose="00000400000000000000" pitchFamily="2" charset="-78"/>
              </a:rPr>
              <a:t>در ادبیات </a:t>
            </a:r>
            <a:r>
              <a:rPr lang="fa-IR">
                <a:cs typeface="B Nazanin" panose="00000400000000000000" pitchFamily="2" charset="-78"/>
              </a:rPr>
              <a:t>مالی به کسی که سرمایه گذار حرفه ایه میگیم اصلا وارد بازارسهام نشه میگیم شما یا برو </a:t>
            </a:r>
            <a:r>
              <a:rPr lang="fa-IR" smtClean="0">
                <a:cs typeface="B Nazanin" panose="00000400000000000000" pitchFamily="2" charset="-78"/>
              </a:rPr>
              <a:t>تو بانک </a:t>
            </a:r>
            <a:r>
              <a:rPr lang="fa-IR">
                <a:cs typeface="B Nazanin" panose="00000400000000000000" pitchFamily="2" charset="-78"/>
              </a:rPr>
              <a:t>سپرده گذاری بکن و یا اگر میخوای بیای بازار مالی برو صندوق های سرمایه </a:t>
            </a:r>
            <a:r>
              <a:rPr lang="fa-IR" smtClean="0">
                <a:cs typeface="B Nazanin" panose="00000400000000000000" pitchFamily="2" charset="-78"/>
              </a:rPr>
              <a:t>گذاری(مشترک) بخر </a:t>
            </a:r>
            <a:r>
              <a:rPr lang="fa-IR">
                <a:cs typeface="B Nazanin" panose="00000400000000000000" pitchFamily="2" charset="-78"/>
              </a:rPr>
              <a:t>بهش میگن سرمایه گذاری غیرمستقیم...سرمایه گذاری مستقیم یعنی من رفتم سهم یه </a:t>
            </a:r>
            <a:r>
              <a:rPr lang="fa-IR" smtClean="0">
                <a:cs typeface="B Nazanin" panose="00000400000000000000" pitchFamily="2" charset="-78"/>
              </a:rPr>
              <a:t>شرکتو خریدم </a:t>
            </a:r>
            <a:r>
              <a:rPr lang="fa-IR">
                <a:cs typeface="B Nazanin" panose="00000400000000000000" pitchFamily="2" charset="-78"/>
              </a:rPr>
              <a:t>تو </a:t>
            </a:r>
            <a:r>
              <a:rPr lang="fa-IR" smtClean="0">
                <a:cs typeface="B Nazanin" panose="00000400000000000000" pitchFamily="2" charset="-78"/>
              </a:rPr>
              <a:t>اون </a:t>
            </a:r>
            <a:r>
              <a:rPr lang="fa-IR">
                <a:cs typeface="B Nazanin" panose="00000400000000000000" pitchFamily="2" charset="-78"/>
              </a:rPr>
              <a:t>شرکت سهیمم ممکنه شرکت خوب کار کنه ممکنه خوب کار نکنه این </a:t>
            </a:r>
            <a:r>
              <a:rPr lang="fa-IR" smtClean="0">
                <a:cs typeface="B Nazanin" panose="00000400000000000000" pitchFamily="2" charset="-78"/>
              </a:rPr>
              <a:t>خیلی</a:t>
            </a:r>
            <a:r>
              <a:rPr lang="fa-IR">
                <a:cs typeface="B Nazanin" panose="00000400000000000000" pitchFamily="2" charset="-78"/>
              </a:rPr>
              <a:t> </a:t>
            </a:r>
            <a:r>
              <a:rPr lang="fa-IR" smtClean="0">
                <a:cs typeface="B Nazanin" panose="00000400000000000000" pitchFamily="2" charset="-78"/>
              </a:rPr>
              <a:t>پرریسک </a:t>
            </a:r>
            <a:r>
              <a:rPr lang="fa-IR">
                <a:cs typeface="B Nazanin" panose="00000400000000000000" pitchFamily="2" charset="-78"/>
              </a:rPr>
              <a:t>هست...درسرمایه کذاری غیرمستقیم خیلی زیان نمیکنی...تو دنیا کسی که </a:t>
            </a:r>
            <a:r>
              <a:rPr lang="fa-IR" smtClean="0">
                <a:cs typeface="B Nazanin" panose="00000400000000000000" pitchFamily="2" charset="-78"/>
              </a:rPr>
              <a:t>اولین </a:t>
            </a:r>
            <a:r>
              <a:rPr lang="fa-IR">
                <a:cs typeface="B Nazanin" panose="00000400000000000000" pitchFamily="2" charset="-78"/>
              </a:rPr>
              <a:t>بار </a:t>
            </a:r>
            <a:r>
              <a:rPr lang="fa-IR" smtClean="0">
                <a:cs typeface="B Nazanin" panose="00000400000000000000" pitchFamily="2" charset="-78"/>
              </a:rPr>
              <a:t>کد میگیره </a:t>
            </a:r>
            <a:r>
              <a:rPr lang="fa-IR">
                <a:cs typeface="B Nazanin" panose="00000400000000000000" pitchFamily="2" charset="-78"/>
              </a:rPr>
              <a:t>بهش اجازه نمیدن سهم بخره میگن برو دو سال دراین صندوق ها که افراد متخصص </a:t>
            </a:r>
            <a:r>
              <a:rPr lang="fa-IR" smtClean="0">
                <a:cs typeface="B Nazanin" panose="00000400000000000000" pitchFamily="2" charset="-78"/>
              </a:rPr>
              <a:t>حضور دارن </a:t>
            </a:r>
            <a:r>
              <a:rPr lang="fa-IR">
                <a:cs typeface="B Nazanin" panose="00000400000000000000" pitchFamily="2" charset="-78"/>
              </a:rPr>
              <a:t>برای کسب تجربه و درک و فهم نسبت به </a:t>
            </a:r>
            <a:r>
              <a:rPr lang="fa-IR" smtClean="0">
                <a:cs typeface="B Nazanin" panose="00000400000000000000" pitchFamily="2" charset="-78"/>
              </a:rPr>
              <a:t>بازار(مصاحبه شونده  21، مرد</a:t>
            </a:r>
            <a:r>
              <a:rPr lang="fa-IR">
                <a:cs typeface="B Nazanin" panose="00000400000000000000" pitchFamily="2" charset="-78"/>
              </a:rPr>
              <a:t>،  8سال سابقه </a:t>
            </a:r>
            <a:r>
              <a:rPr lang="fa-IR" smtClean="0">
                <a:cs typeface="B Nazanin" panose="00000400000000000000" pitchFamily="2" charset="-78"/>
              </a:rPr>
              <a:t>کاری، دکتری</a:t>
            </a:r>
            <a:r>
              <a:rPr lang="fa-IR">
                <a:cs typeface="B Nazanin" panose="00000400000000000000" pitchFamily="2" charset="-78"/>
              </a:rPr>
              <a:t>)</a:t>
            </a:r>
          </a:p>
        </p:txBody>
      </p:sp>
    </p:spTree>
    <p:extLst>
      <p:ext uri="{BB962C8B-B14F-4D97-AF65-F5344CB8AC3E}">
        <p14:creationId xmlns:p14="http://schemas.microsoft.com/office/powerpoint/2010/main" val="39175874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استراتژي عدم </a:t>
            </a:r>
            <a:r>
              <a:rPr lang="fa-IR" smtClean="0">
                <a:cs typeface="B Nazanin" panose="00000400000000000000" pitchFamily="2" charset="-78"/>
              </a:rPr>
              <a:t>سرمایه گذاري </a:t>
            </a:r>
            <a:r>
              <a:rPr lang="fa-IR">
                <a:cs typeface="B Nazanin" panose="00000400000000000000" pitchFamily="2" charset="-78"/>
              </a:rPr>
              <a:t>مجدد در بورس توسط </a:t>
            </a:r>
            <a:r>
              <a:rPr lang="fa-IR" smtClean="0">
                <a:cs typeface="B Nazanin" panose="00000400000000000000" pitchFamily="2" charset="-78"/>
              </a:rPr>
              <a:t>سهامداران برخی </a:t>
            </a:r>
            <a:r>
              <a:rPr lang="fa-IR">
                <a:cs typeface="B Nazanin" panose="00000400000000000000" pitchFamily="2" charset="-78"/>
              </a:rPr>
              <a:t>از </a:t>
            </a:r>
            <a:r>
              <a:rPr lang="fa-IR" smtClean="0">
                <a:cs typeface="B Nazanin" panose="00000400000000000000" pitchFamily="2" charset="-78"/>
              </a:rPr>
              <a:t>سرمایه گذاران به دلیل </a:t>
            </a:r>
            <a:r>
              <a:rPr lang="fa-IR">
                <a:cs typeface="B Nazanin" panose="00000400000000000000" pitchFamily="2" charset="-78"/>
              </a:rPr>
              <a:t>عدم اعتماد نسبت به بازار بورس ایران، </a:t>
            </a:r>
            <a:r>
              <a:rPr lang="fa-IR" smtClean="0">
                <a:cs typeface="B Nazanin" panose="00000400000000000000" pitchFamily="2" charset="-78"/>
              </a:rPr>
              <a:t>سرمایه گذاری </a:t>
            </a:r>
            <a:r>
              <a:rPr lang="fa-IR">
                <a:cs typeface="B Nazanin" panose="00000400000000000000" pitchFamily="2" charset="-78"/>
              </a:rPr>
              <a:t>مجددی </a:t>
            </a:r>
            <a:r>
              <a:rPr lang="fa-IR" smtClean="0">
                <a:cs typeface="B Nazanin" panose="00000400000000000000" pitchFamily="2" charset="-78"/>
              </a:rPr>
              <a:t>را انجام نمی دهند</a:t>
            </a:r>
            <a:r>
              <a:rPr lang="fa-IR">
                <a:cs typeface="B Nazanin" panose="00000400000000000000" pitchFamily="2" charset="-78"/>
              </a:rPr>
              <a:t>:" اگر به همین منوال پیش رود و تبلیغات بورس کم و حتی به صفر برسد در </a:t>
            </a:r>
            <a:r>
              <a:rPr lang="fa-IR" smtClean="0">
                <a:cs typeface="B Nazanin" panose="00000400000000000000" pitchFamily="2" charset="-78"/>
              </a:rPr>
              <a:t>آینده شخصی </a:t>
            </a:r>
            <a:r>
              <a:rPr lang="fa-IR">
                <a:cs typeface="B Nazanin" panose="00000400000000000000" pitchFamily="2" charset="-78"/>
              </a:rPr>
              <a:t>در این بازار </a:t>
            </a:r>
            <a:r>
              <a:rPr lang="fa-IR" smtClean="0">
                <a:cs typeface="B Nazanin" panose="00000400000000000000" pitchFamily="2" charset="-78"/>
              </a:rPr>
              <a:t>سرمایه گذاری </a:t>
            </a:r>
            <a:r>
              <a:rPr lang="fa-IR">
                <a:cs typeface="B Nazanin" panose="00000400000000000000" pitchFamily="2" charset="-78"/>
              </a:rPr>
              <a:t>نمی کند (</a:t>
            </a:r>
            <a:r>
              <a:rPr lang="fa-IR" smtClean="0">
                <a:cs typeface="B Nazanin" panose="00000400000000000000" pitchFamily="2" charset="-78"/>
              </a:rPr>
              <a:t>مصاحبه شونده </a:t>
            </a:r>
            <a:r>
              <a:rPr lang="fa-IR">
                <a:cs typeface="B Nazanin" panose="00000400000000000000" pitchFamily="2" charset="-78"/>
              </a:rPr>
              <a:t>1 ، زن</a:t>
            </a:r>
            <a:r>
              <a:rPr lang="fa-IR">
                <a:cs typeface="B Nazanin" panose="00000400000000000000" pitchFamily="2" charset="-78"/>
              </a:rPr>
              <a:t>،  10سال سابقه </a:t>
            </a:r>
            <a:r>
              <a:rPr lang="fa-IR" smtClean="0">
                <a:cs typeface="B Nazanin" panose="00000400000000000000" pitchFamily="2" charset="-78"/>
              </a:rPr>
              <a:t>کاری، لیسانس</a:t>
            </a:r>
            <a:r>
              <a:rPr lang="fa-IR">
                <a:cs typeface="B Nazanin" panose="00000400000000000000" pitchFamily="2" charset="-78"/>
              </a:rPr>
              <a:t>)". </a:t>
            </a:r>
          </a:p>
        </p:txBody>
      </p:sp>
    </p:spTree>
    <p:extLst>
      <p:ext uri="{BB962C8B-B14F-4D97-AF65-F5344CB8AC3E}">
        <p14:creationId xmlns:p14="http://schemas.microsoft.com/office/powerpoint/2010/main" val="39845395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"متاسفانه علاوه بر اینکه سودی نصیب ما نگردید بلکه اصل پولم را نیز از دست دادم و با توجه به حجم </a:t>
            </a:r>
            <a:r>
              <a:rPr lang="fa-IR">
                <a:cs typeface="B Nazanin" panose="00000400000000000000" pitchFamily="2" charset="-78"/>
              </a:rPr>
              <a:t>زیاد </a:t>
            </a:r>
            <a:r>
              <a:rPr lang="fa-IR" smtClean="0">
                <a:cs typeface="B Nazanin" panose="00000400000000000000" pitchFamily="2" charset="-78"/>
              </a:rPr>
              <a:t>سرمایه گذار </a:t>
            </a:r>
            <a:r>
              <a:rPr lang="fa-IR">
                <a:cs typeface="B Nazanin" panose="00000400000000000000" pitchFamily="2" charset="-78"/>
              </a:rPr>
              <a:t>در این بازار تاثیری در کاهش تورم و یا نرخ بیکاری دیده نشده است (مصاحبه شونده 4  ، مرد،  30سال سابقه کاری، لیسانس)</a:t>
            </a:r>
          </a:p>
          <a:p>
            <a:endParaRPr lang="fa-IR"/>
          </a:p>
        </p:txBody>
      </p:sp>
    </p:spTree>
    <p:extLst>
      <p:ext uri="{BB962C8B-B14F-4D97-AF65-F5344CB8AC3E}">
        <p14:creationId xmlns:p14="http://schemas.microsoft.com/office/powerpoint/2010/main" val="37715960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پیامدها</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در </a:t>
            </a:r>
            <a:r>
              <a:rPr lang="fa-IR">
                <a:cs typeface="B Nazanin" panose="00000400000000000000" pitchFamily="2" charset="-78"/>
              </a:rPr>
              <a:t>مواجهه با بورس و شرایط حاکم بر آن مشارکتکنندگان دور راهبرد اساسی را اتخاذ کردند، </a:t>
            </a:r>
            <a:r>
              <a:rPr lang="fa-IR" smtClean="0">
                <a:cs typeface="B Nazanin" panose="00000400000000000000" pitchFamily="2" charset="-78"/>
              </a:rPr>
              <a:t>که پیامد </a:t>
            </a:r>
            <a:r>
              <a:rPr lang="fa-IR">
                <a:cs typeface="B Nazanin" panose="00000400000000000000" pitchFamily="2" charset="-78"/>
              </a:rPr>
              <a:t>این راهبردها مورد بررسی قرار می گیرد. در صورت </a:t>
            </a:r>
            <a:r>
              <a:rPr lang="fa-IR" smtClean="0">
                <a:cs typeface="B Nazanin" panose="00000400000000000000" pitchFamily="2" charset="-78"/>
              </a:rPr>
              <a:t>سرمایه گذاری </a:t>
            </a:r>
            <a:r>
              <a:rPr lang="fa-IR">
                <a:cs typeface="B Nazanin" panose="00000400000000000000" pitchFamily="2" charset="-78"/>
              </a:rPr>
              <a:t>در بورس </a:t>
            </a:r>
            <a:r>
              <a:rPr lang="fa-IR" smtClean="0">
                <a:cs typeface="B Nazanin" panose="00000400000000000000" pitchFamily="2" charset="-78"/>
              </a:rPr>
              <a:t>توسط سهامداران</a:t>
            </a:r>
            <a:r>
              <a:rPr lang="fa-IR">
                <a:cs typeface="B Nazanin" panose="00000400000000000000" pitchFamily="2" charset="-78"/>
              </a:rPr>
              <a:t>، پیامدهایی نظیر، کسب منابع برای کسب و کارهای بزرگ، زمینه و بستری برای </a:t>
            </a:r>
            <a:r>
              <a:rPr lang="fa-IR" smtClean="0">
                <a:cs typeface="B Nazanin" panose="00000400000000000000" pitchFamily="2" charset="-78"/>
              </a:rPr>
              <a:t>ایجاد شرکتهای </a:t>
            </a:r>
            <a:r>
              <a:rPr lang="fa-IR">
                <a:cs typeface="B Nazanin" panose="00000400000000000000" pitchFamily="2" charset="-78"/>
              </a:rPr>
              <a:t>متوسط </a:t>
            </a:r>
            <a:r>
              <a:rPr lang="fa-IR" b="1">
                <a:solidFill>
                  <a:srgbClr val="FF0000"/>
                </a:solidFill>
                <a:cs typeface="B Nazanin" panose="00000400000000000000" pitchFamily="2" charset="-78"/>
              </a:rPr>
              <a:t>اشتغالزایی و کاهش نقدینگی و تورم </a:t>
            </a:r>
            <a:r>
              <a:rPr lang="fa-IR" smtClean="0">
                <a:cs typeface="B Nazanin" panose="00000400000000000000" pitchFamily="2" charset="-78"/>
              </a:rPr>
              <a:t>به دنبال </a:t>
            </a:r>
            <a:r>
              <a:rPr lang="fa-IR">
                <a:cs typeface="B Nazanin" panose="00000400000000000000" pitchFamily="2" charset="-78"/>
              </a:rPr>
              <a:t>خواهد داشت. با عنایت به </a:t>
            </a:r>
            <a:r>
              <a:rPr lang="fa-IR" smtClean="0">
                <a:cs typeface="B Nazanin" panose="00000400000000000000" pitchFamily="2" charset="-78"/>
              </a:rPr>
              <a:t>راهبرد دوم </a:t>
            </a:r>
            <a:r>
              <a:rPr lang="fa-IR">
                <a:cs typeface="B Nazanin" panose="00000400000000000000" pitchFamily="2" charset="-78"/>
              </a:rPr>
              <a:t>سرمایهگذاران مبتنی بر عدم سرمایهگذاری مجدد در بورس، این مهم باعث ریزش و </a:t>
            </a:r>
            <a:r>
              <a:rPr lang="fa-IR" smtClean="0">
                <a:cs typeface="B Nazanin" panose="00000400000000000000" pitchFamily="2" charset="-78"/>
              </a:rPr>
              <a:t>سقوط بازار </a:t>
            </a:r>
            <a:r>
              <a:rPr lang="fa-IR">
                <a:cs typeface="B Nazanin" panose="00000400000000000000" pitchFamily="2" charset="-78"/>
              </a:rPr>
              <a:t>سهام میگردد. در </a:t>
            </a:r>
            <a:r>
              <a:rPr lang="fa-IR" b="1" smtClean="0">
                <a:solidFill>
                  <a:srgbClr val="FF0000"/>
                </a:solidFill>
                <a:cs typeface="B Nazanin" panose="00000400000000000000" pitchFamily="2" charset="-78"/>
              </a:rPr>
              <a:t>جمع بندی </a:t>
            </a:r>
            <a:r>
              <a:rPr lang="fa-IR" b="1">
                <a:solidFill>
                  <a:srgbClr val="FF0000"/>
                </a:solidFill>
                <a:cs typeface="B Nazanin" panose="00000400000000000000" pitchFamily="2" charset="-78"/>
              </a:rPr>
              <a:t>الگوی پارادایمی </a:t>
            </a:r>
            <a:r>
              <a:rPr lang="fa-IR">
                <a:cs typeface="B Nazanin" panose="00000400000000000000" pitchFamily="2" charset="-78"/>
              </a:rPr>
              <a:t>اول باید گفت، بدیهی است از منظر </a:t>
            </a:r>
            <a:r>
              <a:rPr lang="fa-IR" smtClean="0">
                <a:cs typeface="B Nazanin" panose="00000400000000000000" pitchFamily="2" charset="-78"/>
              </a:rPr>
              <a:t>هر سرمایهگذار</a:t>
            </a:r>
            <a:r>
              <a:rPr lang="fa-IR">
                <a:cs typeface="B Nazanin" panose="00000400000000000000" pitchFamily="2" charset="-78"/>
              </a:rPr>
              <a:t>، عقلانیترین تصمیم گیری در سرمایه گذاری آن است که منتج به منفعت بیشتر </a:t>
            </a:r>
            <a:r>
              <a:rPr lang="fa-IR" smtClean="0">
                <a:cs typeface="B Nazanin" panose="00000400000000000000" pitchFamily="2" charset="-78"/>
              </a:rPr>
              <a:t>و هزینه </a:t>
            </a:r>
            <a:r>
              <a:rPr lang="fa-IR">
                <a:cs typeface="B Nazanin" panose="00000400000000000000" pitchFamily="2" charset="-78"/>
              </a:rPr>
              <a:t>کمتر گردد و البته همه سرمایه گذاران معتقد هستند که در این خصوص </a:t>
            </a:r>
            <a:r>
              <a:rPr lang="fa-IR" smtClean="0">
                <a:cs typeface="B Nazanin" panose="00000400000000000000" pitchFamily="2" charset="-78"/>
              </a:rPr>
              <a:t>عاقلانه ترین </a:t>
            </a:r>
            <a:r>
              <a:rPr lang="fa-IR">
                <a:cs typeface="B Nazanin" panose="00000400000000000000" pitchFamily="2" charset="-78"/>
              </a:rPr>
              <a:t>تصمیم </a:t>
            </a:r>
            <a:r>
              <a:rPr lang="fa-IR" smtClean="0">
                <a:cs typeface="B Nazanin" panose="00000400000000000000" pitchFamily="2" charset="-78"/>
              </a:rPr>
              <a:t>را </a:t>
            </a:r>
            <a:r>
              <a:rPr lang="fa-IR">
                <a:cs typeface="B Nazanin" panose="00000400000000000000" pitchFamily="2" charset="-78"/>
              </a:rPr>
              <a:t>خواهند گرفت. </a:t>
            </a:r>
            <a:endParaRPr lang="fa-IR">
              <a:cs typeface="B Nazanin" panose="00000400000000000000" pitchFamily="2" charset="-78"/>
            </a:endParaRPr>
          </a:p>
        </p:txBody>
      </p:sp>
    </p:spTree>
    <p:extLst>
      <p:ext uri="{BB962C8B-B14F-4D97-AF65-F5344CB8AC3E}">
        <p14:creationId xmlns:p14="http://schemas.microsoft.com/office/powerpoint/2010/main" val="6801916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در </a:t>
            </a:r>
            <a:r>
              <a:rPr lang="fa-IR">
                <a:cs typeface="B Nazanin" panose="00000400000000000000" pitchFamily="2" charset="-78"/>
              </a:rPr>
              <a:t>رویکرد سرمایهگذاری ما شاهد تعارضات رفتاری هستیم تعارضاتی که ریشه </a:t>
            </a:r>
            <a:r>
              <a:rPr lang="fa-IR" smtClean="0">
                <a:cs typeface="B Nazanin" panose="00000400000000000000" pitchFamily="2" charset="-78"/>
              </a:rPr>
              <a:t>در روانشناختی </a:t>
            </a:r>
            <a:r>
              <a:rPr lang="fa-IR">
                <a:cs typeface="B Nazanin" panose="00000400000000000000" pitchFamily="2" charset="-78"/>
              </a:rPr>
              <a:t>سرمایهگذاران، میزان ریسک پذیری آنها و قدرت تحلیلهای غیر هیجانی ایشان </a:t>
            </a:r>
            <a:r>
              <a:rPr lang="fa-IR" smtClean="0">
                <a:cs typeface="B Nazanin" panose="00000400000000000000" pitchFamily="2" charset="-78"/>
              </a:rPr>
              <a:t>دارد و </a:t>
            </a:r>
            <a:r>
              <a:rPr lang="fa-IR">
                <a:cs typeface="B Nazanin" panose="00000400000000000000" pitchFamily="2" charset="-78"/>
              </a:rPr>
              <a:t>البته نکته مهم اینکه در بازار سرمایه اغلب تصمیمات سرمایهگذاران بر مبنای سعی و خطا </a:t>
            </a:r>
            <a:r>
              <a:rPr lang="fa-IR" smtClean="0">
                <a:cs typeface="B Nazanin" panose="00000400000000000000" pitchFamily="2" charset="-78"/>
              </a:rPr>
              <a:t>و مبتنی </a:t>
            </a:r>
            <a:r>
              <a:rPr lang="fa-IR">
                <a:cs typeface="B Nazanin" panose="00000400000000000000" pitchFamily="2" charset="-78"/>
              </a:rPr>
              <a:t>بر تجربه است. بازار بورس یا همان بازار سرمایه فضای است دارای شفافیت مالی </a:t>
            </a:r>
            <a:r>
              <a:rPr lang="fa-IR" smtClean="0">
                <a:cs typeface="B Nazanin" panose="00000400000000000000" pitchFamily="2" charset="-78"/>
              </a:rPr>
              <a:t>ولی ریسک </a:t>
            </a:r>
            <a:r>
              <a:rPr lang="fa-IR">
                <a:cs typeface="B Nazanin" panose="00000400000000000000" pitchFamily="2" charset="-78"/>
              </a:rPr>
              <a:t>محور چرا که عوامل مهم دیگری غیر از مسائل مالی در نوسانات این بازار دخیل هستند. </a:t>
            </a:r>
            <a:r>
              <a:rPr lang="fa-IR" smtClean="0">
                <a:cs typeface="B Nazanin" panose="00000400000000000000" pitchFamily="2" charset="-78"/>
              </a:rPr>
              <a:t>لذا فرآیند </a:t>
            </a:r>
            <a:r>
              <a:rPr lang="fa-IR">
                <a:cs typeface="B Nazanin" panose="00000400000000000000" pitchFamily="2" charset="-78"/>
              </a:rPr>
              <a:t>تصمیمگیری عاقلانه را سخت و پیچیده میکند آنچه در اخذ یک تصمیم عقلانی در </a:t>
            </a:r>
            <a:r>
              <a:rPr lang="fa-IR" smtClean="0">
                <a:cs typeface="B Nazanin" panose="00000400000000000000" pitchFamily="2" charset="-78"/>
              </a:rPr>
              <a:t>بازار سرمایه </a:t>
            </a:r>
            <a:r>
              <a:rPr lang="fa-IR">
                <a:cs typeface="B Nazanin" panose="00000400000000000000" pitchFamily="2" charset="-78"/>
              </a:rPr>
              <a:t>بیشترین اهمیت را دارد جستجوی اطلاعات و اطمینان از صحت و درستی آن </a:t>
            </a:r>
            <a:r>
              <a:rPr lang="fa-IR" smtClean="0">
                <a:cs typeface="B Nazanin" panose="00000400000000000000" pitchFamily="2" charset="-78"/>
              </a:rPr>
              <a:t>به عنوان رکن اصلی </a:t>
            </a:r>
            <a:r>
              <a:rPr lang="fa-IR">
                <a:cs typeface="B Nazanin" panose="00000400000000000000" pitchFamily="2" charset="-78"/>
              </a:rPr>
              <a:t>تصمیمگیری در بازار سرمایه است</a:t>
            </a:r>
          </a:p>
        </p:txBody>
      </p:sp>
      <p:sp>
        <p:nvSpPr>
          <p:cNvPr id="4" name="Flowchart: Alternate Process 3"/>
          <p:cNvSpPr/>
          <p:nvPr/>
        </p:nvSpPr>
        <p:spPr>
          <a:xfrm>
            <a:off x="838200" y="4867421"/>
            <a:ext cx="4965895" cy="858129"/>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روانشناختی </a:t>
            </a:r>
            <a:r>
              <a:rPr lang="fa-IR" sz="2800" smtClean="0">
                <a:solidFill>
                  <a:prstClr val="black"/>
                </a:solidFill>
                <a:cs typeface="B Nazanin" panose="00000400000000000000" pitchFamily="2" charset="-78"/>
              </a:rPr>
              <a:t>سرمایه گذاران</a:t>
            </a:r>
            <a:r>
              <a:rPr lang="fa-IR" sz="2800">
                <a:solidFill>
                  <a:prstClr val="black"/>
                </a:solidFill>
                <a:cs typeface="B Nazanin" panose="00000400000000000000" pitchFamily="2" charset="-78"/>
              </a:rPr>
              <a:t>، میزان ریسک پذیری آنها و قدرت تحلیلهای غیر هیجانی</a:t>
            </a:r>
            <a:endParaRPr lang="fa-IR"/>
          </a:p>
        </p:txBody>
      </p:sp>
    </p:spTree>
    <p:extLst>
      <p:ext uri="{BB962C8B-B14F-4D97-AF65-F5344CB8AC3E}">
        <p14:creationId xmlns:p14="http://schemas.microsoft.com/office/powerpoint/2010/main" val="2948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اواسط قرن </a:t>
            </a:r>
            <a:r>
              <a:rPr lang="fa-IR" smtClean="0">
                <a:cs typeface="B Nazanin" panose="00000400000000000000" pitchFamily="2" charset="-78"/>
              </a:rPr>
              <a:t>20 </a:t>
            </a:r>
            <a:r>
              <a:rPr lang="fa-IR">
                <a:cs typeface="B Nazanin" panose="00000400000000000000" pitchFamily="2" charset="-78"/>
              </a:rPr>
              <a:t>از برنامه های فقرزدایی، نزول اهمیت تئوری تابعی توزیع درآمد</a:t>
            </a:r>
            <a:br>
              <a:rPr lang="fa-IR">
                <a:cs typeface="B Nazanin" panose="00000400000000000000" pitchFamily="2" charset="-78"/>
              </a:rPr>
            </a:br>
            <a:r>
              <a:rPr lang="fa-IR">
                <a:cs typeface="B Nazanin" panose="00000400000000000000" pitchFamily="2" charset="-78"/>
              </a:rPr>
              <a:t>با توجه به نابرابری های درآمدی، موفقیت تئوری سرمایه انسانی به عنوان تفسیری از تئوری توزیع مقداری درآمد، در دسترس قرار گرفتن داده ها، امکان تجزیه و تحلیل سریعتر داده ها و در نهایت مباحث روشنفکرانه درباره عدالت توزیعی، به تکامل اندیشه توزیع درآمد و شکل گیری شاخص های اجتماعی-اقتصادی کمک شایانی کردند (شاکری و مالکی، 1388) </a:t>
            </a:r>
          </a:p>
        </p:txBody>
      </p:sp>
      <p:sp>
        <p:nvSpPr>
          <p:cNvPr id="4" name="Flowchart: Alternate Process 3"/>
          <p:cNvSpPr/>
          <p:nvPr/>
        </p:nvSpPr>
        <p:spPr>
          <a:xfrm>
            <a:off x="838200" y="4360985"/>
            <a:ext cx="3305907" cy="984739"/>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تئوری توزیع مقداری درآمد</a:t>
            </a:r>
            <a:endParaRPr lang="fa-IR"/>
          </a:p>
        </p:txBody>
      </p:sp>
    </p:spTree>
    <p:extLst>
      <p:ext uri="{BB962C8B-B14F-4D97-AF65-F5344CB8AC3E}">
        <p14:creationId xmlns:p14="http://schemas.microsoft.com/office/powerpoint/2010/main" val="42825626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بحث و </a:t>
            </a:r>
            <a:r>
              <a:rPr lang="fa-IR" b="1">
                <a:solidFill>
                  <a:srgbClr val="FF0000"/>
                </a:solidFill>
                <a:cs typeface="B Nazanin" panose="00000400000000000000" pitchFamily="2" charset="-78"/>
              </a:rPr>
              <a:t>نتیجه </a:t>
            </a:r>
            <a:r>
              <a:rPr lang="fa-IR" b="1" smtClean="0">
                <a:solidFill>
                  <a:srgbClr val="FF0000"/>
                </a:solidFill>
                <a:cs typeface="B Nazanin" panose="00000400000000000000" pitchFamily="2" charset="-78"/>
              </a:rPr>
              <a:t>گیري</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در </a:t>
            </a:r>
            <a:r>
              <a:rPr lang="fa-IR">
                <a:cs typeface="B Nazanin" panose="00000400000000000000" pitchFamily="2" charset="-78"/>
              </a:rPr>
              <a:t>بخش عوامل علّی، مواردی از </a:t>
            </a:r>
            <a:r>
              <a:rPr lang="fa-IR" smtClean="0">
                <a:cs typeface="B Nazanin" panose="00000400000000000000" pitchFamily="2" charset="-78"/>
              </a:rPr>
              <a:t>داده ها </a:t>
            </a:r>
            <a:r>
              <a:rPr lang="fa-IR">
                <a:cs typeface="B Nazanin" panose="00000400000000000000" pitchFamily="2" charset="-78"/>
              </a:rPr>
              <a:t>استخراج شدند که بر پدیدة محوری پژوهش </a:t>
            </a:r>
            <a:r>
              <a:rPr lang="fa-IR" smtClean="0">
                <a:cs typeface="B Nazanin" panose="00000400000000000000" pitchFamily="2" charset="-78"/>
              </a:rPr>
              <a:t>تأثیرگذارند، عواملی </a:t>
            </a:r>
            <a:r>
              <a:rPr lang="fa-IR">
                <a:cs typeface="B Nazanin" panose="00000400000000000000" pitchFamily="2" charset="-78"/>
              </a:rPr>
              <a:t>نظیر فقدان دانش و سواد مالی، سودآوری از طریق بورس، ریسکپذیری </a:t>
            </a:r>
            <a:r>
              <a:rPr lang="fa-IR" smtClean="0">
                <a:cs typeface="B Nazanin" panose="00000400000000000000" pitchFamily="2" charset="-78"/>
              </a:rPr>
              <a:t>سرمایه گذاران، امنیت سرمایه گذاری</a:t>
            </a:r>
            <a:r>
              <a:rPr lang="fa-IR">
                <a:cs typeface="B Nazanin" panose="00000400000000000000" pitchFamily="2" charset="-78"/>
              </a:rPr>
              <a:t>، رکود اقتصادی و تورم، شایعات و اطلاعات </a:t>
            </a:r>
            <a:r>
              <a:rPr lang="fa-IR" smtClean="0">
                <a:cs typeface="B Nazanin" panose="00000400000000000000" pitchFamily="2" charset="-78"/>
              </a:rPr>
              <a:t>شبکه های </a:t>
            </a:r>
            <a:r>
              <a:rPr lang="fa-IR">
                <a:cs typeface="B Nazanin" panose="00000400000000000000" pitchFamily="2" charset="-78"/>
              </a:rPr>
              <a:t>غیر رسمی و </a:t>
            </a:r>
            <a:r>
              <a:rPr lang="fa-IR" smtClean="0">
                <a:cs typeface="B Nazanin" panose="00000400000000000000" pitchFamily="2" charset="-78"/>
              </a:rPr>
              <a:t>سوگیری احساسی </a:t>
            </a:r>
            <a:r>
              <a:rPr lang="fa-IR">
                <a:cs typeface="B Nazanin" panose="00000400000000000000" pitchFamily="2" charset="-78"/>
              </a:rPr>
              <a:t>هستند که باعث ایجاد پدیده محوری فقدان نهادینگی، رها شدگی و ریسک </a:t>
            </a:r>
            <a:r>
              <a:rPr lang="fa-IR" smtClean="0">
                <a:cs typeface="B Nazanin" panose="00000400000000000000" pitchFamily="2" charset="-78"/>
              </a:rPr>
              <a:t>سرمایه گذاری در </a:t>
            </a:r>
            <a:r>
              <a:rPr lang="fa-IR">
                <a:cs typeface="B Nazanin" panose="00000400000000000000" pitchFamily="2" charset="-78"/>
              </a:rPr>
              <a:t>بورس میشوند. از اصلیترین و مهمترین عوامل رفتار سرمایهگذاری در بورس سواد مالی </a:t>
            </a:r>
            <a:r>
              <a:rPr lang="fa-IR" smtClean="0">
                <a:cs typeface="B Nazanin" panose="00000400000000000000" pitchFamily="2" charset="-78"/>
              </a:rPr>
              <a:t>است.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001294"/>
            <a:ext cx="2790825" cy="1638300"/>
          </a:xfrm>
          <a:prstGeom prst="rect">
            <a:avLst/>
          </a:prstGeom>
        </p:spPr>
      </p:pic>
    </p:spTree>
    <p:extLst>
      <p:ext uri="{BB962C8B-B14F-4D97-AF65-F5344CB8AC3E}">
        <p14:creationId xmlns:p14="http://schemas.microsoft.com/office/powerpoint/2010/main" val="7059099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طبق نظر آندرلونی و واندون (2010) سواد مالی را به عنوان یک مقیاس بازدارنده تعریف می کنند که اجازه می دهد افراد موقعیت کافی داشته باشند که مشکلات و مسائل مالی را درک نمایند و سرمایه های فردی خود را به شیوه ای رضایت بخش مدیریت و کنترل نمایند تا از بدهی جلوگیری شود. طبق نظریات راب و همکاران (2012)  سواد مالی شامل توانایی فهمیدن و درک اطلاعات مالی و تصمیم گیری های مناسب با همان اطلاعات است</a:t>
            </a:r>
            <a:r>
              <a:rPr lang="fa-IR">
                <a:cs typeface="B Nazanin" panose="00000400000000000000" pitchFamily="2" charset="-78"/>
              </a:rPr>
              <a:t>. </a:t>
            </a:r>
            <a:endParaRPr lang="fa-IR">
              <a:cs typeface="B Nazanin" panose="00000400000000000000" pitchFamily="2" charset="-78"/>
            </a:endParaRPr>
          </a:p>
        </p:txBody>
      </p:sp>
      <p:sp>
        <p:nvSpPr>
          <p:cNvPr id="4" name="Flowchart: Alternate Process 3"/>
          <p:cNvSpPr/>
          <p:nvPr/>
        </p:nvSpPr>
        <p:spPr>
          <a:xfrm>
            <a:off x="838200" y="4248443"/>
            <a:ext cx="2391507" cy="91440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مقیاس بازدارنده</a:t>
            </a:r>
            <a:endParaRPr lang="fa-IR"/>
          </a:p>
        </p:txBody>
      </p:sp>
    </p:spTree>
    <p:extLst>
      <p:ext uri="{BB962C8B-B14F-4D97-AF65-F5344CB8AC3E}">
        <p14:creationId xmlns:p14="http://schemas.microsoft.com/office/powerpoint/2010/main" val="25266758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92172" y="1825625"/>
            <a:ext cx="7161628" cy="4351338"/>
          </a:xfrm>
        </p:spPr>
        <p:txBody>
          <a:bodyPr>
            <a:normAutofit/>
          </a:bodyPr>
          <a:lstStyle/>
          <a:p>
            <a:pPr algn="just"/>
            <a:r>
              <a:rPr lang="fa-IR">
                <a:cs typeface="B Nazanin" panose="00000400000000000000" pitchFamily="2" charset="-78"/>
              </a:rPr>
              <a:t>یکی دیگر از عوامل علی که مورد بررسی قرار گرفت، سودآوری از طریق بورس است، </a:t>
            </a:r>
            <a:r>
              <a:rPr lang="fa-IR">
                <a:cs typeface="B Nazanin" panose="00000400000000000000" pitchFamily="2" charset="-78"/>
              </a:rPr>
              <a:t>سود </a:t>
            </a:r>
            <a:r>
              <a:rPr lang="fa-IR" smtClean="0">
                <a:cs typeface="B Nazanin" panose="00000400000000000000" pitchFamily="2" charset="-78"/>
              </a:rPr>
              <a:t>سرمایه گذاری </a:t>
            </a:r>
            <a:r>
              <a:rPr lang="fa-IR">
                <a:cs typeface="B Nazanin" panose="00000400000000000000" pitchFamily="2" charset="-78"/>
              </a:rPr>
              <a:t>در بورس، بسیاری از افراد را برای  فعالیت در این بازار ترغیب می کند : اما </a:t>
            </a:r>
            <a:r>
              <a:rPr lang="fa-IR">
                <a:cs typeface="B Nazanin" panose="00000400000000000000" pitchFamily="2" charset="-78"/>
              </a:rPr>
              <a:t>سود </a:t>
            </a:r>
            <a:r>
              <a:rPr lang="fa-IR" smtClean="0">
                <a:cs typeface="B Nazanin" panose="00000400000000000000" pitchFamily="2" charset="-78"/>
              </a:rPr>
              <a:t>سرمایه گذاری </a:t>
            </a:r>
            <a:r>
              <a:rPr lang="fa-IR">
                <a:cs typeface="B Nazanin" panose="00000400000000000000" pitchFamily="2" charset="-78"/>
              </a:rPr>
              <a:t>در بورس نکات خاص خود </a:t>
            </a:r>
            <a:r>
              <a:rPr lang="fa-IR">
                <a:cs typeface="B Nazanin" panose="00000400000000000000" pitchFamily="2" charset="-78"/>
              </a:rPr>
              <a:t>را </a:t>
            </a:r>
            <a:r>
              <a:rPr lang="fa-IR" smtClean="0">
                <a:cs typeface="B Nazanin" panose="00000400000000000000" pitchFamily="2" charset="-78"/>
              </a:rPr>
              <a:t>دارد و نمی </a:t>
            </a:r>
            <a:r>
              <a:rPr lang="fa-IR">
                <a:cs typeface="B Nazanin" panose="00000400000000000000" pitchFamily="2" charset="-78"/>
              </a:rPr>
              <a:t>توان حداکثر و یا حداقل برای آن مشخص کرد، طبق مطالعات یحیی زاده فر و احمد پور (1384) یک سرمایه گذار وجوه خود را به امید کسب عایدات احتمالی(ریسک) در آینده (</a:t>
            </a:r>
            <a:r>
              <a:rPr lang="fa-IR">
                <a:cs typeface="B Nazanin" panose="00000400000000000000" pitchFamily="2" charset="-78"/>
              </a:rPr>
              <a:t>زمان</a:t>
            </a:r>
            <a:r>
              <a:rPr lang="fa-IR" smtClean="0">
                <a:cs typeface="B Nazanin" panose="00000400000000000000" pitchFamily="2" charset="-78"/>
              </a:rPr>
              <a:t>) </a:t>
            </a:r>
            <a:r>
              <a:rPr lang="fa-IR">
                <a:cs typeface="B Nazanin" panose="00000400000000000000" pitchFamily="2" charset="-78"/>
              </a:rPr>
              <a:t>صرف می نماید</a:t>
            </a:r>
            <a:r>
              <a:rPr lang="fa-IR">
                <a:cs typeface="B Nazanin" panose="00000400000000000000" pitchFamily="2" charset="-78"/>
              </a:rPr>
              <a:t>. </a:t>
            </a:r>
            <a:endParaRPr lang="fa-IR"/>
          </a:p>
        </p:txBody>
      </p:sp>
      <p:pic>
        <p:nvPicPr>
          <p:cNvPr id="4" name="Picture 3"/>
          <p:cNvPicPr>
            <a:picLocks noChangeAspect="1"/>
          </p:cNvPicPr>
          <p:nvPr/>
        </p:nvPicPr>
        <p:blipFill>
          <a:blip r:embed="rId2"/>
          <a:stretch>
            <a:fillRect/>
          </a:stretch>
        </p:blipFill>
        <p:spPr>
          <a:xfrm>
            <a:off x="838200" y="2000507"/>
            <a:ext cx="3181027" cy="2557425"/>
          </a:xfrm>
          <a:prstGeom prst="rect">
            <a:avLst/>
          </a:prstGeom>
        </p:spPr>
      </p:pic>
    </p:spTree>
    <p:extLst>
      <p:ext uri="{BB962C8B-B14F-4D97-AF65-F5344CB8AC3E}">
        <p14:creationId xmlns:p14="http://schemas.microsoft.com/office/powerpoint/2010/main" val="14025725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عامل دیگری که در این قسمت مورد بررسی گرفت</a:t>
            </a:r>
            <a:r>
              <a:rPr lang="fa-IR">
                <a:cs typeface="B Nazanin" panose="00000400000000000000" pitchFamily="2" charset="-78"/>
              </a:rPr>
              <a:t>، </a:t>
            </a:r>
            <a:r>
              <a:rPr lang="fa-IR" smtClean="0">
                <a:cs typeface="B Nazanin" panose="00000400000000000000" pitchFamily="2" charset="-78"/>
              </a:rPr>
              <a:t>ریسک پذیری </a:t>
            </a:r>
            <a:r>
              <a:rPr lang="fa-IR">
                <a:cs typeface="B Nazanin" panose="00000400000000000000" pitchFamily="2" charset="-78"/>
              </a:rPr>
              <a:t>سرمایه گذاران است، مدیریت ریسک در بورس به فرآیند شناسایی، تحلیل و کنترل عواملی که ممکن است باعث ضررهای بالقوه </a:t>
            </a:r>
            <a:r>
              <a:rPr lang="fa-IR">
                <a:cs typeface="B Nazanin" panose="00000400000000000000" pitchFamily="2" charset="-78"/>
              </a:rPr>
              <a:t>در </a:t>
            </a:r>
            <a:r>
              <a:rPr lang="fa-IR" smtClean="0">
                <a:cs typeface="B Nazanin" panose="00000400000000000000" pitchFamily="2" charset="-78"/>
              </a:rPr>
              <a:t>سرمایه گذاری </a:t>
            </a:r>
            <a:r>
              <a:rPr lang="fa-IR">
                <a:cs typeface="B Nazanin" panose="00000400000000000000" pitchFamily="2" charset="-78"/>
              </a:rPr>
              <a:t>گردد، گفته میشود. اساسا مدیریت ریسک زمانی اتفاق میافتد که ک سرمایهگذار یا مدیر صندوق، پتانسیل زیانهای </a:t>
            </a:r>
            <a:r>
              <a:rPr lang="fa-IR">
                <a:cs typeface="B Nazanin" panose="00000400000000000000" pitchFamily="2" charset="-78"/>
              </a:rPr>
              <a:t>یک </a:t>
            </a:r>
            <a:r>
              <a:rPr lang="fa-IR" smtClean="0">
                <a:cs typeface="B Nazanin" panose="00000400000000000000" pitchFamily="2" charset="-78"/>
              </a:rPr>
              <a:t>سرمایه گذاری </a:t>
            </a:r>
            <a:r>
              <a:rPr lang="fa-IR">
                <a:cs typeface="B Nazanin" panose="00000400000000000000" pitchFamily="2" charset="-78"/>
              </a:rPr>
              <a:t>را تجزیه و تحلیل کرده و تلاش میکند تا با توجه به </a:t>
            </a:r>
            <a:r>
              <a:rPr lang="fa-IR">
                <a:cs typeface="B Nazanin" panose="00000400000000000000" pitchFamily="2" charset="-78"/>
              </a:rPr>
              <a:t>اهداف </a:t>
            </a:r>
            <a:r>
              <a:rPr lang="fa-IR" smtClean="0">
                <a:cs typeface="B Nazanin" panose="00000400000000000000" pitchFamily="2" charset="-78"/>
              </a:rPr>
              <a:t>سرمایه گذاری </a:t>
            </a:r>
            <a:r>
              <a:rPr lang="fa-IR">
                <a:cs typeface="B Nazanin" panose="00000400000000000000" pitchFamily="2" charset="-78"/>
              </a:rPr>
              <a:t>یا سطح تحمل ریسک صندوق، اقدام مناسب را انجام دهد. یکی دیگر از عواملی که بر پدیده مرکزی مورد بررسی قرار گرفت، </a:t>
            </a:r>
            <a:r>
              <a:rPr lang="fa-IR">
                <a:cs typeface="B Nazanin" panose="00000400000000000000" pitchFamily="2" charset="-78"/>
              </a:rPr>
              <a:t>امنیت </a:t>
            </a:r>
            <a:r>
              <a:rPr lang="fa-IR" smtClean="0">
                <a:cs typeface="B Nazanin" panose="00000400000000000000" pitchFamily="2" charset="-78"/>
              </a:rPr>
              <a:t>سرمایه گذاری </a:t>
            </a:r>
            <a:r>
              <a:rPr lang="fa-IR">
                <a:cs typeface="B Nazanin" panose="00000400000000000000" pitchFamily="2" charset="-78"/>
              </a:rPr>
              <a:t>است، امنیت سرمایه در بورس، یکی </a:t>
            </a:r>
            <a:r>
              <a:rPr lang="fa-IR">
                <a:cs typeface="B Nazanin" panose="00000400000000000000" pitchFamily="2" charset="-78"/>
              </a:rPr>
              <a:t>از </a:t>
            </a:r>
            <a:r>
              <a:rPr lang="fa-IR" smtClean="0">
                <a:cs typeface="B Nazanin" panose="00000400000000000000" pitchFamily="2" charset="-78"/>
              </a:rPr>
              <a:t>دغدغه های </a:t>
            </a:r>
            <a:r>
              <a:rPr lang="fa-IR">
                <a:cs typeface="B Nazanin" panose="00000400000000000000" pitchFamily="2" charset="-78"/>
              </a:rPr>
              <a:t>افراد جامعه است. </a:t>
            </a:r>
          </a:p>
          <a:p>
            <a:endParaRPr lang="fa-IR"/>
          </a:p>
        </p:txBody>
      </p:sp>
      <p:sp>
        <p:nvSpPr>
          <p:cNvPr id="4" name="Flowchart: Alternate Process 3"/>
          <p:cNvSpPr/>
          <p:nvPr/>
        </p:nvSpPr>
        <p:spPr>
          <a:xfrm>
            <a:off x="838200" y="4909625"/>
            <a:ext cx="3432517" cy="633046"/>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تحمل ریسک صندوق</a:t>
            </a:r>
            <a:endParaRPr lang="fa-IR"/>
          </a:p>
        </p:txBody>
      </p:sp>
    </p:spTree>
    <p:extLst>
      <p:ext uri="{BB962C8B-B14F-4D97-AF65-F5344CB8AC3E}">
        <p14:creationId xmlns:p14="http://schemas.microsoft.com/office/powerpoint/2010/main" val="39609448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289452" y="1825625"/>
            <a:ext cx="6064348" cy="4351338"/>
          </a:xfrm>
        </p:spPr>
        <p:txBody>
          <a:bodyPr>
            <a:normAutofit/>
          </a:bodyPr>
          <a:lstStyle/>
          <a:p>
            <a:pPr marL="0" indent="0" algn="just">
              <a:buNone/>
            </a:pPr>
            <a:r>
              <a:rPr lang="fa-IR" smtClean="0">
                <a:cs typeface="B Nazanin" panose="00000400000000000000" pitchFamily="2" charset="-78"/>
              </a:rPr>
              <a:t>افراد </a:t>
            </a:r>
            <a:r>
              <a:rPr lang="fa-IR">
                <a:cs typeface="B Nazanin" panose="00000400000000000000" pitchFamily="2" charset="-78"/>
              </a:rPr>
              <a:t>برای ورود به بازار </a:t>
            </a:r>
            <a:r>
              <a:rPr lang="fa-IR" smtClean="0">
                <a:cs typeface="B Nazanin" panose="00000400000000000000" pitchFamily="2" charset="-78"/>
              </a:rPr>
              <a:t>بورس در </a:t>
            </a:r>
            <a:r>
              <a:rPr lang="fa-IR">
                <a:cs typeface="B Nazanin" panose="00000400000000000000" pitchFamily="2" charset="-78"/>
              </a:rPr>
              <a:t>صورت فقدان دانش و اطلاعات کافی با ترس مواجه میشوند. در صورتیکه افراد باید بدانند </a:t>
            </a:r>
            <a:r>
              <a:rPr lang="fa-IR" smtClean="0">
                <a:cs typeface="B Nazanin" panose="00000400000000000000" pitchFamily="2" charset="-78"/>
              </a:rPr>
              <a:t>بورس محل </a:t>
            </a:r>
            <a:r>
              <a:rPr lang="fa-IR">
                <a:cs typeface="B Nazanin" panose="00000400000000000000" pitchFamily="2" charset="-78"/>
              </a:rPr>
              <a:t>امنی برای </a:t>
            </a:r>
            <a:r>
              <a:rPr lang="fa-IR" smtClean="0">
                <a:cs typeface="B Nazanin" panose="00000400000000000000" pitchFamily="2" charset="-78"/>
              </a:rPr>
              <a:t>سرمایه گذاری </a:t>
            </a:r>
            <a:r>
              <a:rPr lang="fa-IR">
                <a:cs typeface="B Nazanin" panose="00000400000000000000" pitchFamily="2" charset="-78"/>
              </a:rPr>
              <a:t>است. رکود اقتصادی و تورم نیز یکی دیگر از عواملی است که </a:t>
            </a:r>
            <a:r>
              <a:rPr lang="fa-IR" smtClean="0">
                <a:cs typeface="B Nazanin" panose="00000400000000000000" pitchFamily="2" charset="-78"/>
              </a:rPr>
              <a:t>مورد مطالعه </a:t>
            </a:r>
            <a:r>
              <a:rPr lang="fa-IR">
                <a:cs typeface="B Nazanin" panose="00000400000000000000" pitchFamily="2" charset="-78"/>
              </a:rPr>
              <a:t>قرار گرفت، در شرایط رکـود رشد اقتصادی متوقف میشود و معمولاً آمارهایی نظیر </a:t>
            </a:r>
            <a:r>
              <a:rPr lang="fa-IR" smtClean="0">
                <a:cs typeface="B Nazanin" panose="00000400000000000000" pitchFamily="2" charset="-78"/>
              </a:rPr>
              <a:t>تولید ناخالص </a:t>
            </a:r>
            <a:r>
              <a:rPr lang="fa-IR">
                <a:cs typeface="B Nazanin" panose="00000400000000000000" pitchFamily="2" charset="-78"/>
              </a:rPr>
              <a:t>داخلی در دوران رکـود هرسال نسبت به سال قبل با کاهش چشمگیری روبرو خواهد بود </a:t>
            </a:r>
            <a:r>
              <a:rPr lang="fa-IR" smtClean="0">
                <a:cs typeface="B Nazanin" panose="00000400000000000000" pitchFamily="2" charset="-78"/>
              </a:rPr>
              <a:t>و در </a:t>
            </a:r>
            <a:r>
              <a:rPr lang="fa-IR">
                <a:cs typeface="B Nazanin" panose="00000400000000000000" pitchFamily="2" charset="-78"/>
              </a:rPr>
              <a:t>شرایط تورم، توانایی خرید مردم هم به همان اندازه کاسته میشود</a:t>
            </a:r>
          </a:p>
        </p:txBody>
      </p:sp>
      <p:pic>
        <p:nvPicPr>
          <p:cNvPr id="4" name="Picture 3"/>
          <p:cNvPicPr>
            <a:picLocks noChangeAspect="1"/>
          </p:cNvPicPr>
          <p:nvPr/>
        </p:nvPicPr>
        <p:blipFill>
          <a:blip r:embed="rId2"/>
          <a:stretch>
            <a:fillRect/>
          </a:stretch>
        </p:blipFill>
        <p:spPr>
          <a:xfrm>
            <a:off x="838200" y="1952233"/>
            <a:ext cx="4362115" cy="3942129"/>
          </a:xfrm>
          <a:prstGeom prst="rect">
            <a:avLst/>
          </a:prstGeom>
        </p:spPr>
      </p:pic>
    </p:spTree>
    <p:extLst>
      <p:ext uri="{BB962C8B-B14F-4D97-AF65-F5344CB8AC3E}">
        <p14:creationId xmlns:p14="http://schemas.microsoft.com/office/powerpoint/2010/main" val="25781199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a:cs typeface="B Nazanin" panose="00000400000000000000" pitchFamily="2" charset="-78"/>
              </a:rPr>
              <a:t>ر این صورت </a:t>
            </a:r>
            <a:r>
              <a:rPr lang="fa-IR" smtClean="0">
                <a:cs typeface="B Nazanin" panose="00000400000000000000" pitchFamily="2" charset="-78"/>
              </a:rPr>
              <a:t>فروش شرکتها </a:t>
            </a:r>
            <a:r>
              <a:rPr lang="fa-IR">
                <a:cs typeface="B Nazanin" panose="00000400000000000000" pitchFamily="2" charset="-78"/>
              </a:rPr>
              <a:t>پایین میآید و در نتیجه از سود سهم هم کاسته میشود زمانی که سود واقعی شرکتها </a:t>
            </a:r>
            <a:r>
              <a:rPr lang="fa-IR" smtClean="0">
                <a:cs typeface="B Nazanin" panose="00000400000000000000" pitchFamily="2" charset="-78"/>
              </a:rPr>
              <a:t>از مقدار </a:t>
            </a:r>
            <a:r>
              <a:rPr lang="fa-IR">
                <a:cs typeface="B Nazanin" panose="00000400000000000000" pitchFamily="2" charset="-78"/>
              </a:rPr>
              <a:t>مورد انتظار کمتر باشد، قیمت سهام هم کاهش می یابد که این نتایج با یافتههای </a:t>
            </a:r>
            <a:r>
              <a:rPr lang="fa-IR" smtClean="0">
                <a:cs typeface="B Nazanin" panose="00000400000000000000" pitchFamily="2" charset="-78"/>
              </a:rPr>
              <a:t>مادیتینوس و </a:t>
            </a:r>
            <a:r>
              <a:rPr lang="fa-IR">
                <a:cs typeface="B Nazanin" panose="00000400000000000000" pitchFamily="2" charset="-78"/>
              </a:rPr>
              <a:t>سویک </a:t>
            </a:r>
            <a:r>
              <a:rPr lang="fa-IR" smtClean="0">
                <a:cs typeface="B Nazanin" panose="00000400000000000000" pitchFamily="2" charset="-78"/>
              </a:rPr>
              <a:t>(2007) و </a:t>
            </a:r>
            <a:r>
              <a:rPr lang="fa-IR">
                <a:cs typeface="B Nazanin" panose="00000400000000000000" pitchFamily="2" charset="-78"/>
              </a:rPr>
              <a:t>حضرت پور و مرادی </a:t>
            </a:r>
            <a:r>
              <a:rPr lang="fa-IR" smtClean="0">
                <a:cs typeface="B Nazanin" panose="00000400000000000000" pitchFamily="2" charset="-78"/>
              </a:rPr>
              <a:t>(1395) همسو </a:t>
            </a:r>
            <a:r>
              <a:rPr lang="fa-IR">
                <a:cs typeface="B Nazanin" panose="00000400000000000000" pitchFamily="2" charset="-78"/>
              </a:rPr>
              <a:t>میباشد. </a:t>
            </a:r>
          </a:p>
        </p:txBody>
      </p:sp>
    </p:spTree>
    <p:extLst>
      <p:ext uri="{BB962C8B-B14F-4D97-AF65-F5344CB8AC3E}">
        <p14:creationId xmlns:p14="http://schemas.microsoft.com/office/powerpoint/2010/main" val="31578300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یکی دیگر از عوامل موثر بر پدیده مرکزی، شایعات و اطلاعات شبکههای غیر رسمی است، طبق نتایج تحقیق حاضر شایعات و اطلاعات شبکههای غیر رسمی توانسته است، سهام شرکتها و نحوه رفتار کارگزاران و فعالان حاضر در این بازار را با نوسان و چالش مواجه کند. در این راستا مادیتینوس و سویک (2007) بیان میکنند که سرمایهگذاران جزء، هنگام تصمیمگیری برای سرمایهگذاری، بیشتر بر اخبار روزنامهها و رسانهها و شایعات بازار تکیه میکنند. در نهایت سوگیری احساسی به عنوان یکی دیگر از عوامل مورد بررسی قرار گرفت، در این راستا آذربویه دینکی (1399) بیان می کند که رفتار سرمایهگذاران، در گرو قضاوت ها، گرایش های احساسی و منابع اطلاعاتی غیر رسمی قرار می گیرد و رفتار احساسی سرمایه گذاران بر بازار بورس تاثیر گذار است</a:t>
            </a:r>
          </a:p>
          <a:p>
            <a:endParaRPr lang="fa-IR"/>
          </a:p>
        </p:txBody>
      </p:sp>
    </p:spTree>
    <p:extLst>
      <p:ext uri="{BB962C8B-B14F-4D97-AF65-F5344CB8AC3E}">
        <p14:creationId xmlns:p14="http://schemas.microsoft.com/office/powerpoint/2010/main" val="16468477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در بخش شرایط مداخله گر که در راستای تسهیل یا محدودیت راهبردها در زمینه خاصی </a:t>
            </a:r>
            <a:r>
              <a:rPr lang="fa-IR" smtClean="0">
                <a:cs typeface="B Nazanin" panose="00000400000000000000" pitchFamily="2" charset="-78"/>
              </a:rPr>
              <a:t>عمل می </a:t>
            </a:r>
            <a:r>
              <a:rPr lang="fa-IR">
                <a:cs typeface="B Nazanin" panose="00000400000000000000" pitchFamily="2" charset="-78"/>
              </a:rPr>
              <a:t>کنند عوامل آن عبارتند از تبلیغات، گروههای مرجع، حمایت خواهی از دولت، قوانین و </a:t>
            </a:r>
            <a:r>
              <a:rPr lang="fa-IR" smtClean="0">
                <a:cs typeface="B Nazanin" panose="00000400000000000000" pitchFamily="2" charset="-78"/>
              </a:rPr>
              <a:t>مقررات سرمایه گذاری</a:t>
            </a:r>
            <a:r>
              <a:rPr lang="fa-IR">
                <a:cs typeface="B Nazanin" panose="00000400000000000000" pitchFamily="2" charset="-78"/>
              </a:rPr>
              <a:t>، عوامل جمعیت شناختی، دخالت دولت در اقتصاد و تغییرات، اخبار و </a:t>
            </a:r>
            <a:r>
              <a:rPr lang="fa-IR" smtClean="0">
                <a:cs typeface="B Nazanin" panose="00000400000000000000" pitchFamily="2" charset="-78"/>
              </a:rPr>
              <a:t>تحولات سیاسی </a:t>
            </a:r>
            <a:r>
              <a:rPr lang="fa-IR">
                <a:cs typeface="B Nazanin" panose="00000400000000000000" pitchFamily="2" charset="-78"/>
              </a:rPr>
              <a:t>است. تبلیغات و به عبارتی بهتر، </a:t>
            </a:r>
            <a:r>
              <a:rPr lang="fa-IR" smtClean="0">
                <a:cs typeface="B Nazanin" panose="00000400000000000000" pitchFamily="2" charset="-78"/>
              </a:rPr>
              <a:t>اطلاع رسانی </a:t>
            </a:r>
            <a:r>
              <a:rPr lang="fa-IR">
                <a:cs typeface="B Nazanin" panose="00000400000000000000" pitchFamily="2" charset="-78"/>
              </a:rPr>
              <a:t>در حیطه مسائل مالی و </a:t>
            </a:r>
            <a:r>
              <a:rPr lang="fa-IR" smtClean="0">
                <a:cs typeface="B Nazanin" panose="00000400000000000000" pitchFamily="2" charset="-78"/>
              </a:rPr>
              <a:t>سرمایه گذاری نیز وارد </a:t>
            </a:r>
            <a:r>
              <a:rPr lang="fa-IR">
                <a:cs typeface="B Nazanin" panose="00000400000000000000" pitchFamily="2" charset="-78"/>
              </a:rPr>
              <a:t>شده است و از آن به عنوان </a:t>
            </a:r>
            <a:r>
              <a:rPr lang="fa-IR" smtClean="0">
                <a:cs typeface="B Nazanin" panose="00000400000000000000" pitchFamily="2" charset="-78"/>
              </a:rPr>
              <a:t>وسیله ای </a:t>
            </a:r>
            <a:r>
              <a:rPr lang="fa-IR">
                <a:cs typeface="B Nazanin" panose="00000400000000000000" pitchFamily="2" charset="-78"/>
              </a:rPr>
              <a:t>جهت آگاهی افراد از چگونگی </a:t>
            </a:r>
            <a:r>
              <a:rPr lang="fa-IR" smtClean="0">
                <a:cs typeface="B Nazanin" panose="00000400000000000000" pitchFamily="2" charset="-78"/>
              </a:rPr>
              <a:t>سرمایه گذاری</a:t>
            </a:r>
            <a:r>
              <a:rPr lang="fa-IR">
                <a:cs typeface="B Nazanin" panose="00000400000000000000" pitchFamily="2" charset="-78"/>
              </a:rPr>
              <a:t>، </a:t>
            </a:r>
            <a:r>
              <a:rPr lang="fa-IR" smtClean="0">
                <a:cs typeface="B Nazanin" panose="00000400000000000000" pitchFamily="2" charset="-78"/>
              </a:rPr>
              <a:t>مسایل حقوقی</a:t>
            </a:r>
            <a:r>
              <a:rPr lang="fa-IR">
                <a:cs typeface="B Nazanin" panose="00000400000000000000" pitchFamily="2" charset="-78"/>
              </a:rPr>
              <a:t>، حداقل میزان آن، بازده </a:t>
            </a:r>
            <a:r>
              <a:rPr lang="fa-IR" smtClean="0">
                <a:cs typeface="B Nazanin" panose="00000400000000000000" pitchFamily="2" charset="-78"/>
              </a:rPr>
              <a:t>سرمایه گذاریهای </a:t>
            </a:r>
            <a:r>
              <a:rPr lang="fa-IR">
                <a:cs typeface="B Nazanin" panose="00000400000000000000" pitchFamily="2" charset="-78"/>
              </a:rPr>
              <a:t>انجام شده، حداقل بازده مورد انتظار و </a:t>
            </a:r>
            <a:r>
              <a:rPr lang="fa-IR" smtClean="0">
                <a:cs typeface="B Nazanin" panose="00000400000000000000" pitchFamily="2" charset="-78"/>
              </a:rPr>
              <a:t>غیره، استفاده </a:t>
            </a:r>
            <a:r>
              <a:rPr lang="fa-IR">
                <a:cs typeface="B Nazanin" panose="00000400000000000000" pitchFamily="2" charset="-78"/>
              </a:rPr>
              <a:t>میشود. تبلیغات هدفمند و اطلاع رسانی و شفاف سازی در بورس اوراق بهادار، نقش </a:t>
            </a:r>
            <a:r>
              <a:rPr lang="fa-IR" smtClean="0">
                <a:cs typeface="B Nazanin" panose="00000400000000000000" pitchFamily="2" charset="-78"/>
              </a:rPr>
              <a:t>مؤثری بر </a:t>
            </a:r>
            <a:r>
              <a:rPr lang="fa-IR">
                <a:cs typeface="B Nazanin" panose="00000400000000000000" pitchFamily="2" charset="-78"/>
              </a:rPr>
              <a:t>ترغیب بیشتر اقشار جامعه برای سرمایه گذاری در بورس اوراق بهادار و به تبع آن، افزایش </a:t>
            </a:r>
            <a:r>
              <a:rPr lang="fa-IR" smtClean="0">
                <a:cs typeface="B Nazanin" panose="00000400000000000000" pitchFamily="2" charset="-78"/>
              </a:rPr>
              <a:t>کارایی بازار </a:t>
            </a:r>
            <a:r>
              <a:rPr lang="fa-IR">
                <a:cs typeface="B Nazanin" panose="00000400000000000000" pitchFamily="2" charset="-78"/>
              </a:rPr>
              <a:t>و توسعه اقتصادی کشور خواهد داشت. از سوی دیگر با توسعه فناوری اطلاعات در بورس،</a:t>
            </a:r>
          </a:p>
        </p:txBody>
      </p:sp>
    </p:spTree>
    <p:extLst>
      <p:ext uri="{BB962C8B-B14F-4D97-AF65-F5344CB8AC3E}">
        <p14:creationId xmlns:p14="http://schemas.microsoft.com/office/powerpoint/2010/main" val="21899778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امکان پیش بینی رفتارهای آتی بازار نیز میسر خواهد گردید، که این نتایج همراستا با </a:t>
            </a:r>
            <a:r>
              <a:rPr lang="fa-IR" smtClean="0">
                <a:cs typeface="B Nazanin" panose="00000400000000000000" pitchFamily="2" charset="-78"/>
              </a:rPr>
              <a:t>یافتههای صفری </a:t>
            </a:r>
            <a:r>
              <a:rPr lang="fa-IR">
                <a:cs typeface="B Nazanin" panose="00000400000000000000" pitchFamily="2" charset="-78"/>
              </a:rPr>
              <a:t>و همکاران </a:t>
            </a:r>
            <a:r>
              <a:rPr lang="fa-IR" smtClean="0">
                <a:cs typeface="B Nazanin" panose="00000400000000000000" pitchFamily="2" charset="-78"/>
              </a:rPr>
              <a:t>(1385) است</a:t>
            </a:r>
            <a:r>
              <a:rPr lang="fa-IR">
                <a:cs typeface="B Nazanin" panose="00000400000000000000" pitchFamily="2" charset="-78"/>
              </a:rPr>
              <a:t>. گروههای مرجع نیز به عنوان یکی دیگر از مهمترین </a:t>
            </a:r>
            <a:r>
              <a:rPr lang="fa-IR" smtClean="0">
                <a:cs typeface="B Nazanin" panose="00000400000000000000" pitchFamily="2" charset="-78"/>
              </a:rPr>
              <a:t>عواملمداخله </a:t>
            </a:r>
            <a:r>
              <a:rPr lang="fa-IR">
                <a:cs typeface="B Nazanin" panose="00000400000000000000" pitchFamily="2" charset="-78"/>
              </a:rPr>
              <a:t>گر مورد توجه است. گروههای مرجع حداقل از </a:t>
            </a:r>
            <a:r>
              <a:rPr lang="fa-IR" b="1">
                <a:solidFill>
                  <a:srgbClr val="FF0000"/>
                </a:solidFill>
                <a:cs typeface="B Nazanin" panose="00000400000000000000" pitchFamily="2" charset="-78"/>
              </a:rPr>
              <a:t>سه طریق </a:t>
            </a:r>
            <a:r>
              <a:rPr lang="fa-IR">
                <a:cs typeface="B Nazanin" panose="00000400000000000000" pitchFamily="2" charset="-78"/>
              </a:rPr>
              <a:t>بر یک فرد تاثیر میگذارند. </a:t>
            </a:r>
            <a:r>
              <a:rPr lang="fa-IR" b="1" smtClean="0">
                <a:solidFill>
                  <a:srgbClr val="FF0000"/>
                </a:solidFill>
                <a:cs typeface="B Nazanin" panose="00000400000000000000" pitchFamily="2" charset="-78"/>
              </a:rPr>
              <a:t>اول</a:t>
            </a:r>
            <a:r>
              <a:rPr lang="fa-IR" smtClean="0">
                <a:cs typeface="B Nazanin" panose="00000400000000000000" pitchFamily="2" charset="-78"/>
              </a:rPr>
              <a:t> شخص </a:t>
            </a:r>
            <a:r>
              <a:rPr lang="fa-IR">
                <a:cs typeface="B Nazanin" panose="00000400000000000000" pitchFamily="2" charset="-78"/>
              </a:rPr>
              <a:t>را با رفتار و سبک زندگی جدیدی مواجه میکنند. </a:t>
            </a:r>
          </a:p>
        </p:txBody>
      </p:sp>
    </p:spTree>
    <p:extLst>
      <p:ext uri="{BB962C8B-B14F-4D97-AF65-F5344CB8AC3E}">
        <p14:creationId xmlns:p14="http://schemas.microsoft.com/office/powerpoint/2010/main" val="14711035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b="1">
                <a:solidFill>
                  <a:srgbClr val="FF0000"/>
                </a:solidFill>
                <a:cs typeface="B Nazanin" panose="00000400000000000000" pitchFamily="2" charset="-78"/>
              </a:rPr>
              <a:t>دوم، </a:t>
            </a:r>
            <a:r>
              <a:rPr lang="fa-IR">
                <a:cs typeface="B Nazanin" panose="00000400000000000000" pitchFamily="2" charset="-78"/>
              </a:rPr>
              <a:t>بر عقاید و تصور شخصی </a:t>
            </a:r>
            <a:r>
              <a:rPr lang="fa-IR">
                <a:cs typeface="B Nazanin" panose="00000400000000000000" pitchFamily="2" charset="-78"/>
              </a:rPr>
              <a:t>فرد </a:t>
            </a:r>
            <a:r>
              <a:rPr lang="fa-IR" smtClean="0">
                <a:cs typeface="B Nazanin" panose="00000400000000000000" pitchFamily="2" charset="-78"/>
              </a:rPr>
              <a:t>از طریق </a:t>
            </a:r>
            <a:r>
              <a:rPr lang="fa-IR">
                <a:cs typeface="B Nazanin" panose="00000400000000000000" pitchFamily="2" charset="-78"/>
              </a:rPr>
              <a:t>علاقهمندی وی به همساز شدن با گروه مرجع تاثیر میگذارند و </a:t>
            </a:r>
            <a:r>
              <a:rPr lang="fa-IR" b="1">
                <a:solidFill>
                  <a:srgbClr val="FF0000"/>
                </a:solidFill>
                <a:cs typeface="B Nazanin" panose="00000400000000000000" pitchFamily="2" charset="-78"/>
              </a:rPr>
              <a:t>سوم، </a:t>
            </a:r>
            <a:r>
              <a:rPr lang="fa-IR">
                <a:cs typeface="B Nazanin" panose="00000400000000000000" pitchFamily="2" charset="-78"/>
              </a:rPr>
              <a:t>گروههای </a:t>
            </a:r>
            <a:r>
              <a:rPr lang="fa-IR">
                <a:cs typeface="B Nazanin" panose="00000400000000000000" pitchFamily="2" charset="-78"/>
              </a:rPr>
              <a:t>مرجع </a:t>
            </a:r>
            <a:r>
              <a:rPr lang="fa-IR" smtClean="0">
                <a:cs typeface="B Nazanin" panose="00000400000000000000" pitchFamily="2" charset="-78"/>
              </a:rPr>
              <a:t>برای انطباق </a:t>
            </a:r>
            <a:r>
              <a:rPr lang="fa-IR">
                <a:cs typeface="B Nazanin" panose="00000400000000000000" pitchFamily="2" charset="-78"/>
              </a:rPr>
              <a:t>شخص با گروه، شرایط جبری پدید میآورند که ممکن است بر انتخاب آنها در </a:t>
            </a:r>
            <a:r>
              <a:rPr lang="fa-IR">
                <a:cs typeface="B Nazanin" panose="00000400000000000000" pitchFamily="2" charset="-78"/>
              </a:rPr>
              <a:t>مورد </a:t>
            </a:r>
            <a:r>
              <a:rPr lang="fa-IR" smtClean="0">
                <a:cs typeface="B Nazanin" panose="00000400000000000000" pitchFamily="2" charset="-78"/>
              </a:rPr>
              <a:t>رفتار سرمایه </a:t>
            </a:r>
            <a:r>
              <a:rPr lang="fa-IR">
                <a:cs typeface="B Nazanin" panose="00000400000000000000" pitchFamily="2" charset="-78"/>
              </a:rPr>
              <a:t>گذاری تاثیر داشته باشد. یکی دیگر از عوامل مورد بررسی حمایت خواهی از دولت است</a:t>
            </a:r>
            <a:r>
              <a:rPr lang="fa-IR">
                <a:cs typeface="B Nazanin" panose="00000400000000000000" pitchFamily="2" charset="-78"/>
              </a:rPr>
              <a:t>، </a:t>
            </a:r>
            <a:r>
              <a:rPr lang="fa-IR" smtClean="0">
                <a:cs typeface="B Nazanin" panose="00000400000000000000" pitchFamily="2" charset="-78"/>
              </a:rPr>
              <a:t>با توجه </a:t>
            </a:r>
            <a:r>
              <a:rPr lang="fa-IR">
                <a:cs typeface="B Nazanin" panose="00000400000000000000" pitchFamily="2" charset="-78"/>
              </a:rPr>
              <a:t>به اینکه سهامداران خرد علیرغم اینکه نقش زیادی در تصمیم گیریهای شرکت نداشته</a:t>
            </a:r>
            <a:r>
              <a:rPr lang="fa-IR">
                <a:cs typeface="B Nazanin" panose="00000400000000000000" pitchFamily="2" charset="-78"/>
              </a:rPr>
              <a:t>، </a:t>
            </a:r>
            <a:r>
              <a:rPr lang="fa-IR" smtClean="0">
                <a:cs typeface="B Nazanin" panose="00000400000000000000" pitchFamily="2" charset="-78"/>
              </a:rPr>
              <a:t>ولی حجم </a:t>
            </a:r>
            <a:r>
              <a:rPr lang="fa-IR">
                <a:cs typeface="B Nazanin" panose="00000400000000000000" pitchFamily="2" charset="-78"/>
              </a:rPr>
              <a:t>وسیعی از سرمایه ها توسط همین سرمایه گذاران و سهامداران خرد تامین میشود </a:t>
            </a:r>
            <a:r>
              <a:rPr lang="fa-IR">
                <a:cs typeface="B Nazanin" panose="00000400000000000000" pitchFamily="2" charset="-78"/>
              </a:rPr>
              <a:t>که </a:t>
            </a:r>
            <a:r>
              <a:rPr lang="fa-IR" smtClean="0">
                <a:cs typeface="B Nazanin" panose="00000400000000000000" pitchFamily="2" charset="-78"/>
              </a:rPr>
              <a:t>این خود </a:t>
            </a:r>
            <a:r>
              <a:rPr lang="fa-IR">
                <a:cs typeface="B Nazanin" panose="00000400000000000000" pitchFamily="2" charset="-78"/>
              </a:rPr>
              <a:t>مستلزم حمایت هر چه بیشتر دولت از آنان بوده تا سرمایه ها به سمت بازار تولید و </a:t>
            </a:r>
            <a:r>
              <a:rPr lang="fa-IR">
                <a:cs typeface="B Nazanin" panose="00000400000000000000" pitchFamily="2" charset="-78"/>
              </a:rPr>
              <a:t>کسب </a:t>
            </a:r>
            <a:r>
              <a:rPr lang="fa-IR" smtClean="0">
                <a:cs typeface="B Nazanin" panose="00000400000000000000" pitchFamily="2" charset="-78"/>
              </a:rPr>
              <a:t>و کار </a:t>
            </a:r>
            <a:r>
              <a:rPr lang="fa-IR">
                <a:cs typeface="B Nazanin" panose="00000400000000000000" pitchFamily="2" charset="-78"/>
              </a:rPr>
              <a:t>هدایت شوند</a:t>
            </a:r>
            <a:r>
              <a:rPr lang="fa-IR"/>
              <a:t>. </a:t>
            </a:r>
          </a:p>
          <a:p>
            <a:endParaRPr lang="fa-IR"/>
          </a:p>
        </p:txBody>
      </p:sp>
    </p:spTree>
    <p:extLst>
      <p:ext uri="{BB962C8B-B14F-4D97-AF65-F5344CB8AC3E}">
        <p14:creationId xmlns:p14="http://schemas.microsoft.com/office/powerpoint/2010/main" val="1903233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11581</Words>
  <Application>Microsoft Office PowerPoint</Application>
  <PresentationFormat>Widescreen</PresentationFormat>
  <Paragraphs>303</Paragraphs>
  <Slides>122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122</vt:i4>
      </vt:variant>
    </vt:vector>
  </HeadingPairs>
  <TitlesOfParts>
    <vt:vector size="130" baseType="lpstr">
      <vt:lpstr>Arial</vt:lpstr>
      <vt:lpstr>B Nazanin</vt:lpstr>
      <vt:lpstr>BNazanin</vt:lpstr>
      <vt:lpstr>Calibri</vt:lpstr>
      <vt:lpstr>Calibri Light</vt:lpstr>
      <vt:lpstr>Times New Roman</vt:lpstr>
      <vt:lpstr>TimesNewRomanPSMT</vt:lpstr>
      <vt:lpstr>Office Theme</vt:lpstr>
      <vt:lpstr>عنوان مقاله: تحلیل جامعه شناختی عوامل اجتماعی- اقتصادی موثر بر رفتار سرمایه گذاری سهامداران در بازار بورس تهران</vt:lpstr>
      <vt:lpstr>چکیده</vt:lpstr>
      <vt:lpstr>PowerPoint Presentation</vt:lpstr>
      <vt:lpstr>PowerPoint Presentation</vt:lpstr>
      <vt:lpstr>PowerPoint Presentation</vt:lpstr>
      <vt:lpstr>واژگان کلیدی: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چارچوب نظري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شواهد تجربي مطالعات انجام شده در داخل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تحقیق</vt:lpstr>
      <vt:lpstr>PowerPoint Presentation</vt:lpstr>
      <vt:lpstr>PowerPoint Presentation</vt:lpstr>
      <vt:lpstr>PowerPoint Presentation</vt:lpstr>
      <vt:lpstr>PowerPoint Presentation</vt:lpstr>
      <vt:lpstr>PowerPoint Presentation</vt:lpstr>
      <vt:lpstr>PowerPoint Presentation</vt:lpstr>
      <vt:lpstr>مفاهیم و مقولات</vt:lpstr>
      <vt:lpstr>الگوي پارادایمي نخست: رفتار سرمایه گذاري</vt:lpstr>
      <vt:lpstr>PowerPoint Presentation</vt:lpstr>
      <vt:lpstr>PowerPoint Presentation</vt:lpstr>
      <vt:lpstr>PowerPoint Presentation</vt:lpstr>
      <vt:lpstr>PowerPoint Presentation</vt:lpstr>
      <vt:lpstr>PowerPoint Presentation</vt:lpstr>
      <vt:lpstr>PowerPoint Presentation</vt:lpstr>
      <vt:lpstr>بررسي شرایط علي رفتار سرمایه گذاري 1- سواد مالي</vt:lpstr>
      <vt:lpstr>PowerPoint Presentation</vt:lpstr>
      <vt:lpstr>PowerPoint Presentation</vt:lpstr>
      <vt:lpstr>2-سابقه سودآوري</vt:lpstr>
      <vt:lpstr>PowerPoint Presentation</vt:lpstr>
      <vt:lpstr>PowerPoint Presentation</vt:lpstr>
      <vt:lpstr>3-ریسک پذیري سرمایه گذار</vt:lpstr>
      <vt:lpstr>PowerPoint Presentation</vt:lpstr>
      <vt:lpstr> 4-کسب درآمد از طریق بورس</vt:lpstr>
      <vt:lpstr>بررسي عوامل زمینه اي 1- مکان جغرافیایي</vt:lpstr>
      <vt:lpstr>PowerPoint Presentation</vt:lpstr>
      <vt:lpstr>دسترسي به فضاي اطلاعاتي</vt:lpstr>
      <vt:lpstr>PowerPoint Presentation</vt:lpstr>
      <vt:lpstr>PowerPoint Presentation</vt:lpstr>
      <vt:lpstr> 3- فرهنگ سرمایه گذاري</vt:lpstr>
      <vt:lpstr>حرکت گله اي سهامداران جزء به سمت سهام</vt:lpstr>
      <vt:lpstr>بررسي عوامل مداخله گر</vt:lpstr>
      <vt:lpstr>PowerPoint Presentation</vt:lpstr>
      <vt:lpstr>2-گروههاي مرجع</vt:lpstr>
      <vt:lpstr>PowerPoint Presentation</vt:lpstr>
      <vt:lpstr>PowerPoint Presentation</vt:lpstr>
      <vt:lpstr>اخبار و تحولات سیاسي</vt:lpstr>
      <vt:lpstr>PowerPoint Presentation</vt:lpstr>
      <vt:lpstr>PowerPoint Presentation</vt:lpstr>
      <vt:lpstr>PowerPoint Presentation</vt:lpstr>
      <vt:lpstr>PowerPoint Presentation</vt:lpstr>
      <vt:lpstr>راهبردها استراتژي اقدام به سرمایهگذاري در بورس توسط سهامداران</vt:lpstr>
      <vt:lpstr>PowerPoint Presentation</vt:lpstr>
      <vt:lpstr>PowerPoint Presentation</vt:lpstr>
      <vt:lpstr>پیامدها</vt:lpstr>
      <vt:lpstr>PowerPoint Presentation</vt:lpstr>
      <vt:lpstr>بحث و نتیجه گیري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125</cp:revision>
  <cp:lastPrinted>2026-05-03T20:53:12Z</cp:lastPrinted>
  <dcterms:created xsi:type="dcterms:W3CDTF">2026-04-02T06:03:12Z</dcterms:created>
  <dcterms:modified xsi:type="dcterms:W3CDTF">2026-05-03T20:53:32Z</dcterms:modified>
</cp:coreProperties>
</file>