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342" r:id="rId18"/>
    <p:sldId id="272" r:id="rId19"/>
    <p:sldId id="273" r:id="rId20"/>
    <p:sldId id="274" r:id="rId21"/>
    <p:sldId id="275" r:id="rId22"/>
    <p:sldId id="343" r:id="rId23"/>
    <p:sldId id="276" r:id="rId24"/>
    <p:sldId id="277" r:id="rId25"/>
    <p:sldId id="278" r:id="rId26"/>
    <p:sldId id="279" r:id="rId27"/>
    <p:sldId id="280" r:id="rId28"/>
    <p:sldId id="281" r:id="rId29"/>
    <p:sldId id="282" r:id="rId30"/>
    <p:sldId id="283" r:id="rId31"/>
    <p:sldId id="344" r:id="rId32"/>
    <p:sldId id="284" r:id="rId33"/>
    <p:sldId id="285" r:id="rId34"/>
    <p:sldId id="346" r:id="rId35"/>
    <p:sldId id="345" r:id="rId36"/>
    <p:sldId id="286" r:id="rId37"/>
    <p:sldId id="347" r:id="rId38"/>
    <p:sldId id="287" r:id="rId39"/>
    <p:sldId id="288" r:id="rId40"/>
    <p:sldId id="348" r:id="rId41"/>
    <p:sldId id="289" r:id="rId42"/>
    <p:sldId id="290" r:id="rId43"/>
    <p:sldId id="291" r:id="rId44"/>
    <p:sldId id="349" r:id="rId45"/>
    <p:sldId id="292" r:id="rId46"/>
    <p:sldId id="293" r:id="rId47"/>
    <p:sldId id="350" r:id="rId48"/>
    <p:sldId id="294" r:id="rId49"/>
    <p:sldId id="351" r:id="rId50"/>
    <p:sldId id="295" r:id="rId51"/>
    <p:sldId id="296" r:id="rId52"/>
    <p:sldId id="297" r:id="rId53"/>
    <p:sldId id="298" r:id="rId54"/>
    <p:sldId id="299" r:id="rId55"/>
    <p:sldId id="300" r:id="rId56"/>
    <p:sldId id="301" r:id="rId57"/>
    <p:sldId id="352" r:id="rId58"/>
    <p:sldId id="302" r:id="rId59"/>
    <p:sldId id="303" r:id="rId60"/>
    <p:sldId id="304" r:id="rId61"/>
    <p:sldId id="305" r:id="rId62"/>
    <p:sldId id="353" r:id="rId63"/>
    <p:sldId id="306" r:id="rId64"/>
    <p:sldId id="307" r:id="rId65"/>
    <p:sldId id="308" r:id="rId66"/>
    <p:sldId id="354" r:id="rId67"/>
    <p:sldId id="355" r:id="rId68"/>
    <p:sldId id="309" r:id="rId69"/>
    <p:sldId id="356" r:id="rId70"/>
    <p:sldId id="310" r:id="rId71"/>
    <p:sldId id="357" r:id="rId72"/>
    <p:sldId id="311" r:id="rId73"/>
    <p:sldId id="312" r:id="rId74"/>
    <p:sldId id="313" r:id="rId75"/>
    <p:sldId id="358" r:id="rId76"/>
    <p:sldId id="314" r:id="rId77"/>
    <p:sldId id="359" r:id="rId78"/>
    <p:sldId id="315" r:id="rId79"/>
    <p:sldId id="360" r:id="rId80"/>
    <p:sldId id="316" r:id="rId81"/>
    <p:sldId id="361" r:id="rId82"/>
    <p:sldId id="317" r:id="rId83"/>
    <p:sldId id="362" r:id="rId84"/>
    <p:sldId id="318" r:id="rId85"/>
    <p:sldId id="319" r:id="rId86"/>
    <p:sldId id="320" r:id="rId87"/>
    <p:sldId id="321" r:id="rId88"/>
    <p:sldId id="363" r:id="rId89"/>
    <p:sldId id="322" r:id="rId90"/>
    <p:sldId id="364" r:id="rId91"/>
    <p:sldId id="323" r:id="rId92"/>
    <p:sldId id="365" r:id="rId93"/>
    <p:sldId id="324" r:id="rId94"/>
    <p:sldId id="368" r:id="rId95"/>
    <p:sldId id="325" r:id="rId96"/>
    <p:sldId id="366" r:id="rId97"/>
    <p:sldId id="367" r:id="rId98"/>
    <p:sldId id="326" r:id="rId99"/>
    <p:sldId id="327" r:id="rId100"/>
    <p:sldId id="379" r:id="rId101"/>
    <p:sldId id="328" r:id="rId102"/>
    <p:sldId id="329" r:id="rId103"/>
    <p:sldId id="369" r:id="rId104"/>
    <p:sldId id="330" r:id="rId105"/>
    <p:sldId id="331" r:id="rId106"/>
    <p:sldId id="370" r:id="rId107"/>
    <p:sldId id="332" r:id="rId108"/>
    <p:sldId id="371" r:id="rId109"/>
    <p:sldId id="333" r:id="rId110"/>
    <p:sldId id="334" r:id="rId111"/>
    <p:sldId id="372" r:id="rId112"/>
    <p:sldId id="335" r:id="rId113"/>
    <p:sldId id="373" r:id="rId114"/>
    <p:sldId id="336" r:id="rId115"/>
    <p:sldId id="337" r:id="rId116"/>
    <p:sldId id="374" r:id="rId117"/>
    <p:sldId id="338" r:id="rId118"/>
    <p:sldId id="375" r:id="rId119"/>
    <p:sldId id="339" r:id="rId120"/>
    <p:sldId id="376" r:id="rId121"/>
    <p:sldId id="340" r:id="rId122"/>
    <p:sldId id="377" r:id="rId123"/>
    <p:sldId id="341" r:id="rId124"/>
    <p:sldId id="378" r:id="rId125"/>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16206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70A7F5F6-EA62-4ED5-8B2A-20D1EF16B7C8}" type="datetimeFigureOut">
              <a:rPr lang="fa-IR" smtClean="0"/>
              <a:t>25/12/1447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1348246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0A7F5F6-EA62-4ED5-8B2A-20D1EF16B7C8}" type="datetimeFigureOut">
              <a:rPr lang="fa-IR" smtClean="0"/>
              <a:t>25/12/1447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3862358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0A7F5F6-EA62-4ED5-8B2A-20D1EF16B7C8}" type="datetimeFigureOut">
              <a:rPr lang="fa-IR" smtClean="0"/>
              <a:t>25/12/1447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1303463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0A7F5F6-EA62-4ED5-8B2A-20D1EF16B7C8}" type="datetimeFigureOut">
              <a:rPr lang="fa-IR" smtClean="0"/>
              <a:t>25/12/1447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903345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A7F5F6-EA62-4ED5-8B2A-20D1EF16B7C8}" type="datetimeFigureOut">
              <a:rPr lang="fa-IR" smtClean="0"/>
              <a:t>25/12/1447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761790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70A7F5F6-EA62-4ED5-8B2A-20D1EF16B7C8}" type="datetimeFigureOut">
              <a:rPr lang="fa-IR" smtClean="0"/>
              <a:t>25/12/1447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1182819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70A7F5F6-EA62-4ED5-8B2A-20D1EF16B7C8}" type="datetimeFigureOut">
              <a:rPr lang="fa-IR" smtClean="0"/>
              <a:t>25/12/1447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4107718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70A7F5F6-EA62-4ED5-8B2A-20D1EF16B7C8}" type="datetimeFigureOut">
              <a:rPr lang="fa-IR" smtClean="0"/>
              <a:t>25/12/1447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145879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7F5F6-EA62-4ED5-8B2A-20D1EF16B7C8}" type="datetimeFigureOut">
              <a:rPr lang="fa-IR" smtClean="0"/>
              <a:t>25/12/1447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3064267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A7F5F6-EA62-4ED5-8B2A-20D1EF16B7C8}" type="datetimeFigureOut">
              <a:rPr lang="fa-IR" smtClean="0"/>
              <a:t>25/12/1447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577464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A7F5F6-EA62-4ED5-8B2A-20D1EF16B7C8}" type="datetimeFigureOut">
              <a:rPr lang="fa-IR" smtClean="0"/>
              <a:t>25/12/1447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8EAC778-C40B-4E64-9823-58C27A6D416F}" type="slidenum">
              <a:rPr lang="fa-IR" smtClean="0"/>
              <a:t>‹#›</a:t>
            </a:fld>
            <a:endParaRPr lang="fa-IR"/>
          </a:p>
        </p:txBody>
      </p:sp>
    </p:spTree>
    <p:extLst>
      <p:ext uri="{BB962C8B-B14F-4D97-AF65-F5344CB8AC3E}">
        <p14:creationId xmlns:p14="http://schemas.microsoft.com/office/powerpoint/2010/main" val="541528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0A7F5F6-EA62-4ED5-8B2A-20D1EF16B7C8}" type="datetimeFigureOut">
              <a:rPr lang="fa-IR" smtClean="0"/>
              <a:t>25/12/1447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8EAC778-C40B-4E64-9823-58C27A6D416F}" type="slidenum">
              <a:rPr lang="fa-IR" smtClean="0"/>
              <a:t>‹#›</a:t>
            </a:fld>
            <a:endParaRPr lang="fa-IR"/>
          </a:p>
        </p:txBody>
      </p:sp>
    </p:spTree>
    <p:extLst>
      <p:ext uri="{BB962C8B-B14F-4D97-AF65-F5344CB8AC3E}">
        <p14:creationId xmlns:p14="http://schemas.microsoft.com/office/powerpoint/2010/main" val="750951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400" smtClean="0">
                <a:solidFill>
                  <a:srgbClr val="FF0000"/>
                </a:solidFill>
                <a:cs typeface="B Nazanin" panose="00000400000000000000" pitchFamily="2" charset="-78"/>
              </a:rPr>
              <a:t>عنوان مقاله: </a:t>
            </a:r>
            <a:r>
              <a:rPr lang="fa-IR" sz="4400" smtClean="0">
                <a:cs typeface="B Nazanin" panose="00000400000000000000" pitchFamily="2" charset="-78"/>
              </a:rPr>
              <a:t>تاریخچه مختصر اعراب جنوب خراسان</a:t>
            </a:r>
            <a:endParaRPr lang="fa-IR" sz="44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یوسف آموزگار</a:t>
            </a:r>
          </a:p>
          <a:p>
            <a:r>
              <a:rPr lang="fa-IR" smtClean="0">
                <a:solidFill>
                  <a:srgbClr val="FF0000"/>
                </a:solidFill>
                <a:cs typeface="B Nazanin" panose="00000400000000000000" pitchFamily="2" charset="-78"/>
              </a:rPr>
              <a:t>منبع</a:t>
            </a:r>
            <a:r>
              <a:rPr lang="fa-IR" smtClean="0">
                <a:cs typeface="B Nazanin" panose="00000400000000000000" pitchFamily="2" charset="-78"/>
              </a:rPr>
              <a:t>: پژوهشنامه </a:t>
            </a:r>
            <a:r>
              <a:rPr lang="fa-IR">
                <a:cs typeface="B Nazanin" panose="00000400000000000000" pitchFamily="2" charset="-78"/>
              </a:rPr>
              <a:t>فرهنگ و ادب بهار و تابستان ۱۳۸۷ </a:t>
            </a:r>
            <a:r>
              <a:rPr lang="fa-IR">
                <a:cs typeface="B Nazanin" panose="00000400000000000000" pitchFamily="2" charset="-78"/>
              </a:rPr>
              <a:t>شماره </a:t>
            </a:r>
            <a:r>
              <a:rPr lang="fa-IR" smtClean="0">
                <a:cs typeface="B Nazanin" panose="00000400000000000000" pitchFamily="2" charset="-78"/>
              </a:rPr>
              <a:t>6</a:t>
            </a:r>
          </a:p>
          <a:p>
            <a:r>
              <a:rPr lang="fa-IR" smtClean="0">
                <a:cs typeface="B Nazanin" panose="00000400000000000000" pitchFamily="2" charset="-78"/>
              </a:rPr>
              <a:t>صص 17-48</a:t>
            </a:r>
            <a:endParaRPr lang="fa-IR">
              <a:cs typeface="B Nazanin" panose="00000400000000000000" pitchFamily="2" charset="-78"/>
            </a:endParaRPr>
          </a:p>
        </p:txBody>
      </p:sp>
    </p:spTree>
    <p:extLst>
      <p:ext uri="{BB962C8B-B14F-4D97-AF65-F5344CB8AC3E}">
        <p14:creationId xmlns:p14="http://schemas.microsoft.com/office/powerpoint/2010/main" val="582161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در دورۀ سلطنتهای کوتاه وخون آلود بعـد از عهـد خـسروپرویز ـ کـه در فاصـلۀ چهار سال تقریباً ده شاهنشاه در ایران برتخت نشستند ـ ایـران دچـار آشـوب و هـرج و مرج شده بود، به همین دلیل برخی از طوایف عرب چون تغلب، بکر، نمر و تنوخ کـه در کنارۀ بیابانهای مرزی ایران میزیستند، به آبادیها و دههـای مجـاور سـرحد تاخـت و تازهایی آغاز کردند. این اعراب از خیلی پیش در مجاورت ایران میزیستند، چنان که در داخل قلمرو ساسانی در اطراف عراق نبطیها و اعراب فراوانی بودنـد. از حیـره تـا ابُلّـه و اهواز غالباً در مجاورت بیابان خیمههای اعراب برپا بود. گذشته از آن در تمـام فراخنـای عرصۀ واقع در بین دجله و فرات نیز اعراب، آبادیهایی برای خود ساخته بودنـد و بـدین گونه عربستان در آن زمان گویی تا به نزدیک شط پیش آمده بود</a:t>
            </a:r>
            <a:endParaRPr lang="fa-IR">
              <a:cs typeface="B Nazanin" panose="00000400000000000000" pitchFamily="2" charset="-78"/>
            </a:endParaRPr>
          </a:p>
        </p:txBody>
      </p:sp>
      <p:sp>
        <p:nvSpPr>
          <p:cNvPr id="4" name="Flowchart: Alternate Process 3"/>
          <p:cNvSpPr/>
          <p:nvPr/>
        </p:nvSpPr>
        <p:spPr>
          <a:xfrm>
            <a:off x="838200" y="5134708"/>
            <a:ext cx="2602523" cy="68931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a:solidFill>
                  <a:srgbClr val="FF0000"/>
                </a:solidFill>
                <a:cs typeface="B Nazanin" panose="00000400000000000000" pitchFamily="2" charset="-78"/>
              </a:rPr>
              <a:t>آشـوب و هـرج و مرج</a:t>
            </a:r>
            <a:endParaRPr lang="fa-IR" b="1">
              <a:solidFill>
                <a:srgbClr val="FF0000"/>
              </a:solidFill>
            </a:endParaRPr>
          </a:p>
        </p:txBody>
      </p:sp>
    </p:spTree>
    <p:extLst>
      <p:ext uri="{BB962C8B-B14F-4D97-AF65-F5344CB8AC3E}">
        <p14:creationId xmlns:p14="http://schemas.microsoft.com/office/powerpoint/2010/main" val="209824778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b="1">
                <a:solidFill>
                  <a:srgbClr val="FF0000"/>
                </a:solidFill>
                <a:cs typeface="B Nazanin" panose="00000400000000000000" pitchFamily="2" charset="-78"/>
              </a:rPr>
              <a:t>مُطَر = </a:t>
            </a:r>
            <a:r>
              <a:rPr lang="fa-IR" b="1">
                <a:solidFill>
                  <a:srgbClr val="FF0000"/>
                </a:solidFill>
                <a:cs typeface="B Nazanin" panose="00000400000000000000" pitchFamily="2" charset="-78"/>
              </a:rPr>
              <a:t>باران </a:t>
            </a:r>
            <a:r>
              <a:rPr lang="fa-IR" b="1" smtClean="0">
                <a:solidFill>
                  <a:srgbClr val="FF0000"/>
                </a:solidFill>
                <a:cs typeface="B Nazanin" panose="00000400000000000000" pitchFamily="2" charset="-78"/>
              </a:rPr>
              <a:t>(مَطَر)، </a:t>
            </a:r>
            <a:r>
              <a:rPr lang="fa-IR" b="1">
                <a:solidFill>
                  <a:srgbClr val="FF0000"/>
                </a:solidFill>
                <a:cs typeface="B Nazanin" panose="00000400000000000000" pitchFamily="2" charset="-78"/>
              </a:rPr>
              <a:t>غِسَل = </a:t>
            </a:r>
            <a:r>
              <a:rPr lang="fa-IR" b="1">
                <a:solidFill>
                  <a:srgbClr val="FF0000"/>
                </a:solidFill>
                <a:cs typeface="B Nazanin" panose="00000400000000000000" pitchFamily="2" charset="-78"/>
              </a:rPr>
              <a:t>شست </a:t>
            </a:r>
            <a:r>
              <a:rPr lang="fa-IR" b="1" smtClean="0">
                <a:solidFill>
                  <a:srgbClr val="FF0000"/>
                </a:solidFill>
                <a:cs typeface="B Nazanin" panose="00000400000000000000" pitchFamily="2" charset="-78"/>
              </a:rPr>
              <a:t>(غَسَلَ)</a:t>
            </a:r>
            <a:r>
              <a:rPr lang="fa-IR" b="1">
                <a:solidFill>
                  <a:srgbClr val="FF0000"/>
                </a:solidFill>
                <a:cs typeface="B Nazanin" panose="00000400000000000000" pitchFamily="2" charset="-78"/>
              </a:rPr>
              <a:t/>
            </a:r>
            <a:br>
              <a:rPr lang="fa-IR" b="1">
                <a:solidFill>
                  <a:srgbClr val="FF0000"/>
                </a:solidFill>
                <a:cs typeface="B Nazanin" panose="00000400000000000000" pitchFamily="2" charset="-78"/>
              </a:rPr>
            </a:br>
            <a:endParaRPr lang="fa-IR" b="1">
              <a:solidFill>
                <a:srgbClr val="FF0000"/>
              </a:solidFill>
            </a:endParaRPr>
          </a:p>
        </p:txBody>
      </p:sp>
      <p:sp>
        <p:nvSpPr>
          <p:cNvPr id="3" name="Content Placeholder 2"/>
          <p:cNvSpPr>
            <a:spLocks noGrp="1"/>
          </p:cNvSpPr>
          <p:nvPr>
            <p:ph idx="1"/>
          </p:nvPr>
        </p:nvSpPr>
        <p:spPr>
          <a:xfrm>
            <a:off x="3488788" y="1825625"/>
            <a:ext cx="7865012" cy="4351338"/>
          </a:xfrm>
        </p:spPr>
        <p:txBody>
          <a:bodyPr>
            <a:normAutofit lnSpcReduction="10000"/>
          </a:bodyPr>
          <a:lstStyle/>
          <a:p>
            <a:pPr marL="0" indent="0" algn="just">
              <a:buNone/>
            </a:pPr>
            <a:r>
              <a:rPr lang="fa-IR" smtClean="0">
                <a:cs typeface="B Nazanin" panose="00000400000000000000" pitchFamily="2" charset="-78"/>
              </a:rPr>
              <a:t>وَ </a:t>
            </a:r>
            <a:r>
              <a:rPr lang="fa-IR">
                <a:cs typeface="B Nazanin" panose="00000400000000000000" pitchFamily="2" charset="-78"/>
              </a:rPr>
              <a:t>أنتَ اَیهَا المَطَرُ، اَیهَا المَطَرُ الَّذِی یَغسِلُ الاَنقَاضَ وَ الخَرَائِبَ، اَیهَا المَطَرُ الَّذِی یَغـسِلُ الجِیَـفَ،</a:t>
            </a:r>
          </a:p>
          <a:p>
            <a:pPr marL="0" indent="0" algn="just">
              <a:buNone/>
            </a:pPr>
            <a:r>
              <a:rPr lang="fa-IR">
                <a:cs typeface="B Nazanin" panose="00000400000000000000" pitchFamily="2" charset="-78"/>
              </a:rPr>
              <a:t>تَرَفَّق اَیضاً وَ اغسِل تَاریخَ </a:t>
            </a:r>
            <a:r>
              <a:rPr lang="fa-IR">
                <a:cs typeface="B Nazanin" panose="00000400000000000000" pitchFamily="2" charset="-78"/>
              </a:rPr>
              <a:t>شَعبِی </a:t>
            </a:r>
            <a:r>
              <a:rPr lang="fa-IR" smtClean="0">
                <a:cs typeface="B Nazanin" panose="00000400000000000000" pitchFamily="2" charset="-78"/>
              </a:rPr>
              <a:t>(آدونیس)</a:t>
            </a:r>
            <a:endParaRPr lang="fa-IR">
              <a:cs typeface="B Nazanin" panose="00000400000000000000" pitchFamily="2" charset="-78"/>
            </a:endParaRPr>
          </a:p>
          <a:p>
            <a:pPr marL="0" indent="0" algn="just">
              <a:buNone/>
            </a:pPr>
            <a:r>
              <a:rPr lang="fa-IR" smtClean="0">
                <a:cs typeface="B Nazanin" panose="00000400000000000000" pitchFamily="2" charset="-78"/>
              </a:rPr>
              <a:t>(و </a:t>
            </a:r>
            <a:r>
              <a:rPr lang="fa-IR">
                <a:cs typeface="B Nazanin" panose="00000400000000000000" pitchFamily="2" charset="-78"/>
              </a:rPr>
              <a:t>تو ای باران، ای باران که آوارها و ویرانهها را میشویی، ای باران که </a:t>
            </a:r>
            <a:r>
              <a:rPr lang="fa-IR">
                <a:cs typeface="B Nazanin" panose="00000400000000000000" pitchFamily="2" charset="-78"/>
              </a:rPr>
              <a:t>مردارها </a:t>
            </a:r>
            <a:r>
              <a:rPr lang="fa-IR" smtClean="0">
                <a:cs typeface="B Nazanin" panose="00000400000000000000" pitchFamily="2" charset="-78"/>
              </a:rPr>
              <a:t>را میشویی</a:t>
            </a:r>
            <a:r>
              <a:rPr lang="fa-IR">
                <a:cs typeface="B Nazanin" panose="00000400000000000000" pitchFamily="2" charset="-78"/>
              </a:rPr>
              <a:t>، نیز مهربان باش و تاریخ ملتم </a:t>
            </a:r>
            <a:r>
              <a:rPr lang="fa-IR">
                <a:cs typeface="B Nazanin" panose="00000400000000000000" pitchFamily="2" charset="-78"/>
              </a:rPr>
              <a:t>را </a:t>
            </a:r>
            <a:r>
              <a:rPr lang="fa-IR" smtClean="0">
                <a:cs typeface="B Nazanin" panose="00000400000000000000" pitchFamily="2" charset="-78"/>
              </a:rPr>
              <a:t>بشوی).{59}</a:t>
            </a:r>
          </a:p>
          <a:p>
            <a:pPr marL="0" indent="0" algn="just">
              <a:buNone/>
            </a:pPr>
            <a:r>
              <a:rPr lang="fa-IR" smtClean="0">
                <a:cs typeface="B Nazanin" panose="00000400000000000000" pitchFamily="2" charset="-78"/>
              </a:rPr>
              <a:t>البته </a:t>
            </a:r>
            <a:r>
              <a:rPr lang="fa-IR">
                <a:cs typeface="B Nazanin" panose="00000400000000000000" pitchFamily="2" charset="-78"/>
              </a:rPr>
              <a:t>بسیاری از کلمات با گذشت زمان و براساس قاعدۀ تسهیل در گفتار و </a:t>
            </a:r>
            <a:r>
              <a:rPr lang="fa-IR">
                <a:cs typeface="B Nazanin" panose="00000400000000000000" pitchFamily="2" charset="-78"/>
              </a:rPr>
              <a:t>یا </a:t>
            </a:r>
            <a:r>
              <a:rPr lang="fa-IR" smtClean="0">
                <a:cs typeface="B Nazanin" panose="00000400000000000000" pitchFamily="2" charset="-78"/>
              </a:rPr>
              <a:t>بـه سبب </a:t>
            </a:r>
            <a:r>
              <a:rPr lang="fa-IR">
                <a:cs typeface="B Nazanin" panose="00000400000000000000" pitchFamily="2" charset="-78"/>
              </a:rPr>
              <a:t>عوامل بیرونی از جمله تأثیر زبان فارسی، تغییر شکل دادهانـد، امـا بـا </a:t>
            </a:r>
            <a:r>
              <a:rPr lang="fa-IR">
                <a:cs typeface="B Nazanin" panose="00000400000000000000" pitchFamily="2" charset="-78"/>
              </a:rPr>
              <a:t>وجـود </a:t>
            </a:r>
            <a:r>
              <a:rPr lang="fa-IR" smtClean="0">
                <a:cs typeface="B Nazanin" panose="00000400000000000000" pitchFamily="2" charset="-78"/>
              </a:rPr>
              <a:t>ایـن میتوان </a:t>
            </a:r>
            <a:r>
              <a:rPr lang="fa-IR">
                <a:cs typeface="B Nazanin" panose="00000400000000000000" pitchFamily="2" charset="-78"/>
              </a:rPr>
              <a:t>صدها نمونۀ دیگر از کلمات اصیل که دارای بسامدی فـراوان در اشـعار </a:t>
            </a:r>
            <a:r>
              <a:rPr lang="fa-IR">
                <a:cs typeface="B Nazanin" panose="00000400000000000000" pitchFamily="2" charset="-78"/>
              </a:rPr>
              <a:t>عربـی </a:t>
            </a:r>
            <a:r>
              <a:rPr lang="fa-IR" smtClean="0">
                <a:cs typeface="B Nazanin" panose="00000400000000000000" pitchFamily="2" charset="-78"/>
              </a:rPr>
              <a:t>و قرآن </a:t>
            </a:r>
            <a:r>
              <a:rPr lang="fa-IR">
                <a:cs typeface="B Nazanin" panose="00000400000000000000" pitchFamily="2" charset="-78"/>
              </a:rPr>
              <a:t>هستند در گویش مزبور یافت که به خاطر جلوگیری از اطالـۀ کـلام از </a:t>
            </a:r>
            <a:r>
              <a:rPr lang="fa-IR">
                <a:cs typeface="B Nazanin" panose="00000400000000000000" pitchFamily="2" charset="-78"/>
              </a:rPr>
              <a:t>ذکـر </a:t>
            </a:r>
            <a:r>
              <a:rPr lang="fa-IR" smtClean="0">
                <a:cs typeface="B Nazanin" panose="00000400000000000000" pitchFamily="2" charset="-78"/>
              </a:rPr>
              <a:t>آنهـا خودداری </a:t>
            </a:r>
            <a:r>
              <a:rPr lang="fa-IR">
                <a:cs typeface="B Nazanin" panose="00000400000000000000" pitchFamily="2" charset="-78"/>
              </a:rPr>
              <a:t>میکنیم</a:t>
            </a:r>
          </a:p>
          <a:p>
            <a:endParaRPr lang="fa-IR"/>
          </a:p>
        </p:txBody>
      </p:sp>
      <p:pic>
        <p:nvPicPr>
          <p:cNvPr id="4" name="Picture 3"/>
          <p:cNvPicPr>
            <a:picLocks noChangeAspect="1"/>
          </p:cNvPicPr>
          <p:nvPr/>
        </p:nvPicPr>
        <p:blipFill>
          <a:blip r:embed="rId2"/>
          <a:stretch>
            <a:fillRect/>
          </a:stretch>
        </p:blipFill>
        <p:spPr>
          <a:xfrm>
            <a:off x="711299" y="1825625"/>
            <a:ext cx="2524270" cy="2833850"/>
          </a:xfrm>
          <a:prstGeom prst="rect">
            <a:avLst/>
          </a:prstGeom>
        </p:spPr>
      </p:pic>
      <p:sp>
        <p:nvSpPr>
          <p:cNvPr id="5" name="TextBox 4"/>
          <p:cNvSpPr txBox="1"/>
          <p:nvPr/>
        </p:nvSpPr>
        <p:spPr>
          <a:xfrm>
            <a:off x="1378634" y="5078437"/>
            <a:ext cx="1266092"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آدونیس</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142639706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یکی دیگر از ویژگیهای این گویش که تا حدودی فاصلۀ آن را با عربی </a:t>
            </a:r>
            <a:r>
              <a:rPr lang="fa-IR" smtClean="0">
                <a:cs typeface="B Nazanin" panose="00000400000000000000" pitchFamily="2" charset="-78"/>
              </a:rPr>
              <a:t>کلاسیک بیشتر </a:t>
            </a:r>
            <a:r>
              <a:rPr lang="fa-IR">
                <a:cs typeface="B Nazanin" panose="00000400000000000000" pitchFamily="2" charset="-78"/>
              </a:rPr>
              <a:t>نموده، وجود واژههای فارسی در آن است. این امـر در واژههـا و کلمـات </a:t>
            </a:r>
            <a:r>
              <a:rPr lang="fa-IR" smtClean="0">
                <a:cs typeface="B Nazanin" panose="00000400000000000000" pitchFamily="2" charset="-78"/>
              </a:rPr>
              <a:t>جدیـد، نمودی </a:t>
            </a:r>
            <a:r>
              <a:rPr lang="fa-IR">
                <a:cs typeface="B Nazanin" panose="00000400000000000000" pitchFamily="2" charset="-78"/>
              </a:rPr>
              <a:t>بیشتر پیدا میکند چه آن که این گویش قادر به معادلسازی برای ایـن </a:t>
            </a:r>
            <a:r>
              <a:rPr lang="fa-IR" smtClean="0">
                <a:cs typeface="B Nazanin" panose="00000400000000000000" pitchFamily="2" charset="-78"/>
              </a:rPr>
              <a:t>واژههـا نبوده </a:t>
            </a:r>
            <a:r>
              <a:rPr lang="fa-IR">
                <a:cs typeface="B Nazanin" panose="00000400000000000000" pitchFamily="2" charset="-78"/>
              </a:rPr>
              <a:t>است. بنابراین کلمات جدید بدون تغییر محسوسی، وارد این گویش شده است</a:t>
            </a:r>
          </a:p>
        </p:txBody>
      </p:sp>
    </p:spTree>
    <p:extLst>
      <p:ext uri="{BB962C8B-B14F-4D97-AF65-F5344CB8AC3E}">
        <p14:creationId xmlns:p14="http://schemas.microsoft.com/office/powerpoint/2010/main" val="308818154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مذهب</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مردم </a:t>
            </a:r>
            <a:r>
              <a:rPr lang="fa-IR">
                <a:cs typeface="B Nazanin" panose="00000400000000000000" pitchFamily="2" charset="-78"/>
              </a:rPr>
              <a:t>این منطقه شیعی مذهب و دوستدار اهل بیت و ائمه اطهار </a:t>
            </a:r>
            <a:r>
              <a:rPr lang="fa-IR" smtClean="0">
                <a:cs typeface="B Nazanin" panose="00000400000000000000" pitchFamily="2" charset="-78"/>
              </a:rPr>
              <a:t>علـیهمالـسلام هستند</a:t>
            </a:r>
            <a:r>
              <a:rPr lang="fa-IR">
                <a:cs typeface="B Nazanin" panose="00000400000000000000" pitchFamily="2" charset="-78"/>
              </a:rPr>
              <a:t>. وجود زیارت گا هه ایی متعدد چـون مـزار </a:t>
            </a:r>
            <a:r>
              <a:rPr lang="fa-IR" smtClean="0">
                <a:cs typeface="B Nazanin" panose="00000400000000000000" pitchFamily="2" charset="-78"/>
              </a:rPr>
              <a:t>«سیدالحـسین»، </a:t>
            </a:r>
            <a:r>
              <a:rPr lang="fa-IR">
                <a:cs typeface="B Nazanin" panose="00000400000000000000" pitchFamily="2" charset="-78"/>
              </a:rPr>
              <a:t>مـزار </a:t>
            </a:r>
            <a:r>
              <a:rPr lang="fa-IR" smtClean="0">
                <a:cs typeface="B Nazanin" panose="00000400000000000000" pitchFamily="2" charset="-78"/>
              </a:rPr>
              <a:t>«سـیدعلی» و چندین </a:t>
            </a:r>
            <a:r>
              <a:rPr lang="fa-IR">
                <a:cs typeface="B Nazanin" panose="00000400000000000000" pitchFamily="2" charset="-78"/>
              </a:rPr>
              <a:t>زیارت گاه دیگر که از دیرباز مورد توجه مردم این منطقه بوده، مؤید این </a:t>
            </a:r>
            <a:r>
              <a:rPr lang="fa-IR" smtClean="0">
                <a:cs typeface="B Nazanin" panose="00000400000000000000" pitchFamily="2" charset="-78"/>
              </a:rPr>
              <a:t>مطلـب است</a:t>
            </a:r>
            <a:r>
              <a:rPr lang="fa-IR">
                <a:cs typeface="B Nazanin" panose="00000400000000000000" pitchFamily="2" charset="-78"/>
              </a:rPr>
              <a:t>. اما نکتۀ قابل توجه، وجود اعراب اهل تسنن در نزدیکی منطقۀ عرب خانه است </a:t>
            </a:r>
            <a:r>
              <a:rPr lang="fa-IR" smtClean="0">
                <a:cs typeface="B Nazanin" panose="00000400000000000000" pitchFamily="2" charset="-78"/>
              </a:rPr>
              <a:t>که از </a:t>
            </a:r>
            <a:r>
              <a:rPr lang="fa-IR">
                <a:cs typeface="B Nazanin" panose="00000400000000000000" pitchFamily="2" charset="-78"/>
              </a:rPr>
              <a:t>لحاظ زبان و گویش، شباهتهایی بسیار میان آنان وجود دارد</a:t>
            </a:r>
            <a:r>
              <a:rPr lang="fa-IR" smtClean="0">
                <a:cs typeface="B Nazanin" panose="00000400000000000000" pitchFamily="2" charset="-78"/>
              </a:rPr>
              <a:t>. «</a:t>
            </a:r>
            <a:r>
              <a:rPr lang="fa-IR" b="1" smtClean="0">
                <a:solidFill>
                  <a:srgbClr val="FF0000"/>
                </a:solidFill>
                <a:cs typeface="B Nazanin" panose="00000400000000000000" pitchFamily="2" charset="-78"/>
              </a:rPr>
              <a:t>کلنل ییت</a:t>
            </a:r>
            <a:r>
              <a:rPr lang="fa-IR" smtClean="0">
                <a:cs typeface="B Nazanin" panose="00000400000000000000" pitchFamily="2" charset="-78"/>
              </a:rPr>
              <a:t>» </a:t>
            </a:r>
            <a:r>
              <a:rPr lang="fa-IR">
                <a:cs typeface="B Nazanin" panose="00000400000000000000" pitchFamily="2" charset="-78"/>
              </a:rPr>
              <a:t>در سفرنامۀ خود دربارۀ اعراب اهـل تـسنن چنـین مـینویـسد: </a:t>
            </a:r>
            <a:r>
              <a:rPr lang="fa-IR" smtClean="0">
                <a:cs typeface="B Nazanin" panose="00000400000000000000" pitchFamily="2" charset="-78"/>
              </a:rPr>
              <a:t>در «</a:t>
            </a:r>
            <a:r>
              <a:rPr lang="fa-IR" b="1" smtClean="0">
                <a:cs typeface="B Nazanin" panose="00000400000000000000" pitchFamily="2" charset="-78"/>
              </a:rPr>
              <a:t>ماخونیک</a:t>
            </a:r>
            <a:r>
              <a:rPr lang="fa-IR" smtClean="0">
                <a:cs typeface="B Nazanin" panose="00000400000000000000" pitchFamily="2" charset="-78"/>
              </a:rPr>
              <a:t>» </a:t>
            </a:r>
            <a:r>
              <a:rPr lang="fa-IR">
                <a:cs typeface="B Nazanin" panose="00000400000000000000" pitchFamily="2" charset="-78"/>
              </a:rPr>
              <a:t>به </a:t>
            </a:r>
            <a:r>
              <a:rPr lang="fa-IR" smtClean="0">
                <a:cs typeface="B Nazanin" panose="00000400000000000000" pitchFamily="2" charset="-78"/>
              </a:rPr>
              <a:t>جلگه ای </a:t>
            </a:r>
            <a:r>
              <a:rPr lang="fa-IR">
                <a:cs typeface="B Nazanin" panose="00000400000000000000" pitchFamily="2" charset="-78"/>
              </a:rPr>
              <a:t>وارد شدیم که به زبان محلی به آن </a:t>
            </a:r>
            <a:r>
              <a:rPr lang="fa-IR" smtClean="0">
                <a:cs typeface="B Nazanin" panose="00000400000000000000" pitchFamily="2" charset="-78"/>
              </a:rPr>
              <a:t>«سـنی خانـه» مـیگفتنـد. ساکنان </a:t>
            </a:r>
            <a:r>
              <a:rPr lang="fa-IR">
                <a:cs typeface="B Nazanin" panose="00000400000000000000" pitchFamily="2" charset="-78"/>
              </a:rPr>
              <a:t>این جلگه همگی اهل تسنن بودند. در تعدادی کلبۀ حقیر، تعدادی خانوار </a:t>
            </a:r>
            <a:r>
              <a:rPr lang="fa-IR" smtClean="0">
                <a:cs typeface="B Nazanin" panose="00000400000000000000" pitchFamily="2" charset="-78"/>
              </a:rPr>
              <a:t>عـرب که </a:t>
            </a:r>
            <a:r>
              <a:rPr lang="fa-IR">
                <a:cs typeface="B Nazanin" panose="00000400000000000000" pitchFamily="2" charset="-78"/>
              </a:rPr>
              <a:t>پوستی تیره داشتند زندگی میکردند</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07030751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 اینان مردمی فقیر بودند. بنظر میرسید </a:t>
            </a:r>
            <a:r>
              <a:rPr lang="fa-IR">
                <a:cs typeface="B Nazanin" panose="00000400000000000000" pitchFamily="2" charset="-78"/>
              </a:rPr>
              <a:t>که </a:t>
            </a:r>
            <a:r>
              <a:rPr lang="fa-IR" smtClean="0">
                <a:cs typeface="B Nazanin" panose="00000400000000000000" pitchFamily="2" charset="-78"/>
              </a:rPr>
              <a:t>از نظر </a:t>
            </a:r>
            <a:r>
              <a:rPr lang="fa-IR">
                <a:cs typeface="B Nazanin" panose="00000400000000000000" pitchFamily="2" charset="-78"/>
              </a:rPr>
              <a:t>خصوصیات نژادی و فرهنگی، اصالت خود را حفظ کرده و در طول زمان </a:t>
            </a:r>
            <a:r>
              <a:rPr lang="fa-IR">
                <a:cs typeface="B Nazanin" panose="00000400000000000000" pitchFamily="2" charset="-78"/>
              </a:rPr>
              <a:t>تحت </a:t>
            </a:r>
            <a:r>
              <a:rPr lang="fa-IR" smtClean="0">
                <a:cs typeface="B Nazanin" panose="00000400000000000000" pitchFamily="2" charset="-78"/>
              </a:rPr>
              <a:t>تأثیر محیط </a:t>
            </a:r>
            <a:r>
              <a:rPr lang="fa-IR">
                <a:cs typeface="B Nazanin" panose="00000400000000000000" pitchFamily="2" charset="-78"/>
              </a:rPr>
              <a:t>اطراف خود قرار نگرفته باشند. علت این امر نیز بیشتر نزدیکی به </a:t>
            </a:r>
            <a:r>
              <a:rPr lang="fa-IR">
                <a:cs typeface="B Nazanin" panose="00000400000000000000" pitchFamily="2" charset="-78"/>
              </a:rPr>
              <a:t>مرز </a:t>
            </a:r>
            <a:r>
              <a:rPr lang="fa-IR" smtClean="0">
                <a:cs typeface="B Nazanin" panose="00000400000000000000" pitchFamily="2" charset="-78"/>
              </a:rPr>
              <a:t>افغانستان بود</a:t>
            </a:r>
            <a:r>
              <a:rPr lang="fa-IR">
                <a:cs typeface="B Nazanin" panose="00000400000000000000" pitchFamily="2" charset="-78"/>
              </a:rPr>
              <a:t>. بدین ترتیب ایرانیان به آنان دسترسی نداشته و نمیتوانستند در امور </a:t>
            </a:r>
            <a:r>
              <a:rPr lang="fa-IR">
                <a:cs typeface="B Nazanin" panose="00000400000000000000" pitchFamily="2" charset="-78"/>
              </a:rPr>
              <a:t>آنان </a:t>
            </a:r>
            <a:r>
              <a:rPr lang="fa-IR" smtClean="0">
                <a:cs typeface="B Nazanin" panose="00000400000000000000" pitchFamily="2" charset="-78"/>
              </a:rPr>
              <a:t>دخالـت و </a:t>
            </a:r>
            <a:r>
              <a:rPr lang="fa-IR">
                <a:cs typeface="B Nazanin" panose="00000400000000000000" pitchFamily="2" charset="-78"/>
              </a:rPr>
              <a:t>اعمال نفوذ کنند و آنان را وادار سازند تا از مذهب خود دسـت برداشـته و </a:t>
            </a:r>
            <a:r>
              <a:rPr lang="fa-IR">
                <a:cs typeface="B Nazanin" panose="00000400000000000000" pitchFamily="2" charset="-78"/>
              </a:rPr>
              <a:t>بـه </a:t>
            </a:r>
            <a:r>
              <a:rPr lang="fa-IR" smtClean="0">
                <a:cs typeface="B Nazanin" panose="00000400000000000000" pitchFamily="2" charset="-78"/>
              </a:rPr>
              <a:t>مـذهب تشیع </a:t>
            </a:r>
            <a:r>
              <a:rPr lang="fa-IR">
                <a:cs typeface="B Nazanin" panose="00000400000000000000" pitchFamily="2" charset="-78"/>
              </a:rPr>
              <a:t>ایمان آورند</a:t>
            </a:r>
            <a:r>
              <a:rPr lang="fa-IR">
                <a:cs typeface="B Nazanin" panose="00000400000000000000" pitchFamily="2" charset="-78"/>
              </a:rPr>
              <a:t>. </a:t>
            </a:r>
            <a:r>
              <a:rPr lang="fa-IR" smtClean="0">
                <a:cs typeface="B Nazanin" panose="00000400000000000000" pitchFamily="2" charset="-78"/>
              </a:rPr>
              <a:t>«</a:t>
            </a:r>
            <a:r>
              <a:rPr lang="fa-IR" b="1" smtClean="0">
                <a:solidFill>
                  <a:srgbClr val="FF0000"/>
                </a:solidFill>
                <a:cs typeface="B Nazanin" panose="00000400000000000000" pitchFamily="2" charset="-78"/>
              </a:rPr>
              <a:t>طبس مسینا</a:t>
            </a:r>
            <a:r>
              <a:rPr lang="fa-IR" smtClean="0">
                <a:cs typeface="B Nazanin" panose="00000400000000000000" pitchFamily="2" charset="-78"/>
              </a:rPr>
              <a:t>» </a:t>
            </a:r>
            <a:r>
              <a:rPr lang="fa-IR">
                <a:cs typeface="B Nazanin" panose="00000400000000000000" pitchFamily="2" charset="-78"/>
              </a:rPr>
              <a:t>مرکز ناحیۀ سنی خانه در وسط دشـت </a:t>
            </a:r>
            <a:r>
              <a:rPr lang="fa-IR">
                <a:cs typeface="B Nazanin" panose="00000400000000000000" pitchFamily="2" charset="-78"/>
              </a:rPr>
              <a:t>همـواری </a:t>
            </a:r>
            <a:r>
              <a:rPr lang="fa-IR" smtClean="0">
                <a:cs typeface="B Nazanin" panose="00000400000000000000" pitchFamily="2" charset="-78"/>
              </a:rPr>
              <a:t>بنـا شده </a:t>
            </a:r>
            <a:r>
              <a:rPr lang="fa-IR">
                <a:cs typeface="B Nazanin" panose="00000400000000000000" pitchFamily="2" charset="-78"/>
              </a:rPr>
              <a:t>بود. این دهکده تقریباً صد و پنجاه خانوار را در بر میگرفت. از ظـاهر </a:t>
            </a:r>
            <a:r>
              <a:rPr lang="fa-IR">
                <a:cs typeface="B Nazanin" panose="00000400000000000000" pitchFamily="2" charset="-78"/>
              </a:rPr>
              <a:t>قلعـۀ </a:t>
            </a:r>
            <a:r>
              <a:rPr lang="fa-IR" smtClean="0">
                <a:cs typeface="B Nazanin" panose="00000400000000000000" pitchFamily="2" charset="-78"/>
              </a:rPr>
              <a:t>طـبس معلوم </a:t>
            </a:r>
            <a:r>
              <a:rPr lang="fa-IR">
                <a:cs typeface="B Nazanin" panose="00000400000000000000" pitchFamily="2" charset="-78"/>
              </a:rPr>
              <a:t>بود که در روزگار خود از بناهای بسیار مستحکم و از مواضع دفاعی </a:t>
            </a:r>
            <a:r>
              <a:rPr lang="fa-IR">
                <a:cs typeface="B Nazanin" panose="00000400000000000000" pitchFamily="2" charset="-78"/>
              </a:rPr>
              <a:t>قابل </a:t>
            </a:r>
            <a:r>
              <a:rPr lang="fa-IR" smtClean="0">
                <a:cs typeface="B Nazanin" panose="00000400000000000000" pitchFamily="2" charset="-78"/>
              </a:rPr>
              <a:t>ملاحظه- ای </a:t>
            </a:r>
            <a:r>
              <a:rPr lang="fa-IR">
                <a:cs typeface="B Nazanin" panose="00000400000000000000" pitchFamily="2" charset="-78"/>
              </a:rPr>
              <a:t>برخوردار بوده است.6</a:t>
            </a:r>
          </a:p>
          <a:p>
            <a:endParaRPr lang="fa-IR"/>
          </a:p>
        </p:txBody>
      </p:sp>
      <p:sp>
        <p:nvSpPr>
          <p:cNvPr id="4" name="Flowchart: Alternate Process 3"/>
          <p:cNvSpPr/>
          <p:nvPr/>
        </p:nvSpPr>
        <p:spPr>
          <a:xfrm>
            <a:off x="1195754" y="4853354"/>
            <a:ext cx="3896751" cy="10972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a:solidFill>
                  <a:schemeClr val="tx1"/>
                </a:solidFill>
                <a:cs typeface="B Nazanin" panose="00000400000000000000" pitchFamily="2" charset="-78"/>
              </a:rPr>
              <a:t>قلعـۀ طـبس</a:t>
            </a:r>
            <a:endParaRPr lang="fa-IR" sz="2000" b="1">
              <a:solidFill>
                <a:schemeClr val="tx1"/>
              </a:solidFill>
            </a:endParaRPr>
          </a:p>
        </p:txBody>
      </p:sp>
    </p:spTree>
    <p:extLst>
      <p:ext uri="{BB962C8B-B14F-4D97-AF65-F5344CB8AC3E}">
        <p14:creationId xmlns:p14="http://schemas.microsoft.com/office/powerpoint/2010/main" val="6378338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به هر حال بنظر میرسد که اعراب اهل تسنن از نواحی مرزی افغانستان که </a:t>
            </a:r>
            <a:r>
              <a:rPr lang="fa-IR" smtClean="0">
                <a:cs typeface="B Nazanin" panose="00000400000000000000" pitchFamily="2" charset="-78"/>
              </a:rPr>
              <a:t>قبلاً جزئی </a:t>
            </a:r>
            <a:r>
              <a:rPr lang="fa-IR">
                <a:cs typeface="B Nazanin" panose="00000400000000000000" pitchFamily="2" charset="-78"/>
              </a:rPr>
              <a:t>از خراسان بزرگ بشمار میرفت، به سمت قهستان کوچ کرده باشند. وجود </a:t>
            </a:r>
            <a:r>
              <a:rPr lang="fa-IR" smtClean="0">
                <a:cs typeface="B Nazanin" panose="00000400000000000000" pitchFamily="2" charset="-78"/>
              </a:rPr>
              <a:t>اعراب فراوان </a:t>
            </a:r>
            <a:r>
              <a:rPr lang="fa-IR">
                <a:cs typeface="B Nazanin" panose="00000400000000000000" pitchFamily="2" charset="-78"/>
              </a:rPr>
              <a:t>در افغانستان که اکثریت آنان اهل تسنن هستند نیز میتوانـد مؤیـد ایـن </a:t>
            </a:r>
            <a:r>
              <a:rPr lang="fa-IR" smtClean="0">
                <a:cs typeface="B Nazanin" panose="00000400000000000000" pitchFamily="2" charset="-78"/>
              </a:rPr>
              <a:t>گفتـار باشد</a:t>
            </a:r>
            <a:r>
              <a:rPr lang="fa-IR">
                <a:cs typeface="B Nazanin" panose="00000400000000000000" pitchFamily="2" charset="-78"/>
              </a:rPr>
              <a:t>، اما</a:t>
            </a:r>
            <a:r>
              <a:rPr lang="fa-IR" b="1">
                <a:solidFill>
                  <a:srgbClr val="FF0000"/>
                </a:solidFill>
                <a:cs typeface="B Nazanin" panose="00000400000000000000" pitchFamily="2" charset="-78"/>
              </a:rPr>
              <a:t> با وجود این، مدرکی مستند دال بر کوچ آنان از افغانستان وجود ندارد</a:t>
            </a:r>
          </a:p>
        </p:txBody>
      </p:sp>
    </p:spTree>
    <p:extLst>
      <p:ext uri="{BB962C8B-B14F-4D97-AF65-F5344CB8AC3E}">
        <p14:creationId xmlns:p14="http://schemas.microsoft.com/office/powerpoint/2010/main" val="179819135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9193"/>
            <a:ext cx="10515600" cy="1325563"/>
          </a:xfrm>
        </p:spPr>
        <p:txBody>
          <a:bodyPr/>
          <a:lstStyle/>
          <a:p>
            <a:pPr algn="ctr"/>
            <a:r>
              <a:rPr lang="fa-IR" smtClean="0">
                <a:solidFill>
                  <a:srgbClr val="FF0000"/>
                </a:solidFill>
                <a:cs typeface="B Nazanin" panose="00000400000000000000" pitchFamily="2" charset="-78"/>
              </a:rPr>
              <a:t>نتیجه گیری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دیدگاههای </a:t>
            </a:r>
            <a:r>
              <a:rPr lang="fa-IR">
                <a:cs typeface="B Nazanin" panose="00000400000000000000" pitchFamily="2" charset="-78"/>
              </a:rPr>
              <a:t>مختلف دربارۀ اعراب جنوب </a:t>
            </a:r>
            <a:r>
              <a:rPr lang="fa-IR" smtClean="0">
                <a:cs typeface="B Nazanin" panose="00000400000000000000" pitchFamily="2" charset="-78"/>
              </a:rPr>
              <a:t>خراسان دربارۀ </a:t>
            </a:r>
            <a:r>
              <a:rPr lang="fa-IR">
                <a:cs typeface="B Nazanin" panose="00000400000000000000" pitchFamily="2" charset="-78"/>
              </a:rPr>
              <a:t>تاریخ سکونت اعراب این ناحیه نظرها و دیدگاههای مختلفـی وجـود </a:t>
            </a:r>
            <a:r>
              <a:rPr lang="fa-IR" smtClean="0">
                <a:cs typeface="B Nazanin" panose="00000400000000000000" pitchFamily="2" charset="-78"/>
              </a:rPr>
              <a:t>دارد، چنان </a:t>
            </a:r>
            <a:r>
              <a:rPr lang="fa-IR">
                <a:cs typeface="B Nazanin" panose="00000400000000000000" pitchFamily="2" charset="-78"/>
              </a:rPr>
              <a:t>که برخی تاریخ سـکونت آنـان را بـه زمـان نادرشـاه نـسبت مـیدهنـد. </a:t>
            </a:r>
            <a:r>
              <a:rPr lang="fa-IR" smtClean="0">
                <a:cs typeface="B Nazanin" panose="00000400000000000000" pitchFamily="2" charset="-78"/>
              </a:rPr>
              <a:t>فرهنـگ جغرافیایی </a:t>
            </a:r>
            <a:r>
              <a:rPr lang="fa-IR">
                <a:cs typeface="B Nazanin" panose="00000400000000000000" pitchFamily="2" charset="-78"/>
              </a:rPr>
              <a:t>ایران ـ که دایرۀ جغرافیایی ستاد ارتش آن را منتشر کرده است ـ اعراب </a:t>
            </a:r>
            <a:r>
              <a:rPr lang="fa-IR" smtClean="0">
                <a:cs typeface="B Nazanin" panose="00000400000000000000" pitchFamily="2" charset="-78"/>
              </a:rPr>
              <a:t>عرب خانه </a:t>
            </a:r>
            <a:r>
              <a:rPr lang="fa-IR">
                <a:cs typeface="B Nazanin" panose="00000400000000000000" pitchFamily="2" charset="-78"/>
              </a:rPr>
              <a:t>را از طوایف خوزستان عنوان کرده و مینویـسد: سـاکنان دهـستان عـرب خانـه </a:t>
            </a:r>
            <a:r>
              <a:rPr lang="fa-IR" smtClean="0">
                <a:cs typeface="B Nazanin" panose="00000400000000000000" pitchFamily="2" charset="-78"/>
              </a:rPr>
              <a:t>از طوایف </a:t>
            </a:r>
            <a:r>
              <a:rPr lang="fa-IR">
                <a:cs typeface="B Nazanin" panose="00000400000000000000" pitchFamily="2" charset="-78"/>
              </a:rPr>
              <a:t>اعراب خوزستان بوده که در زمان نادرشاه افشار به این محل کوچانده </a:t>
            </a:r>
            <a:r>
              <a:rPr lang="fa-IR" smtClean="0">
                <a:cs typeface="B Nazanin" panose="00000400000000000000" pitchFamily="2" charset="-78"/>
              </a:rPr>
              <a:t>شده اندـ {61}</a:t>
            </a:r>
            <a:endParaRPr lang="fa-IR">
              <a:cs typeface="B Nazanin" panose="00000400000000000000" pitchFamily="2" charset="-78"/>
            </a:endParaRPr>
          </a:p>
        </p:txBody>
      </p:sp>
    </p:spTree>
    <p:extLst>
      <p:ext uri="{BB962C8B-B14F-4D97-AF65-F5344CB8AC3E}">
        <p14:creationId xmlns:p14="http://schemas.microsoft.com/office/powerpoint/2010/main" val="29615568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برهمین اساس مرحوم دهخدا نیز اعراب این منطقه را اعراب نادری دانسته است.{62} همچنین مؤلف محتـرم بهارسـتان، بـه نقـل از مقالـۀ «</a:t>
            </a:r>
            <a:r>
              <a:rPr lang="fa-IR" b="1">
                <a:solidFill>
                  <a:srgbClr val="FF0000"/>
                </a:solidFill>
                <a:cs typeface="B Nazanin" panose="00000400000000000000" pitchFamily="2" charset="-78"/>
              </a:rPr>
              <a:t>میـرزا غـلام علـی خـان محمودی</a:t>
            </a:r>
            <a:r>
              <a:rPr lang="fa-IR">
                <a:cs typeface="B Nazanin" panose="00000400000000000000" pitchFamily="2" charset="-78"/>
              </a:rPr>
              <a:t>» اعراب عرب خانۀ بیرجند را به زمان نادرشاه افشار نسبت داده و مـینویـسد: در دورۀ نادرشاه به دلیلی نامعلوم، چنـدین خـانواده از اعـراب خوزسـتان بـه کوهـستان جنوبی قاینات کوچانده شده و اکنون هم آن بلوک به نام عرب خانه موسوم است و هنوز زبان خود را حفظ کرده و کمابیش به زبان عربی صحبت میکنند.{63}</a:t>
            </a:r>
            <a:endParaRPr lang="fa-IR">
              <a:cs typeface="B Nazanin" panose="00000400000000000000" pitchFamily="2" charset="-78"/>
            </a:endParaRPr>
          </a:p>
        </p:txBody>
      </p:sp>
    </p:spTree>
    <p:extLst>
      <p:ext uri="{BB962C8B-B14F-4D97-AF65-F5344CB8AC3E}">
        <p14:creationId xmlns:p14="http://schemas.microsoft.com/office/powerpoint/2010/main" val="56179316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البته کوچاندن اعراب خوزستان و بندرهای جنوب ایران بـه خراسـان بـه </a:t>
            </a:r>
            <a:r>
              <a:rPr lang="fa-IR" smtClean="0">
                <a:cs typeface="B Nazanin" panose="00000400000000000000" pitchFamily="2" charset="-78"/>
              </a:rPr>
              <a:t>دسـتور نادرشاه </a:t>
            </a:r>
            <a:r>
              <a:rPr lang="fa-IR">
                <a:cs typeface="B Nazanin" panose="00000400000000000000" pitchFamily="2" charset="-78"/>
              </a:rPr>
              <a:t>افشار باثبات رسیده، اما علت این کوچ برخلاف آن چه در بهارستان ذکـر </a:t>
            </a:r>
            <a:r>
              <a:rPr lang="fa-IR" smtClean="0">
                <a:cs typeface="B Nazanin" panose="00000400000000000000" pitchFamily="2" charset="-78"/>
              </a:rPr>
              <a:t>شـده، روشن </a:t>
            </a:r>
            <a:r>
              <a:rPr lang="fa-IR">
                <a:cs typeface="B Nazanin" panose="00000400000000000000" pitchFamily="2" charset="-78"/>
              </a:rPr>
              <a:t>و معلوم بوده است. آن چنان که از کتابهـای تـاریخی مربـوط بـه دورۀ </a:t>
            </a:r>
            <a:r>
              <a:rPr lang="fa-IR" smtClean="0">
                <a:cs typeface="B Nazanin" panose="00000400000000000000" pitchFamily="2" charset="-78"/>
              </a:rPr>
              <a:t>نادرشـاه برمیآید </a:t>
            </a:r>
            <a:r>
              <a:rPr lang="fa-IR">
                <a:cs typeface="B Nazanin" panose="00000400000000000000" pitchFamily="2" charset="-78"/>
              </a:rPr>
              <a:t>به دنبال سرکـشی و شـورش عـدهای از سـران اعـراب در </a:t>
            </a:r>
            <a:r>
              <a:rPr lang="fa-IR" smtClean="0">
                <a:cs typeface="B Nazanin" panose="00000400000000000000" pitchFamily="2" charset="-78"/>
              </a:rPr>
              <a:t>بنـدرهای جنـوبی و خوزستان </a:t>
            </a:r>
            <a:r>
              <a:rPr lang="fa-IR">
                <a:cs typeface="B Nazanin" panose="00000400000000000000" pitchFamily="2" charset="-78"/>
              </a:rPr>
              <a:t>بویژه </a:t>
            </a:r>
            <a:r>
              <a:rPr lang="fa-IR" smtClean="0">
                <a:cs typeface="B Nazanin" panose="00000400000000000000" pitchFamily="2" charset="-78"/>
              </a:rPr>
              <a:t>«</a:t>
            </a:r>
            <a:r>
              <a:rPr lang="fa-IR" b="1" smtClean="0">
                <a:solidFill>
                  <a:srgbClr val="FF0000"/>
                </a:solidFill>
                <a:cs typeface="B Nazanin" panose="00000400000000000000" pitchFamily="2" charset="-78"/>
              </a:rPr>
              <a:t>شیخ </a:t>
            </a:r>
            <a:r>
              <a:rPr lang="fa-IR" b="1">
                <a:solidFill>
                  <a:srgbClr val="FF0000"/>
                </a:solidFill>
                <a:cs typeface="B Nazanin" panose="00000400000000000000" pitchFamily="2" charset="-78"/>
              </a:rPr>
              <a:t>احمد </a:t>
            </a:r>
            <a:r>
              <a:rPr lang="fa-IR" b="1" smtClean="0">
                <a:solidFill>
                  <a:srgbClr val="FF0000"/>
                </a:solidFill>
                <a:cs typeface="B Nazanin" panose="00000400000000000000" pitchFamily="2" charset="-78"/>
              </a:rPr>
              <a:t>مدنی</a:t>
            </a:r>
            <a:r>
              <a:rPr lang="fa-IR" smtClean="0">
                <a:cs typeface="B Nazanin" panose="00000400000000000000" pitchFamily="2" charset="-78"/>
              </a:rPr>
              <a:t>» </a:t>
            </a:r>
            <a:r>
              <a:rPr lang="fa-IR">
                <a:cs typeface="B Nazanin" panose="00000400000000000000" pitchFamily="2" charset="-78"/>
              </a:rPr>
              <a:t>و هم کاری آنـان بـا شورشـیان، تعـدادی بـسیار </a:t>
            </a:r>
            <a:r>
              <a:rPr lang="fa-IR" smtClean="0">
                <a:cs typeface="B Nazanin" panose="00000400000000000000" pitchFamily="2" charset="-78"/>
              </a:rPr>
              <a:t>از اعراب </a:t>
            </a:r>
            <a:r>
              <a:rPr lang="fa-IR">
                <a:cs typeface="B Nazanin" panose="00000400000000000000" pitchFamily="2" charset="-78"/>
              </a:rPr>
              <a:t>به خراسان انتقال داده شدند، چنان که جهان گشای نادری و نادرنامه به این </a:t>
            </a:r>
            <a:r>
              <a:rPr lang="fa-IR" smtClean="0">
                <a:cs typeface="B Nazanin" panose="00000400000000000000" pitchFamily="2" charset="-78"/>
              </a:rPr>
              <a:t>کوچ و </a:t>
            </a:r>
            <a:r>
              <a:rPr lang="fa-IR">
                <a:cs typeface="B Nazanin" panose="00000400000000000000" pitchFamily="2" charset="-78"/>
              </a:rPr>
              <a:t>انتقال اعراب به خراسان اشاره دارد، اما از محل اسـکان اعـراب مـذکور ذکـری </a:t>
            </a:r>
            <a:r>
              <a:rPr lang="fa-IR" smtClean="0">
                <a:cs typeface="B Nazanin" panose="00000400000000000000" pitchFamily="2" charset="-78"/>
              </a:rPr>
              <a:t>بمیـان نیاورده اند.{64}</a:t>
            </a:r>
            <a:endParaRPr lang="fa-IR">
              <a:cs typeface="B Nazanin" panose="00000400000000000000" pitchFamily="2" charset="-78"/>
            </a:endParaRPr>
          </a:p>
        </p:txBody>
      </p:sp>
      <p:sp>
        <p:nvSpPr>
          <p:cNvPr id="4" name="Flowchart: Alternate Process 3"/>
          <p:cNvSpPr/>
          <p:nvPr/>
        </p:nvSpPr>
        <p:spPr>
          <a:xfrm>
            <a:off x="2447778" y="4853354"/>
            <a:ext cx="7610622" cy="97067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کوچاندن اعراب خوزستان و بندرهای جنوب ایران بـه خراسـان</a:t>
            </a:r>
            <a:endParaRPr lang="fa-IR"/>
          </a:p>
        </p:txBody>
      </p:sp>
    </p:spTree>
    <p:extLst>
      <p:ext uri="{BB962C8B-B14F-4D97-AF65-F5344CB8AC3E}">
        <p14:creationId xmlns:p14="http://schemas.microsoft.com/office/powerpoint/2010/main" val="209510079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مؤلف کتاب عالم آرای نادری نیز محل اسکان آنان را بـه صـراحت </a:t>
            </a:r>
            <a:r>
              <a:rPr lang="fa-IR">
                <a:cs typeface="B Nazanin" panose="00000400000000000000" pitchFamily="2" charset="-78"/>
              </a:rPr>
              <a:t>بیـان </a:t>
            </a:r>
            <a:r>
              <a:rPr lang="fa-IR" smtClean="0">
                <a:cs typeface="B Nazanin" panose="00000400000000000000" pitchFamily="2" charset="-78"/>
              </a:rPr>
              <a:t>داشـته است </a:t>
            </a:r>
            <a:r>
              <a:rPr lang="fa-IR">
                <a:cs typeface="B Nazanin" panose="00000400000000000000" pitchFamily="2" charset="-78"/>
              </a:rPr>
              <a:t>و </a:t>
            </a:r>
            <a:r>
              <a:rPr lang="fa-IR" smtClean="0">
                <a:cs typeface="B Nazanin" panose="00000400000000000000" pitchFamily="2" charset="-78"/>
              </a:rPr>
              <a:t>می گوید: «حسب </a:t>
            </a:r>
            <a:r>
              <a:rPr lang="fa-IR">
                <a:cs typeface="B Nazanin" panose="00000400000000000000" pitchFamily="2" charset="-78"/>
              </a:rPr>
              <a:t>الامر نادرشاه چنان شد که سکان آن </a:t>
            </a:r>
            <a:r>
              <a:rPr lang="fa-IR">
                <a:cs typeface="B Nazanin" panose="00000400000000000000" pitchFamily="2" charset="-78"/>
              </a:rPr>
              <a:t>قلعجات </a:t>
            </a:r>
            <a:r>
              <a:rPr lang="fa-IR" smtClean="0">
                <a:cs typeface="B Nazanin" panose="00000400000000000000" pitchFamily="2" charset="-78"/>
              </a:rPr>
              <a:t>(بندرهای جنوبی ایران) </a:t>
            </a:r>
            <a:r>
              <a:rPr lang="fa-IR">
                <a:cs typeface="B Nazanin" panose="00000400000000000000" pitchFamily="2" charset="-78"/>
              </a:rPr>
              <a:t>را کوچ داده، روانه شیراز نمایند کـه ایـشان را بـرده در محـال خراسـان </a:t>
            </a:r>
            <a:r>
              <a:rPr lang="fa-IR">
                <a:cs typeface="B Nazanin" panose="00000400000000000000" pitchFamily="2" charset="-78"/>
              </a:rPr>
              <a:t>در </a:t>
            </a:r>
            <a:r>
              <a:rPr lang="fa-IR" smtClean="0">
                <a:cs typeface="B Nazanin" panose="00000400000000000000" pitchFamily="2" charset="-78"/>
              </a:rPr>
              <a:t>قلعـۀ ماروچاق </a:t>
            </a:r>
            <a:r>
              <a:rPr lang="fa-IR">
                <a:cs typeface="B Nazanin" panose="00000400000000000000" pitchFamily="2" charset="-78"/>
              </a:rPr>
              <a:t>مرغاب </a:t>
            </a:r>
            <a:r>
              <a:rPr lang="fa-IR" smtClean="0">
                <a:cs typeface="B Nazanin" panose="00000400000000000000" pitchFamily="2" charset="-78"/>
              </a:rPr>
              <a:t>(بالا مرغاب) </a:t>
            </a:r>
            <a:r>
              <a:rPr lang="fa-IR">
                <a:cs typeface="B Nazanin" panose="00000400000000000000" pitchFamily="2" charset="-78"/>
              </a:rPr>
              <a:t>جای دهند. نظر به این فرمان جمعی را تعیین </a:t>
            </a:r>
            <a:r>
              <a:rPr lang="fa-IR">
                <a:cs typeface="B Nazanin" panose="00000400000000000000" pitchFamily="2" charset="-78"/>
              </a:rPr>
              <a:t>فرمـود </a:t>
            </a:r>
            <a:r>
              <a:rPr lang="fa-IR" smtClean="0">
                <a:cs typeface="B Nazanin" panose="00000400000000000000" pitchFamily="2" charset="-78"/>
              </a:rPr>
              <a:t>کـه خانوارهای </a:t>
            </a:r>
            <a:r>
              <a:rPr lang="fa-IR">
                <a:cs typeface="B Nazanin" panose="00000400000000000000" pitchFamily="2" charset="-78"/>
              </a:rPr>
              <a:t>مذکور را کوچ داده، روانه خراسان نمایند. بعد از طی منازل عـرض راه</a:t>
            </a:r>
            <a:r>
              <a:rPr lang="fa-IR">
                <a:cs typeface="B Nazanin" panose="00000400000000000000" pitchFamily="2" charset="-78"/>
              </a:rPr>
              <a:t>، </a:t>
            </a:r>
            <a:r>
              <a:rPr lang="fa-IR" smtClean="0">
                <a:cs typeface="B Nazanin" panose="00000400000000000000" pitchFamily="2" charset="-78"/>
              </a:rPr>
              <a:t>آورده در </a:t>
            </a:r>
            <a:r>
              <a:rPr lang="fa-IR">
                <a:cs typeface="B Nazanin" panose="00000400000000000000" pitchFamily="2" charset="-78"/>
              </a:rPr>
              <a:t>قلعۀ ماروچاق کنار رود مرغاب جای </a:t>
            </a:r>
            <a:r>
              <a:rPr lang="fa-IR">
                <a:cs typeface="B Nazanin" panose="00000400000000000000" pitchFamily="2" charset="-78"/>
              </a:rPr>
              <a:t>دادند </a:t>
            </a:r>
            <a:r>
              <a:rPr lang="fa-IR" smtClean="0">
                <a:cs typeface="B Nazanin" panose="00000400000000000000" pitchFamily="2" charset="-78"/>
              </a:rPr>
              <a:t>.» {65}</a:t>
            </a:r>
            <a:endParaRPr lang="fa-IR">
              <a:cs typeface="B Nazanin" panose="00000400000000000000" pitchFamily="2" charset="-78"/>
            </a:endParaRPr>
          </a:p>
        </p:txBody>
      </p:sp>
    </p:spTree>
    <p:extLst>
      <p:ext uri="{BB962C8B-B14F-4D97-AF65-F5344CB8AC3E}">
        <p14:creationId xmlns:p14="http://schemas.microsoft.com/office/powerpoint/2010/main" val="404126723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10000"/>
          </a:bodyPr>
          <a:lstStyle/>
          <a:p>
            <a:pPr algn="just"/>
            <a:r>
              <a:rPr lang="fa-IR">
                <a:cs typeface="B Nazanin" panose="00000400000000000000" pitchFamily="2" charset="-78"/>
              </a:rPr>
              <a:t>ه چند دلیل نمیتوان پذیرفت که اعراب جنوب خراسان </a:t>
            </a:r>
            <a:r>
              <a:rPr lang="fa-IR">
                <a:cs typeface="B Nazanin" panose="00000400000000000000" pitchFamily="2" charset="-78"/>
              </a:rPr>
              <a:t>(</a:t>
            </a:r>
            <a:r>
              <a:rPr lang="fa-IR" smtClean="0">
                <a:cs typeface="B Nazanin" panose="00000400000000000000" pitchFamily="2" charset="-78"/>
              </a:rPr>
              <a:t>عرب خانه) </a:t>
            </a:r>
            <a:r>
              <a:rPr lang="fa-IR">
                <a:cs typeface="B Nazanin" panose="00000400000000000000" pitchFamily="2" charset="-78"/>
              </a:rPr>
              <a:t>از طوایـف</a:t>
            </a:r>
            <a:br>
              <a:rPr lang="fa-IR">
                <a:cs typeface="B Nazanin" panose="00000400000000000000" pitchFamily="2" charset="-78"/>
              </a:rPr>
            </a:br>
            <a:r>
              <a:rPr lang="fa-IR">
                <a:cs typeface="B Nazanin" panose="00000400000000000000" pitchFamily="2" charset="-78"/>
              </a:rPr>
              <a:t>اعراب خوزستان و بندرهای جنوبی ایران باشند. چنان که عدم تصریح کتابهایی چـون</a:t>
            </a:r>
            <a:br>
              <a:rPr lang="fa-IR">
                <a:cs typeface="B Nazanin" panose="00000400000000000000" pitchFamily="2" charset="-78"/>
              </a:rPr>
            </a:br>
            <a:r>
              <a:rPr lang="fa-IR">
                <a:cs typeface="B Nazanin" panose="00000400000000000000" pitchFamily="2" charset="-78"/>
              </a:rPr>
              <a:t>جهان گشای نادری و نادرنامه به محل اسکان این مهـاجران و از طرفـی تـصریح کتـاب</a:t>
            </a:r>
            <a:br>
              <a:rPr lang="fa-IR">
                <a:cs typeface="B Nazanin" panose="00000400000000000000" pitchFamily="2" charset="-78"/>
              </a:rPr>
            </a:br>
            <a:r>
              <a:rPr lang="fa-IR">
                <a:cs typeface="B Nazanin" panose="00000400000000000000" pitchFamily="2" charset="-78"/>
              </a:rPr>
              <a:t>عالم آرای نادری به جای دادن آنان در </a:t>
            </a:r>
            <a:r>
              <a:rPr lang="fa-IR" b="1">
                <a:solidFill>
                  <a:srgbClr val="FF0000"/>
                </a:solidFill>
                <a:cs typeface="B Nazanin" panose="00000400000000000000" pitchFamily="2" charset="-78"/>
              </a:rPr>
              <a:t>بالامرغاب </a:t>
            </a:r>
            <a:r>
              <a:rPr lang="fa-IR" b="1" smtClean="0">
                <a:solidFill>
                  <a:srgbClr val="FF0000"/>
                </a:solidFill>
                <a:cs typeface="B Nazanin" panose="00000400000000000000" pitchFamily="2" charset="-78"/>
              </a:rPr>
              <a:t>(مروالرود سابق</a:t>
            </a:r>
            <a:r>
              <a:rPr lang="fa-IR" smtClean="0">
                <a:cs typeface="B Nazanin" panose="00000400000000000000" pitchFamily="2" charset="-78"/>
              </a:rPr>
              <a:t>) </a:t>
            </a:r>
            <a:r>
              <a:rPr lang="fa-IR">
                <a:cs typeface="B Nazanin" panose="00000400000000000000" pitchFamily="2" charset="-78"/>
              </a:rPr>
              <a:t>نیز مؤید ایـن مطلـب</a:t>
            </a:r>
            <a:br>
              <a:rPr lang="fa-IR">
                <a:cs typeface="B Nazanin" panose="00000400000000000000" pitchFamily="2" charset="-78"/>
              </a:rPr>
            </a:br>
            <a:r>
              <a:rPr lang="fa-IR">
                <a:cs typeface="B Nazanin" panose="00000400000000000000" pitchFamily="2" charset="-78"/>
              </a:rPr>
              <a:t>است</a:t>
            </a:r>
            <a:r>
              <a:rPr lang="fa-IR" smtClean="0">
                <a:cs typeface="B Nazanin" panose="00000400000000000000" pitchFamily="2" charset="-78"/>
              </a:rPr>
              <a:t>.</a:t>
            </a:r>
          </a:p>
          <a:p>
            <a:pPr marL="0" indent="0" algn="just">
              <a:buNone/>
            </a:pPr>
            <a:r>
              <a:rPr lang="fa-IR">
                <a:cs typeface="B Nazanin" panose="00000400000000000000" pitchFamily="2" charset="-78"/>
              </a:rPr>
              <a:t/>
            </a:r>
            <a:br>
              <a:rPr lang="fa-IR">
                <a:cs typeface="B Nazanin" panose="00000400000000000000" pitchFamily="2" charset="-78"/>
              </a:rPr>
            </a:br>
            <a:r>
              <a:rPr lang="fa-IR">
                <a:cs typeface="B Nazanin" panose="00000400000000000000" pitchFamily="2" charset="-78"/>
              </a:rPr>
              <a:t>به هر صورت یکی از دلایل رد این مدعا </a:t>
            </a:r>
            <a:r>
              <a:rPr lang="fa-IR" smtClean="0">
                <a:cs typeface="B Nazanin" panose="00000400000000000000" pitchFamily="2" charset="-78"/>
              </a:rPr>
              <a:t>(اعراب نادری) </a:t>
            </a:r>
            <a:r>
              <a:rPr lang="fa-IR">
                <a:cs typeface="B Nazanin" panose="00000400000000000000" pitchFamily="2" charset="-78"/>
              </a:rPr>
              <a:t>وجود و سکونت اعراب در</a:t>
            </a:r>
            <a:br>
              <a:rPr lang="fa-IR">
                <a:cs typeface="B Nazanin" panose="00000400000000000000" pitchFamily="2" charset="-78"/>
              </a:rPr>
            </a:br>
            <a:r>
              <a:rPr lang="fa-IR">
                <a:cs typeface="B Nazanin" panose="00000400000000000000" pitchFamily="2" charset="-78"/>
              </a:rPr>
              <a:t>این نواحی قبل از زمان نادرشاه میباشد، چه آن که در </a:t>
            </a:r>
            <a:r>
              <a:rPr lang="fa-IR" b="1">
                <a:solidFill>
                  <a:srgbClr val="FF0000"/>
                </a:solidFill>
                <a:cs typeface="B Nazanin" panose="00000400000000000000" pitchFamily="2" charset="-78"/>
              </a:rPr>
              <a:t>اواخر عهد صـفویه نـام و حـضور</a:t>
            </a:r>
            <a:br>
              <a:rPr lang="fa-IR" b="1">
                <a:solidFill>
                  <a:srgbClr val="FF0000"/>
                </a:solidFill>
                <a:cs typeface="B Nazanin" panose="00000400000000000000" pitchFamily="2" charset="-78"/>
              </a:rPr>
            </a:br>
            <a:r>
              <a:rPr lang="fa-IR" b="1">
                <a:solidFill>
                  <a:srgbClr val="FF0000"/>
                </a:solidFill>
                <a:cs typeface="B Nazanin" panose="00000400000000000000" pitchFamily="2" charset="-78"/>
              </a:rPr>
              <a:t>اعراب جنوب خراسان، بویژه خاندان خزیمـه در تـاریخ ثبـت شـده اسـت</a:t>
            </a:r>
            <a:r>
              <a:rPr lang="fa-IR">
                <a:solidFill>
                  <a:srgbClr val="FF0000"/>
                </a:solidFill>
                <a:cs typeface="B Nazanin" panose="00000400000000000000" pitchFamily="2" charset="-78"/>
              </a:rPr>
              <a:t>. </a:t>
            </a:r>
            <a:r>
              <a:rPr lang="fa-IR">
                <a:cs typeface="B Nazanin" panose="00000400000000000000" pitchFamily="2" charset="-78"/>
              </a:rPr>
              <a:t>مؤلـف احیـاء</a:t>
            </a:r>
            <a:br>
              <a:rPr lang="fa-IR">
                <a:cs typeface="B Nazanin" panose="00000400000000000000" pitchFamily="2" charset="-78"/>
              </a:rPr>
            </a:br>
            <a:r>
              <a:rPr lang="fa-IR">
                <a:cs typeface="B Nazanin" panose="00000400000000000000" pitchFamily="2" charset="-78"/>
              </a:rPr>
              <a:t>الملوک نیز به این نکته اشاره </a:t>
            </a:r>
            <a:r>
              <a:rPr lang="fa-IR" smtClean="0">
                <a:cs typeface="B Nazanin" panose="00000400000000000000" pitchFamily="2" charset="-78"/>
              </a:rPr>
              <a:t>دارد.{66} </a:t>
            </a:r>
          </a:p>
          <a:p>
            <a:pPr algn="just"/>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911253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در اوایل عهد یزدگرد نیز اعراب شیبانی با فراغ خـاطر بـه شـهرها و آبـادیهـای مرزی ایران که بیشتر ساکنان آن نبطی و برخی از خانوادههای عـرب و ایرانـی بودنـد، دست بردهای خویش را آغاز کردند. در آبادیهای مجاور مرز ایران که در واقع متعلق به قلمرو ایران بود، </a:t>
            </a:r>
            <a:r>
              <a:rPr lang="fa-IR" b="1" smtClean="0">
                <a:solidFill>
                  <a:srgbClr val="FF0000"/>
                </a:solidFill>
                <a:cs typeface="B Nazanin" panose="00000400000000000000" pitchFamily="2" charset="-78"/>
              </a:rPr>
              <a:t>نبطیها و اعراب </a:t>
            </a:r>
            <a:r>
              <a:rPr lang="fa-IR" smtClean="0">
                <a:cs typeface="B Nazanin" panose="00000400000000000000" pitchFamily="2" charset="-78"/>
              </a:rPr>
              <a:t>در کنار ایرانیها زندگی میکردنـد. در میـان آنـان دو دسته از قبایل بکر بن وائل بودند که در آن زمان از گستاخترین و بیبـاکتـرین طوایـف عرب بشمار میآمدند. اینان بر </a:t>
            </a:r>
            <a:r>
              <a:rPr lang="fa-IR" b="1" smtClean="0">
                <a:solidFill>
                  <a:srgbClr val="FF0000"/>
                </a:solidFill>
                <a:cs typeface="B Nazanin" panose="00000400000000000000" pitchFamily="2" charset="-78"/>
              </a:rPr>
              <a:t>آبادیهای مرزی </a:t>
            </a:r>
            <a:r>
              <a:rPr lang="fa-IR" smtClean="0">
                <a:cs typeface="B Nazanin" panose="00000400000000000000" pitchFamily="2" charset="-78"/>
              </a:rPr>
              <a:t>دسـت بـرد مـیزدنـد و هرچـه بدسـت میآوردند بغارت میبردند. «</a:t>
            </a:r>
            <a:r>
              <a:rPr lang="fa-IR" b="1" smtClean="0">
                <a:solidFill>
                  <a:srgbClr val="FF0000"/>
                </a:solidFill>
                <a:cs typeface="B Nazanin" panose="00000400000000000000" pitchFamily="2" charset="-78"/>
              </a:rPr>
              <a:t>مثنی</a:t>
            </a:r>
            <a:r>
              <a:rPr lang="fa-IR" smtClean="0">
                <a:cs typeface="B Nazanin" panose="00000400000000000000" pitchFamily="2" charset="-78"/>
              </a:rPr>
              <a:t>» یکی از سرکردگان این قبایل که به سبب جـسارتش در این تاخت و تازها نام و آواز اه ی بیشتر از سایرین یافت در خفّان واقع در کرانۀ </a:t>
            </a:r>
            <a:r>
              <a:rPr lang="fa-IR">
                <a:cs typeface="B Nazanin" panose="00000400000000000000" pitchFamily="2" charset="-78"/>
              </a:rPr>
              <a:t>صحرا و نزدیک حیره چادر و خرگاه زده بود. </a:t>
            </a:r>
          </a:p>
        </p:txBody>
      </p:sp>
    </p:spTree>
    <p:extLst>
      <p:ext uri="{BB962C8B-B14F-4D97-AF65-F5344CB8AC3E}">
        <p14:creationId xmlns:p14="http://schemas.microsoft.com/office/powerpoint/2010/main" val="122868907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20000"/>
          </a:bodyPr>
          <a:lstStyle/>
          <a:p>
            <a:pPr algn="just"/>
            <a:r>
              <a:rPr lang="fa-IR">
                <a:cs typeface="B Nazanin" panose="00000400000000000000" pitchFamily="2" charset="-78"/>
              </a:rPr>
              <a:t>همچنین پیوستن اسماعیل خان خزیمه </a:t>
            </a:r>
            <a:r>
              <a:rPr lang="fa-IR" smtClean="0">
                <a:cs typeface="B Nazanin" panose="00000400000000000000" pitchFamily="2" charset="-78"/>
              </a:rPr>
              <a:t>(سرسلسلۀ </a:t>
            </a:r>
            <a:r>
              <a:rPr lang="fa-IR">
                <a:cs typeface="B Nazanin" panose="00000400000000000000" pitchFamily="2" charset="-78"/>
              </a:rPr>
              <a:t>خاندان </a:t>
            </a:r>
            <a:r>
              <a:rPr lang="fa-IR" smtClean="0">
                <a:cs typeface="B Nazanin" panose="00000400000000000000" pitchFamily="2" charset="-78"/>
              </a:rPr>
              <a:t>خزیمه) </a:t>
            </a:r>
            <a:r>
              <a:rPr lang="fa-IR">
                <a:cs typeface="B Nazanin" panose="00000400000000000000" pitchFamily="2" charset="-78"/>
              </a:rPr>
              <a:t>به سپاه نادر</a:t>
            </a:r>
            <a:br>
              <a:rPr lang="fa-IR">
                <a:cs typeface="B Nazanin" panose="00000400000000000000" pitchFamily="2" charset="-78"/>
              </a:rPr>
            </a:br>
            <a:r>
              <a:rPr lang="fa-IR">
                <a:cs typeface="B Nazanin" panose="00000400000000000000" pitchFamily="2" charset="-78"/>
              </a:rPr>
              <a:t>به عنوان یکی از سرکردگان سپاه وی قبل از کوچ یاد شده و نیز </a:t>
            </a:r>
            <a:r>
              <a:rPr lang="fa-IR" b="1">
                <a:solidFill>
                  <a:srgbClr val="FF0000"/>
                </a:solidFill>
                <a:cs typeface="B Nazanin" panose="00000400000000000000" pitchFamily="2" charset="-78"/>
              </a:rPr>
              <a:t>کمـک اعـراب زنگـویی</a:t>
            </a:r>
            <a:br>
              <a:rPr lang="fa-IR" b="1">
                <a:solidFill>
                  <a:srgbClr val="FF0000"/>
                </a:solidFill>
                <a:cs typeface="B Nazanin" panose="00000400000000000000" pitchFamily="2" charset="-78"/>
              </a:rPr>
            </a:br>
            <a:r>
              <a:rPr lang="fa-IR" b="1" smtClean="0">
                <a:solidFill>
                  <a:srgbClr val="FF0000"/>
                </a:solidFill>
                <a:cs typeface="B Nazanin" panose="00000400000000000000" pitchFamily="2" charset="-78"/>
              </a:rPr>
              <a:t>(شیبانی) </a:t>
            </a:r>
            <a:r>
              <a:rPr lang="fa-IR" b="1">
                <a:solidFill>
                  <a:srgbClr val="FF0000"/>
                </a:solidFill>
                <a:cs typeface="B Nazanin" panose="00000400000000000000" pitchFamily="2" charset="-78"/>
              </a:rPr>
              <a:t>به سپاه نادر که در کویر لوت دچار بیآبی شده بودند و نجات آنان از هلاکت ـ</a:t>
            </a:r>
            <a:br>
              <a:rPr lang="fa-IR" b="1">
                <a:solidFill>
                  <a:srgbClr val="FF0000"/>
                </a:solidFill>
                <a:cs typeface="B Nazanin" panose="00000400000000000000" pitchFamily="2" charset="-78"/>
              </a:rPr>
            </a:br>
            <a:r>
              <a:rPr lang="fa-IR" b="1">
                <a:solidFill>
                  <a:srgbClr val="FF0000"/>
                </a:solidFill>
                <a:cs typeface="B Nazanin" panose="00000400000000000000" pitchFamily="2" charset="-78"/>
              </a:rPr>
              <a:t>آن چنان که در افواه جاری است </a:t>
            </a:r>
            <a:r>
              <a:rPr lang="fa-IR">
                <a:cs typeface="B Nazanin" panose="00000400000000000000" pitchFamily="2" charset="-78"/>
              </a:rPr>
              <a:t>ـ از دلایل دیگر بر وجود اعراب در این مناطق قبـل از</a:t>
            </a:r>
            <a:br>
              <a:rPr lang="fa-IR">
                <a:cs typeface="B Nazanin" panose="00000400000000000000" pitchFamily="2" charset="-78"/>
              </a:rPr>
            </a:br>
            <a:r>
              <a:rPr lang="fa-IR">
                <a:cs typeface="B Nazanin" panose="00000400000000000000" pitchFamily="2" charset="-78"/>
              </a:rPr>
              <a:t>این کوچ </a:t>
            </a:r>
            <a:r>
              <a:rPr lang="fa-IR" smtClean="0">
                <a:cs typeface="B Nazanin" panose="00000400000000000000" pitchFamily="2" charset="-78"/>
              </a:rPr>
              <a:t>میباشد.{67}</a:t>
            </a:r>
          </a:p>
          <a:p>
            <a:pPr marL="0" indent="0" algn="just">
              <a:buNone/>
            </a:pPr>
            <a:r>
              <a:rPr lang="fa-IR">
                <a:cs typeface="B Nazanin" panose="00000400000000000000" pitchFamily="2" charset="-78"/>
              </a:rPr>
              <a:t/>
            </a:r>
            <a:br>
              <a:rPr lang="fa-IR">
                <a:cs typeface="B Nazanin" panose="00000400000000000000" pitchFamily="2" charset="-78"/>
              </a:rPr>
            </a:br>
            <a:endParaRPr lang="fa-IR" smtClean="0">
              <a:cs typeface="B Nazanin" panose="00000400000000000000" pitchFamily="2" charset="-78"/>
            </a:endParaRPr>
          </a:p>
          <a:p>
            <a:pPr algn="just"/>
            <a:r>
              <a:rPr lang="fa-IR" smtClean="0">
                <a:cs typeface="B Nazanin" panose="00000400000000000000" pitchFamily="2" charset="-78"/>
              </a:rPr>
              <a:t>چنان </a:t>
            </a:r>
            <a:r>
              <a:rPr lang="fa-IR">
                <a:cs typeface="B Nazanin" panose="00000400000000000000" pitchFamily="2" charset="-78"/>
              </a:rPr>
              <a:t>که یادآور شدیم کثرت قبایل و طوایف عرب در جنوب خراسان آن قدر بود</a:t>
            </a:r>
            <a:br>
              <a:rPr lang="fa-IR">
                <a:cs typeface="B Nazanin" panose="00000400000000000000" pitchFamily="2" charset="-78"/>
              </a:rPr>
            </a:br>
            <a:r>
              <a:rPr lang="fa-IR">
                <a:cs typeface="B Nazanin" panose="00000400000000000000" pitchFamily="2" charset="-78"/>
              </a:rPr>
              <a:t>که در دورۀ قاجاریه، جنوب خراسان به عرب خانه معروف شده بود. بنابراین کوچ چندین</a:t>
            </a:r>
            <a:br>
              <a:rPr lang="fa-IR">
                <a:cs typeface="B Nazanin" panose="00000400000000000000" pitchFamily="2" charset="-78"/>
              </a:rPr>
            </a:br>
            <a:r>
              <a:rPr lang="fa-IR">
                <a:cs typeface="B Nazanin" panose="00000400000000000000" pitchFamily="2" charset="-78"/>
              </a:rPr>
              <a:t>خانوار از اعراب خوزستان نمیتوانسته در مدت نسبتاً کمی چنـان محـدودهای وسـیع را</a:t>
            </a:r>
            <a:br>
              <a:rPr lang="fa-IR">
                <a:cs typeface="B Nazanin" panose="00000400000000000000" pitchFamily="2" charset="-78"/>
              </a:rPr>
            </a:br>
            <a:r>
              <a:rPr lang="fa-IR">
                <a:cs typeface="B Nazanin" panose="00000400000000000000" pitchFamily="2" charset="-78"/>
              </a:rPr>
              <a:t>دربرگیرد که از آن به نام عرب خانه تعبیر شود. </a:t>
            </a:r>
            <a:endParaRPr lang="fa-IR" smtClean="0">
              <a:cs typeface="B Nazanin" panose="00000400000000000000" pitchFamily="2" charset="-78"/>
            </a:endParaRPr>
          </a:p>
          <a:p>
            <a:pPr algn="just"/>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23427595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همین امر دلیلی دیگر بر وجود </a:t>
            </a:r>
            <a:r>
              <a:rPr lang="fa-IR">
                <a:cs typeface="B Nazanin" panose="00000400000000000000" pitchFamily="2" charset="-78"/>
              </a:rPr>
              <a:t>اعراب </a:t>
            </a:r>
            <a:r>
              <a:rPr lang="fa-IR" smtClean="0">
                <a:cs typeface="B Nazanin" panose="00000400000000000000" pitchFamily="2" charset="-78"/>
              </a:rPr>
              <a:t>از زمانهای </a:t>
            </a:r>
            <a:r>
              <a:rPr lang="fa-IR">
                <a:cs typeface="B Nazanin" panose="00000400000000000000" pitchFamily="2" charset="-78"/>
              </a:rPr>
              <a:t>بسیار دور در این </a:t>
            </a:r>
            <a:r>
              <a:rPr lang="fa-IR">
                <a:cs typeface="B Nazanin" panose="00000400000000000000" pitchFamily="2" charset="-78"/>
              </a:rPr>
              <a:t>نواحی </a:t>
            </a:r>
            <a:r>
              <a:rPr lang="fa-IR" smtClean="0">
                <a:cs typeface="B Nazanin" panose="00000400000000000000" pitchFamily="2" charset="-78"/>
              </a:rPr>
              <a:t>است. همچنین </a:t>
            </a:r>
            <a:r>
              <a:rPr lang="fa-IR">
                <a:cs typeface="B Nazanin" panose="00000400000000000000" pitchFamily="2" charset="-78"/>
              </a:rPr>
              <a:t>وجود تفاوتهای عمده میان لهجه و گویش منطقـۀ مزبـور </a:t>
            </a:r>
            <a:r>
              <a:rPr lang="fa-IR">
                <a:cs typeface="B Nazanin" panose="00000400000000000000" pitchFamily="2" charset="-78"/>
              </a:rPr>
              <a:t>بـا </a:t>
            </a:r>
            <a:r>
              <a:rPr lang="fa-IR" smtClean="0">
                <a:cs typeface="B Nazanin" panose="00000400000000000000" pitchFamily="2" charset="-78"/>
              </a:rPr>
              <a:t>گـویش اعراب </a:t>
            </a:r>
            <a:r>
              <a:rPr lang="fa-IR">
                <a:cs typeface="B Nazanin" panose="00000400000000000000" pitchFamily="2" charset="-78"/>
              </a:rPr>
              <a:t>خوزستان نیز از دیگر دلایلـی اسـت کـه مـسألۀ عـدم ارتبـاط آنـان را </a:t>
            </a:r>
            <a:r>
              <a:rPr lang="fa-IR">
                <a:cs typeface="B Nazanin" panose="00000400000000000000" pitchFamily="2" charset="-78"/>
              </a:rPr>
              <a:t>بـا </a:t>
            </a:r>
            <a:r>
              <a:rPr lang="fa-IR" smtClean="0">
                <a:cs typeface="B Nazanin" panose="00000400000000000000" pitchFamily="2" charset="-78"/>
              </a:rPr>
              <a:t>اعـراب خوزستان </a:t>
            </a:r>
            <a:r>
              <a:rPr lang="fa-IR">
                <a:cs typeface="B Nazanin" panose="00000400000000000000" pitchFamily="2" charset="-78"/>
              </a:rPr>
              <a:t>تقویت میکند. بنابراین برخلاف برخی که اعراب عـربخانـه را </a:t>
            </a:r>
            <a:r>
              <a:rPr lang="fa-IR">
                <a:cs typeface="B Nazanin" panose="00000400000000000000" pitchFamily="2" charset="-78"/>
              </a:rPr>
              <a:t>اعـراب </a:t>
            </a:r>
            <a:r>
              <a:rPr lang="fa-IR" smtClean="0">
                <a:cs typeface="B Nazanin" panose="00000400000000000000" pitchFamily="2" charset="-78"/>
              </a:rPr>
              <a:t>نـادری دانستهاند</a:t>
            </a:r>
            <a:r>
              <a:rPr lang="fa-IR">
                <a:cs typeface="B Nazanin" panose="00000400000000000000" pitchFamily="2" charset="-78"/>
              </a:rPr>
              <a:t>، باید قدمت آنان را حداقل به </a:t>
            </a:r>
            <a:r>
              <a:rPr lang="fa-IR">
                <a:cs typeface="B Nazanin" panose="00000400000000000000" pitchFamily="2" charset="-78"/>
              </a:rPr>
              <a:t>سال </a:t>
            </a:r>
            <a:r>
              <a:rPr lang="fa-IR" smtClean="0">
                <a:cs typeface="B Nazanin" panose="00000400000000000000" pitchFamily="2" charset="-78"/>
              </a:rPr>
              <a:t>( </a:t>
            </a:r>
            <a:r>
              <a:rPr lang="fa-IR">
                <a:cs typeface="B Nazanin" panose="00000400000000000000" pitchFamily="2" charset="-78"/>
              </a:rPr>
              <a:t>150ه قـ </a:t>
            </a:r>
            <a:r>
              <a:rPr lang="fa-IR">
                <a:cs typeface="B Nazanin" panose="00000400000000000000" pitchFamily="2" charset="-78"/>
              </a:rPr>
              <a:t>ـ </a:t>
            </a:r>
            <a:r>
              <a:rPr lang="fa-IR" smtClean="0">
                <a:cs typeface="B Nazanin" panose="00000400000000000000" pitchFamily="2" charset="-78"/>
              </a:rPr>
              <a:t>) </a:t>
            </a:r>
            <a:r>
              <a:rPr lang="fa-IR">
                <a:cs typeface="B Nazanin" panose="00000400000000000000" pitchFamily="2" charset="-78"/>
              </a:rPr>
              <a:t>یعنی آمدن سپاه </a:t>
            </a:r>
            <a:r>
              <a:rPr lang="fa-IR">
                <a:cs typeface="B Nazanin" panose="00000400000000000000" pitchFamily="2" charset="-78"/>
              </a:rPr>
              <a:t>حـازم </a:t>
            </a:r>
            <a:r>
              <a:rPr lang="fa-IR" smtClean="0">
                <a:cs typeface="B Nazanin" panose="00000400000000000000" pitchFamily="2" charset="-78"/>
              </a:rPr>
              <a:t>بـن خزیمه </a:t>
            </a:r>
            <a:r>
              <a:rPr lang="fa-IR">
                <a:cs typeface="B Nazanin" panose="00000400000000000000" pitchFamily="2" charset="-78"/>
              </a:rPr>
              <a:t>به خراسان و حتی قبل از آن یعنی مهاجرتهای گستردۀ اعراب در </a:t>
            </a:r>
            <a:r>
              <a:rPr lang="fa-IR">
                <a:cs typeface="B Nazanin" panose="00000400000000000000" pitchFamily="2" charset="-78"/>
              </a:rPr>
              <a:t>سـال </a:t>
            </a:r>
            <a:r>
              <a:rPr lang="fa-IR" smtClean="0">
                <a:cs typeface="B Nazanin" panose="00000400000000000000" pitchFamily="2" charset="-78"/>
              </a:rPr>
              <a:t>( 51و 64ه </a:t>
            </a:r>
            <a:r>
              <a:rPr lang="fa-IR">
                <a:cs typeface="B Nazanin" panose="00000400000000000000" pitchFamily="2" charset="-78"/>
              </a:rPr>
              <a:t>قـ </a:t>
            </a:r>
            <a:r>
              <a:rPr lang="fa-IR">
                <a:cs typeface="B Nazanin" panose="00000400000000000000" pitchFamily="2" charset="-78"/>
              </a:rPr>
              <a:t>ـ </a:t>
            </a:r>
            <a:r>
              <a:rPr lang="fa-IR" smtClean="0">
                <a:cs typeface="B Nazanin" panose="00000400000000000000" pitchFamily="2" charset="-78"/>
              </a:rPr>
              <a:t>) </a:t>
            </a:r>
            <a:r>
              <a:rPr lang="fa-IR">
                <a:cs typeface="B Nazanin" panose="00000400000000000000" pitchFamily="2" charset="-78"/>
              </a:rPr>
              <a:t>دانست</a:t>
            </a:r>
            <a:endParaRPr lang="fa-IR"/>
          </a:p>
        </p:txBody>
      </p:sp>
      <p:sp>
        <p:nvSpPr>
          <p:cNvPr id="4" name="Flowchart: Alternate Process 3"/>
          <p:cNvSpPr/>
          <p:nvPr/>
        </p:nvSpPr>
        <p:spPr>
          <a:xfrm>
            <a:off x="1322362" y="4740812"/>
            <a:ext cx="6260123" cy="111134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تفاوتهای عمده میان لهجه و گویش منطقـۀ مزبـور بـا گـویش اعراب خوزستان</a:t>
            </a:r>
            <a:endParaRPr lang="fa-IR"/>
          </a:p>
        </p:txBody>
      </p:sp>
    </p:spTree>
    <p:extLst>
      <p:ext uri="{BB962C8B-B14F-4D97-AF65-F5344CB8AC3E}">
        <p14:creationId xmlns:p14="http://schemas.microsoft.com/office/powerpoint/2010/main" val="280101646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پینوشتها</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 </a:t>
            </a:r>
            <a:r>
              <a:rPr lang="fa-IR">
                <a:cs typeface="B Nazanin" panose="00000400000000000000" pitchFamily="2" charset="-78"/>
              </a:rPr>
              <a:t>1پیرنیا، حسن، ایران باستانی و داستانهای قدیم ایـران )تهـران: دنیـای کتـاب،  ،(1370ص</a:t>
            </a:r>
          </a:p>
          <a:p>
            <a:pPr marL="0" indent="0" algn="just">
              <a:buNone/>
            </a:pPr>
            <a:r>
              <a:rPr lang="fa-IR">
                <a:cs typeface="B Nazanin" panose="00000400000000000000" pitchFamily="2" charset="-78"/>
              </a:rPr>
              <a:t> .356و ابن اثیر، الکامـل فـی التـاریخ )بیـروت: داراحیـاء التـراث العربـی، الطبعـۀ الرابعـۀ،</a:t>
            </a:r>
          </a:p>
          <a:p>
            <a:pPr marL="0" indent="0" algn="just">
              <a:buNone/>
            </a:pPr>
            <a:r>
              <a:rPr lang="fa-IR">
                <a:cs typeface="B Nazanin" panose="00000400000000000000" pitchFamily="2" charset="-78"/>
              </a:rPr>
              <a:t>.259 ، ص1 ه قـ ـ (، ج1414</a:t>
            </a:r>
          </a:p>
          <a:p>
            <a:pPr marL="0" indent="0" algn="just">
              <a:buNone/>
            </a:pPr>
            <a:r>
              <a:rPr lang="fa-IR">
                <a:cs typeface="B Nazanin" panose="00000400000000000000" pitchFamily="2" charset="-78"/>
              </a:rPr>
              <a:t>- 2رضایی، عبدالعظیم، گنجینۀ تاریخ ایران )تهران: اطلس،  ،(1378ج  ،9ص .429</a:t>
            </a:r>
          </a:p>
          <a:p>
            <a:pPr marL="0" indent="0" algn="just">
              <a:buNone/>
            </a:pPr>
            <a:r>
              <a:rPr lang="fa-IR">
                <a:cs typeface="B Nazanin" panose="00000400000000000000" pitchFamily="2" charset="-78"/>
              </a:rPr>
              <a:t>- 3زرین کوب، عبدالحسین، تاریخ ایران بعداز اسلام )تهران: امیرکبیر، چاپ هشتم،  ،(1379ص</a:t>
            </a:r>
          </a:p>
          <a:p>
            <a:pPr marL="0" indent="0" algn="just">
              <a:buNone/>
            </a:pPr>
            <a:r>
              <a:rPr lang="fa-IR">
                <a:cs typeface="B Nazanin" panose="00000400000000000000" pitchFamily="2" charset="-78"/>
              </a:rPr>
              <a:t> .278و پیرنیا، حسن، ایران باستانی و داستانهای قدیم ایران، ص .356</a:t>
            </a:r>
          </a:p>
          <a:p>
            <a:pPr marL="0" indent="0" algn="just">
              <a:buNone/>
            </a:pPr>
            <a:r>
              <a:rPr lang="fa-IR">
                <a:cs typeface="B Nazanin" panose="00000400000000000000" pitchFamily="2" charset="-78"/>
              </a:rPr>
              <a:t>- 4زرین کوب، عبدالحسین، تاریخ ایران بعداز اسلام، صص .</a:t>
            </a:r>
            <a:r>
              <a:rPr lang="fa-IR" smtClean="0">
                <a:cs typeface="B Nazanin" panose="00000400000000000000" pitchFamily="2" charset="-78"/>
              </a:rPr>
              <a:t>291-286</a:t>
            </a:r>
            <a:endParaRPr lang="fa-IR">
              <a:cs typeface="B Nazanin" panose="00000400000000000000" pitchFamily="2" charset="-78"/>
            </a:endParaRPr>
          </a:p>
        </p:txBody>
      </p:sp>
    </p:spTree>
    <p:extLst>
      <p:ext uri="{BB962C8B-B14F-4D97-AF65-F5344CB8AC3E}">
        <p14:creationId xmlns:p14="http://schemas.microsoft.com/office/powerpoint/2010/main" val="224592862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20000"/>
          </a:bodyPr>
          <a:lstStyle/>
          <a:p>
            <a:pPr marL="0" indent="0" algn="just">
              <a:buNone/>
            </a:pPr>
            <a:r>
              <a:rPr lang="fa-IR">
                <a:cs typeface="B Nazanin" panose="00000400000000000000" pitchFamily="2" charset="-78"/>
              </a:rPr>
              <a:t>- 5رضایی، عبدالعظیم، گنجینۀ تاریخ ایران، ج  ،9ص .429</a:t>
            </a:r>
          </a:p>
          <a:p>
            <a:pPr marL="0" indent="0" algn="just">
              <a:buNone/>
            </a:pPr>
            <a:r>
              <a:rPr lang="fa-IR">
                <a:cs typeface="B Nazanin" panose="00000400000000000000" pitchFamily="2" charset="-78"/>
              </a:rPr>
              <a:t>- 6زرین کوب، عبدالحسین، تاریخ ایران بعداز اسلام، صص .337-335</a:t>
            </a:r>
          </a:p>
          <a:p>
            <a:pPr marL="0" indent="0" algn="just">
              <a:buNone/>
            </a:pPr>
            <a:r>
              <a:rPr lang="fa-IR">
                <a:cs typeface="B Nazanin" panose="00000400000000000000" pitchFamily="2" charset="-78"/>
              </a:rPr>
              <a:t>- 7اشپولر، برتولد، تاریخ ایران در قرون نخستین اسلامی، جواد فلاطوری )انتـشارات علمـی و</a:t>
            </a:r>
          </a:p>
          <a:p>
            <a:pPr marL="0" indent="0" algn="just">
              <a:buNone/>
            </a:pPr>
            <a:r>
              <a:rPr lang="fa-IR">
                <a:cs typeface="B Nazanin" panose="00000400000000000000" pitchFamily="2" charset="-78"/>
              </a:rPr>
              <a:t>فرهنگی، چاپ سوم،  ،(1373صص  449-447و ابن اثیر، الکامل فی التاریخ، ج  ،2ص ،584</a:t>
            </a:r>
          </a:p>
          <a:p>
            <a:pPr marL="0" indent="0" algn="just">
              <a:buNone/>
            </a:pPr>
            <a:r>
              <a:rPr lang="fa-IR">
                <a:cs typeface="B Nazanin" panose="00000400000000000000" pitchFamily="2" charset="-78"/>
              </a:rPr>
              <a:t> .500و بلاذری، فتوح البلدان، آذرتاش آذرنوش، )تهران: سروش،  (1364ص .165</a:t>
            </a:r>
          </a:p>
          <a:p>
            <a:pPr marL="0" indent="0" algn="just">
              <a:buNone/>
            </a:pPr>
            <a:r>
              <a:rPr lang="fa-IR">
                <a:cs typeface="B Nazanin" panose="00000400000000000000" pitchFamily="2" charset="-78"/>
              </a:rPr>
              <a:t>- 8احمدیان، محمدعلی، جغرافیای شهرستان بیرجند )مـشهد: آسـتان قـدس رضـوی، ،(1374</a:t>
            </a:r>
          </a:p>
          <a:p>
            <a:pPr marL="0" indent="0" algn="just">
              <a:buNone/>
            </a:pPr>
            <a:r>
              <a:rPr lang="fa-IR">
                <a:cs typeface="B Nazanin" panose="00000400000000000000" pitchFamily="2" charset="-78"/>
              </a:rPr>
              <a:t>.66 ،67 صص</a:t>
            </a:r>
          </a:p>
          <a:p>
            <a:pPr marL="0" indent="0" algn="just">
              <a:buNone/>
            </a:pPr>
            <a:r>
              <a:rPr lang="fa-IR">
                <a:cs typeface="B Nazanin" panose="00000400000000000000" pitchFamily="2" charset="-78"/>
              </a:rPr>
              <a:t>- 9بلاذری، فتوح البلدان، آذرتاش آذرنـوش، ص  158و آیتـی، محمـد حـسین، بهارسـتان در</a:t>
            </a:r>
          </a:p>
          <a:p>
            <a:pPr marL="0" indent="0" algn="just">
              <a:buNone/>
            </a:pPr>
            <a:r>
              <a:rPr lang="fa-IR">
                <a:cs typeface="B Nazanin" panose="00000400000000000000" pitchFamily="2" charset="-78"/>
              </a:rPr>
              <a:t>تاریخ و تراجم رجال قاینات و قهستان )مشهد: دانش گاه فردوسی مشهد،  (1371صـص ،49</a:t>
            </a:r>
          </a:p>
          <a:p>
            <a:pPr marL="0" indent="0" algn="just">
              <a:buNone/>
            </a:pPr>
            <a:r>
              <a:rPr lang="fa-IR">
                <a:cs typeface="B Nazanin" panose="00000400000000000000" pitchFamily="2" charset="-78"/>
              </a:rPr>
              <a:t>.38 ،39 ،4</a:t>
            </a:r>
          </a:p>
          <a:p>
            <a:endParaRPr lang="fa-IR"/>
          </a:p>
        </p:txBody>
      </p:sp>
    </p:spTree>
    <p:extLst>
      <p:ext uri="{BB962C8B-B14F-4D97-AF65-F5344CB8AC3E}">
        <p14:creationId xmlns:p14="http://schemas.microsoft.com/office/powerpoint/2010/main" val="208601610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85000" lnSpcReduction="20000"/>
          </a:bodyPr>
          <a:lstStyle/>
          <a:p>
            <a:pPr marL="0" indent="0" algn="just">
              <a:buNone/>
            </a:pPr>
            <a:r>
              <a:rPr lang="fa-IR" smtClean="0">
                <a:cs typeface="B Nazanin" panose="00000400000000000000" pitchFamily="2" charset="-78"/>
              </a:rPr>
              <a:t>10 - حمــوی</a:t>
            </a:r>
            <a:r>
              <a:rPr lang="fa-IR">
                <a:cs typeface="B Nazanin" panose="00000400000000000000" pitchFamily="2" charset="-78"/>
              </a:rPr>
              <a:t>، یــاقوت، معجــم البلــدان، )بیــروت: دار احیــاء التــراث العربــی، الطبعــۀ الاولــی،</a:t>
            </a:r>
          </a:p>
          <a:p>
            <a:pPr marL="0" indent="0" algn="just">
              <a:buNone/>
            </a:pPr>
            <a:r>
              <a:rPr lang="fa-IR">
                <a:cs typeface="B Nazanin" panose="00000400000000000000" pitchFamily="2" charset="-78"/>
              </a:rPr>
              <a:t> 1417هـ ـ ق(، ج  ،3ص  .250و آیتی، محمد حسین، بهارستان در تـاریخ و تـراجم رجـال</a:t>
            </a:r>
          </a:p>
          <a:p>
            <a:pPr marL="0" indent="0" algn="just">
              <a:buNone/>
            </a:pPr>
            <a:r>
              <a:rPr lang="fa-IR">
                <a:cs typeface="B Nazanin" panose="00000400000000000000" pitchFamily="2" charset="-78"/>
              </a:rPr>
              <a:t>قاینات و قهستان، ص .39</a:t>
            </a:r>
          </a:p>
          <a:p>
            <a:pPr marL="0" indent="0" algn="just">
              <a:buNone/>
            </a:pPr>
            <a:r>
              <a:rPr lang="fa-IR">
                <a:cs typeface="B Nazanin" panose="00000400000000000000" pitchFamily="2" charset="-78"/>
              </a:rPr>
              <a:t>-</a:t>
            </a:r>
            <a:r>
              <a:rPr lang="fa-IR" smtClean="0">
                <a:cs typeface="B Nazanin" panose="00000400000000000000" pitchFamily="2" charset="-78"/>
              </a:rPr>
              <a:t>11- ابن </a:t>
            </a:r>
            <a:r>
              <a:rPr lang="fa-IR">
                <a:cs typeface="B Nazanin" panose="00000400000000000000" pitchFamily="2" charset="-78"/>
              </a:rPr>
              <a:t>اثیر، الکامل فی التاریخ، ج ،2ص  258و بـلاذری، فتـوح البلـدان، آذرتـاش آذرنـوش،</a:t>
            </a:r>
          </a:p>
          <a:p>
            <a:pPr marL="0" indent="0" algn="just">
              <a:buNone/>
            </a:pPr>
            <a:r>
              <a:rPr lang="fa-IR">
                <a:cs typeface="B Nazanin" panose="00000400000000000000" pitchFamily="2" charset="-78"/>
              </a:rPr>
              <a:t>.158 ،159 ،164 صص</a:t>
            </a:r>
          </a:p>
          <a:p>
            <a:pPr marL="0" indent="0" algn="just">
              <a:buNone/>
            </a:pPr>
            <a:r>
              <a:rPr lang="fa-IR">
                <a:cs typeface="B Nazanin" panose="00000400000000000000" pitchFamily="2" charset="-78"/>
              </a:rPr>
              <a:t>-</a:t>
            </a:r>
            <a:r>
              <a:rPr lang="fa-IR" smtClean="0">
                <a:cs typeface="B Nazanin" panose="00000400000000000000" pitchFamily="2" charset="-78"/>
              </a:rPr>
              <a:t>12-آیتی</a:t>
            </a:r>
            <a:r>
              <a:rPr lang="fa-IR">
                <a:cs typeface="B Nazanin" panose="00000400000000000000" pitchFamily="2" charset="-78"/>
              </a:rPr>
              <a:t>، محمدحسین، بهارستان در تاریخ و تراجم رجال قاینات و قهستان، صـص  .40 ،41و</a:t>
            </a:r>
          </a:p>
          <a:p>
            <a:pPr marL="0" indent="0" algn="just">
              <a:buNone/>
            </a:pPr>
            <a:r>
              <a:rPr lang="fa-IR">
                <a:cs typeface="B Nazanin" panose="00000400000000000000" pitchFamily="2" charset="-78"/>
              </a:rPr>
              <a:t>ابن اثیر، الکامل فی التاریخ  2ج ، صص  198 ،202و طبری، محمدبن جریـر، تـاریخ طبـری،</a:t>
            </a:r>
          </a:p>
          <a:p>
            <a:pPr marL="0" indent="0" algn="just">
              <a:buNone/>
            </a:pPr>
            <a:r>
              <a:rPr lang="fa-IR">
                <a:cs typeface="B Nazanin" panose="00000400000000000000" pitchFamily="2" charset="-78"/>
              </a:rPr>
              <a:t>ابوالقاسم پاینده )تهران: اساطیر، چاپ چهارم،  ،(1368ج  ،5صص .1998 ،2001</a:t>
            </a:r>
          </a:p>
          <a:p>
            <a:pPr marL="0" indent="0" algn="just">
              <a:buNone/>
            </a:pPr>
            <a:r>
              <a:rPr lang="fa-IR">
                <a:cs typeface="B Nazanin" panose="00000400000000000000" pitchFamily="2" charset="-78"/>
              </a:rPr>
              <a:t>-</a:t>
            </a:r>
            <a:r>
              <a:rPr lang="fa-IR" smtClean="0">
                <a:cs typeface="B Nazanin" panose="00000400000000000000" pitchFamily="2" charset="-78"/>
              </a:rPr>
              <a:t>13-زرین </a:t>
            </a:r>
            <a:r>
              <a:rPr lang="fa-IR">
                <a:cs typeface="B Nazanin" panose="00000400000000000000" pitchFamily="2" charset="-78"/>
              </a:rPr>
              <a:t>کوب، عبدالحسین، تاریخ ایران بعداز اسلام، ص .350</a:t>
            </a:r>
          </a:p>
          <a:p>
            <a:pPr marL="0" indent="0" algn="just">
              <a:buNone/>
            </a:pPr>
            <a:r>
              <a:rPr lang="fa-IR">
                <a:cs typeface="B Nazanin" panose="00000400000000000000" pitchFamily="2" charset="-78"/>
              </a:rPr>
              <a:t>.351-348 -همان، صص14</a:t>
            </a:r>
          </a:p>
          <a:p>
            <a:pPr marL="0" indent="0" algn="just">
              <a:buNone/>
            </a:pPr>
            <a:r>
              <a:rPr lang="fa-IR">
                <a:cs typeface="B Nazanin" panose="00000400000000000000" pitchFamily="2" charset="-78"/>
              </a:rPr>
              <a:t>-15رضایی، عبدالعظیم، گنجینۀ تاریخ ایران، ج  ،9ص .5</a:t>
            </a:r>
          </a:p>
        </p:txBody>
      </p:sp>
    </p:spTree>
    <p:extLst>
      <p:ext uri="{BB962C8B-B14F-4D97-AF65-F5344CB8AC3E}">
        <p14:creationId xmlns:p14="http://schemas.microsoft.com/office/powerpoint/2010/main" val="283994071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17- زرین </a:t>
            </a:r>
            <a:r>
              <a:rPr lang="fa-IR">
                <a:cs typeface="B Nazanin" panose="00000400000000000000" pitchFamily="2" charset="-78"/>
              </a:rPr>
              <a:t>کوب، عبدالحسین، تاریخ ایران بعداز اسلام، ص .367</a:t>
            </a:r>
          </a:p>
          <a:p>
            <a:pPr algn="just"/>
            <a:r>
              <a:rPr lang="fa-IR">
                <a:cs typeface="B Nazanin" panose="00000400000000000000" pitchFamily="2" charset="-78"/>
              </a:rPr>
              <a:t>.367 ،368 -همان، صص17</a:t>
            </a:r>
          </a:p>
          <a:p>
            <a:pPr algn="just"/>
            <a:r>
              <a:rPr lang="fa-IR">
                <a:cs typeface="B Nazanin" panose="00000400000000000000" pitchFamily="2" charset="-78"/>
              </a:rPr>
              <a:t>-18بلاذری، فتوح البلدان، آذرتاش آذرنوش، صص .164 ،165</a:t>
            </a:r>
          </a:p>
          <a:p>
            <a:pPr algn="just"/>
            <a:r>
              <a:rPr lang="fa-IR">
                <a:cs typeface="B Nazanin" panose="00000400000000000000" pitchFamily="2" charset="-78"/>
              </a:rPr>
              <a:t>-19ابن اثیر، الکامل فی التاریخ، ج  ،2ص .584</a:t>
            </a:r>
          </a:p>
          <a:p>
            <a:pPr algn="just"/>
            <a:r>
              <a:rPr lang="fa-IR">
                <a:cs typeface="B Nazanin" panose="00000400000000000000" pitchFamily="2" charset="-78"/>
              </a:rPr>
              <a:t>-20زرین کوب، عبدالحسین، تاریخ ایران بعد از اسلام، صص .368 ،369</a:t>
            </a:r>
          </a:p>
          <a:p>
            <a:pPr algn="just"/>
            <a:r>
              <a:rPr lang="fa-IR">
                <a:cs typeface="B Nazanin" panose="00000400000000000000" pitchFamily="2" charset="-78"/>
              </a:rPr>
              <a:t>-21همان، ص .370</a:t>
            </a:r>
          </a:p>
          <a:p>
            <a:pPr algn="just"/>
            <a:r>
              <a:rPr lang="fa-IR">
                <a:cs typeface="B Nazanin" panose="00000400000000000000" pitchFamily="2" charset="-78"/>
              </a:rPr>
              <a:t>-22رضایی، عبدالعظیم، گنجینۀ تاریخ ایران، ج  ،9ص .</a:t>
            </a:r>
            <a:r>
              <a:rPr lang="fa-IR" smtClean="0">
                <a:cs typeface="B Nazanin" panose="00000400000000000000" pitchFamily="2" charset="-78"/>
              </a:rPr>
              <a:t>545</a:t>
            </a:r>
            <a:endParaRPr lang="fa-IR">
              <a:cs typeface="B Nazanin" panose="00000400000000000000" pitchFamily="2" charset="-78"/>
            </a:endParaRPr>
          </a:p>
        </p:txBody>
      </p:sp>
    </p:spTree>
    <p:extLst>
      <p:ext uri="{BB962C8B-B14F-4D97-AF65-F5344CB8AC3E}">
        <p14:creationId xmlns:p14="http://schemas.microsoft.com/office/powerpoint/2010/main" val="274804517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-23زرین کوب، عبدالحسین، تاریخ ایران بعداز اسلام، ص .387</a:t>
            </a:r>
          </a:p>
          <a:p>
            <a:pPr algn="just"/>
            <a:r>
              <a:rPr lang="fa-IR">
                <a:cs typeface="B Nazanin" panose="00000400000000000000" pitchFamily="2" charset="-78"/>
              </a:rPr>
              <a:t>-24اشپولر، برتولد، تاریخ ایران در قرون نخستین اسلامی، جواد فلاطـوری، ج  ،1صـص ،452</a:t>
            </a:r>
          </a:p>
          <a:p>
            <a:pPr algn="just"/>
            <a:r>
              <a:rPr lang="fa-IR">
                <a:cs typeface="B Nazanin" panose="00000400000000000000" pitchFamily="2" charset="-78"/>
              </a:rPr>
              <a:t>.75 ،450 ،451</a:t>
            </a:r>
          </a:p>
          <a:p>
            <a:pPr algn="just"/>
            <a:r>
              <a:rPr lang="fa-IR">
                <a:cs typeface="B Nazanin" panose="00000400000000000000" pitchFamily="2" charset="-78"/>
              </a:rPr>
              <a:t>-25همان مأخذ، همان صفحات.</a:t>
            </a:r>
          </a:p>
          <a:p>
            <a:pPr algn="just"/>
            <a:r>
              <a:rPr lang="fa-IR">
                <a:cs typeface="B Nazanin" panose="00000400000000000000" pitchFamily="2" charset="-78"/>
              </a:rPr>
              <a:t>-26زرین کوب، عبدالحسین، تاریخ ایـران بعـد از اسـلام، صـص  .492 ،493 ،494و حمـوی،</a:t>
            </a:r>
          </a:p>
          <a:p>
            <a:pPr algn="just"/>
            <a:r>
              <a:rPr lang="fa-IR">
                <a:cs typeface="B Nazanin" panose="00000400000000000000" pitchFamily="2" charset="-78"/>
              </a:rPr>
              <a:t>یاقوت، معجم البلدان، ج  2ص، ص .220،218</a:t>
            </a:r>
          </a:p>
          <a:p>
            <a:pPr algn="just"/>
            <a:r>
              <a:rPr lang="fa-IR">
                <a:cs typeface="B Nazanin" panose="00000400000000000000" pitchFamily="2" charset="-78"/>
              </a:rPr>
              <a:t>-27زرین کوب، عبدالحسین، تـاریخ ایـران بعـد از اسـلام، ص  .463و آیتـی، محمـد حـسین،</a:t>
            </a:r>
          </a:p>
          <a:p>
            <a:pPr algn="just"/>
            <a:r>
              <a:rPr lang="fa-IR">
                <a:cs typeface="B Nazanin" panose="00000400000000000000" pitchFamily="2" charset="-78"/>
              </a:rPr>
              <a:t>بهارستان در تاریخ و تراجم رجال قاینات و قهستان، ص .10</a:t>
            </a:r>
          </a:p>
          <a:p>
            <a:endParaRPr lang="fa-IR"/>
          </a:p>
        </p:txBody>
      </p:sp>
    </p:spTree>
    <p:extLst>
      <p:ext uri="{BB962C8B-B14F-4D97-AF65-F5344CB8AC3E}">
        <p14:creationId xmlns:p14="http://schemas.microsoft.com/office/powerpoint/2010/main" val="120341360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آیتی، محمدحسین، بهارستان در تاریخ و تراجم رجال قاینات و قهستان، ص .100</a:t>
            </a:r>
          </a:p>
          <a:p>
            <a:pPr algn="just"/>
            <a:r>
              <a:rPr lang="fa-IR">
                <a:cs typeface="B Nazanin" panose="00000400000000000000" pitchFamily="2" charset="-78"/>
              </a:rPr>
              <a:t>-29میرنیا، سیدعلی، ایلها و طایفههای عشایری خراسان، )نـسل دانـش،  ،(1369ص  .152و</a:t>
            </a:r>
          </a:p>
          <a:p>
            <a:pPr algn="just"/>
            <a:r>
              <a:rPr lang="fa-IR">
                <a:cs typeface="B Nazanin" panose="00000400000000000000" pitchFamily="2" charset="-78"/>
              </a:rPr>
              <a:t>سیستانی، ملک شاه حسین بن غیاث الدین محمدبن شاه محمود، احیاء الملوک )تهـران: بنگـاه</a:t>
            </a:r>
          </a:p>
          <a:p>
            <a:pPr algn="just"/>
            <a:r>
              <a:rPr lang="fa-IR">
                <a:cs typeface="B Nazanin" panose="00000400000000000000" pitchFamily="2" charset="-78"/>
              </a:rPr>
              <a:t>ترجمه و نشر کتاب،  ،(1344ص .267</a:t>
            </a:r>
          </a:p>
          <a:p>
            <a:pPr algn="just"/>
            <a:r>
              <a:rPr lang="fa-IR">
                <a:cs typeface="B Nazanin" panose="00000400000000000000" pitchFamily="2" charset="-78"/>
              </a:rPr>
              <a:t>-30استرآبادی، میرزامهدی خان، جهان گشای نادری، )تهران: چاپ بهمن،  ،(1341صص ،582</a:t>
            </a:r>
          </a:p>
          <a:p>
            <a:pPr algn="just"/>
            <a:r>
              <a:rPr lang="fa-IR">
                <a:cs typeface="B Nazanin" panose="00000400000000000000" pitchFamily="2" charset="-78"/>
              </a:rPr>
              <a:t> .101و میرنیا، سیدعلی، طایفهایلها و های عشایری خراسان، ص .</a:t>
            </a:r>
            <a:r>
              <a:rPr lang="fa-IR" smtClean="0">
                <a:cs typeface="B Nazanin" panose="00000400000000000000" pitchFamily="2" charset="-78"/>
              </a:rPr>
              <a:t>163-151</a:t>
            </a:r>
            <a:endParaRPr lang="fa-IR">
              <a:cs typeface="B Nazanin" panose="00000400000000000000" pitchFamily="2" charset="-78"/>
            </a:endParaRPr>
          </a:p>
        </p:txBody>
      </p:sp>
    </p:spTree>
    <p:extLst>
      <p:ext uri="{BB962C8B-B14F-4D97-AF65-F5344CB8AC3E}">
        <p14:creationId xmlns:p14="http://schemas.microsoft.com/office/powerpoint/2010/main" val="211566813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-31شیروانی، میرزا زین العابدین، ریاض السیاحه، تصحیح اصغر حامد ربـانی )سـعدی، ،(1339</a:t>
            </a:r>
          </a:p>
          <a:p>
            <a:pPr algn="just"/>
            <a:r>
              <a:rPr lang="fa-IR">
                <a:cs typeface="B Nazanin" panose="00000400000000000000" pitchFamily="2" charset="-78"/>
              </a:rPr>
              <a:t>.146 ص</a:t>
            </a:r>
          </a:p>
          <a:p>
            <a:pPr algn="just"/>
            <a:r>
              <a:rPr lang="fa-IR">
                <a:cs typeface="B Nazanin" panose="00000400000000000000" pitchFamily="2" charset="-78"/>
              </a:rPr>
              <a:t>-32سایکس، سرپرسی، سفرنامۀ ژنرال سرپرسی سایکس، حسین سـعادت نـوری )تهـران: ابـن</a:t>
            </a:r>
          </a:p>
          <a:p>
            <a:pPr algn="just"/>
            <a:r>
              <a:rPr lang="fa-IR">
                <a:cs typeface="B Nazanin" panose="00000400000000000000" pitchFamily="2" charset="-78"/>
              </a:rPr>
              <a:t>.398 (، ص1336 ،سینا</a:t>
            </a:r>
          </a:p>
          <a:p>
            <a:pPr algn="just"/>
            <a:r>
              <a:rPr lang="fa-IR">
                <a:cs typeface="B Nazanin" panose="00000400000000000000" pitchFamily="2" charset="-78"/>
              </a:rPr>
              <a:t>-33بلاذری، فتوح البلدان، آذرتاش آذرنوش، ص  .159و زرین کوب، عبدالحسین، تاریخ ایـران</a:t>
            </a:r>
          </a:p>
          <a:p>
            <a:pPr algn="just"/>
            <a:r>
              <a:rPr lang="fa-IR">
                <a:cs typeface="B Nazanin" panose="00000400000000000000" pitchFamily="2" charset="-78"/>
              </a:rPr>
              <a:t>بعد از اسلام، ص .368</a:t>
            </a:r>
          </a:p>
          <a:p>
            <a:pPr algn="just"/>
            <a:r>
              <a:rPr lang="fa-IR">
                <a:cs typeface="B Nazanin" panose="00000400000000000000" pitchFamily="2" charset="-78"/>
              </a:rPr>
              <a:t>-34آیتی، محمدحسین، بهارستان در تاریخ و تراجم رجال قاینات و قهستان، ص .1</a:t>
            </a:r>
          </a:p>
          <a:p>
            <a:endParaRPr lang="fa-IR"/>
          </a:p>
        </p:txBody>
      </p:sp>
    </p:spTree>
    <p:extLst>
      <p:ext uri="{BB962C8B-B14F-4D97-AF65-F5344CB8AC3E}">
        <p14:creationId xmlns:p14="http://schemas.microsoft.com/office/powerpoint/2010/main" val="169120694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marL="0" indent="0" algn="just">
              <a:buNone/>
            </a:pPr>
            <a:r>
              <a:rPr lang="fa-IR" smtClean="0">
                <a:cs typeface="B Nazanin" panose="00000400000000000000" pitchFamily="2" charset="-78"/>
              </a:rPr>
              <a:t>35- سیدی</a:t>
            </a:r>
            <a:r>
              <a:rPr lang="fa-IR">
                <a:cs typeface="B Nazanin" panose="00000400000000000000" pitchFamily="2" charset="-78"/>
              </a:rPr>
              <a:t>، مهدی، پژوهش طرح جامع مطالعات احیاء و توسعه کشاورزی در جنوب خراسـان،</a:t>
            </a:r>
          </a:p>
          <a:p>
            <a:pPr marL="0" indent="0" algn="just">
              <a:buNone/>
            </a:pPr>
            <a:r>
              <a:rPr lang="fa-IR">
                <a:cs typeface="B Nazanin" panose="00000400000000000000" pitchFamily="2" charset="-78"/>
              </a:rPr>
              <a:t>)بخش پیشینه تاریخی،  ،(1377ص .36</a:t>
            </a:r>
          </a:p>
          <a:p>
            <a:pPr marL="0" indent="0" algn="just">
              <a:buNone/>
            </a:pPr>
            <a:r>
              <a:rPr lang="fa-IR">
                <a:cs typeface="B Nazanin" panose="00000400000000000000" pitchFamily="2" charset="-78"/>
              </a:rPr>
              <a:t> -36رضا قلیخان، تاریخ روضۀ الصفای ناصری، )حکمت،  (1339ج  ،10ص .328</a:t>
            </a:r>
          </a:p>
          <a:p>
            <a:pPr marL="0" indent="0" algn="just">
              <a:buNone/>
            </a:pPr>
            <a:r>
              <a:rPr lang="fa-IR">
                <a:cs typeface="B Nazanin" panose="00000400000000000000" pitchFamily="2" charset="-78"/>
              </a:rPr>
              <a:t> -37محمدحسن خان اعتماد السلطنه )صنیع الدوله(، مرآت البلدان، )تهـران: دانـش گـاه تهـران،</a:t>
            </a:r>
          </a:p>
          <a:p>
            <a:pPr marL="0" indent="0" algn="just">
              <a:buNone/>
            </a:pPr>
            <a:r>
              <a:rPr lang="fa-IR">
                <a:cs typeface="B Nazanin" panose="00000400000000000000" pitchFamily="2" charset="-78"/>
              </a:rPr>
              <a:t>.947 ، ص1 (، ج1367</a:t>
            </a:r>
          </a:p>
          <a:p>
            <a:pPr marL="0" indent="0" algn="just">
              <a:buNone/>
            </a:pPr>
            <a:r>
              <a:rPr lang="fa-IR">
                <a:cs typeface="B Nazanin" panose="00000400000000000000" pitchFamily="2" charset="-78"/>
              </a:rPr>
              <a:t> -38سایکس، سرپرسی، سفرنامۀ ژنرال سرپرسی سایکس، حسین سـعادت نـوری، صـص ،402</a:t>
            </a:r>
          </a:p>
          <a:p>
            <a:pPr marL="0" indent="0" algn="just">
              <a:buNone/>
            </a:pPr>
            <a:r>
              <a:rPr lang="fa-IR">
                <a:cs typeface="B Nazanin" panose="00000400000000000000" pitchFamily="2" charset="-78"/>
              </a:rPr>
              <a:t>.398</a:t>
            </a:r>
          </a:p>
          <a:p>
            <a:pPr marL="0" indent="0" algn="just">
              <a:buNone/>
            </a:pPr>
            <a:r>
              <a:rPr lang="fa-IR">
                <a:cs typeface="B Nazanin" panose="00000400000000000000" pitchFamily="2" charset="-78"/>
              </a:rPr>
              <a:t> -39محمدحسن خان اعتماد السلطنه )صنیع الدوله(، مرآت البلدان، ج  ،1ص .816</a:t>
            </a:r>
          </a:p>
          <a:p>
            <a:pPr marL="0" indent="0" algn="just">
              <a:buNone/>
            </a:pPr>
            <a:r>
              <a:rPr lang="fa-IR">
                <a:cs typeface="B Nazanin" panose="00000400000000000000" pitchFamily="2" charset="-78"/>
              </a:rPr>
              <a:t> </a:t>
            </a:r>
          </a:p>
        </p:txBody>
      </p:sp>
    </p:spTree>
    <p:extLst>
      <p:ext uri="{BB962C8B-B14F-4D97-AF65-F5344CB8AC3E}">
        <p14:creationId xmlns:p14="http://schemas.microsoft.com/office/powerpoint/2010/main" val="932058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مقارن با پایان جنگ ردّه «مثنـی» اسـلام آورد و بدین گونه به مسلمانان پیوست تا از حمایت اعراب بهره ببرد. در واقع در این زمان سپاه اسلام به دنبال قلع و قمع اهل ردّه و مشرکان عرب تا حدود فرات پیش آمده بود. گویی بعد از آن که اهل ردّه در بلاد یمامه و تمیم و بحرین مقهور و مغلوب شده بودند، اینـک نوبت </a:t>
            </a:r>
            <a:r>
              <a:rPr lang="fa-IR" b="1" smtClean="0">
                <a:solidFill>
                  <a:srgbClr val="FF0000"/>
                </a:solidFill>
                <a:cs typeface="B Nazanin" panose="00000400000000000000" pitchFamily="2" charset="-78"/>
              </a:rPr>
              <a:t>الحاق حیره </a:t>
            </a:r>
            <a:r>
              <a:rPr lang="fa-IR" smtClean="0">
                <a:cs typeface="B Nazanin" panose="00000400000000000000" pitchFamily="2" charset="-78"/>
              </a:rPr>
              <a:t>به قلمرو اسلام رسیده بود. در این زمان «</a:t>
            </a:r>
            <a:r>
              <a:rPr lang="fa-IR" b="1" smtClean="0">
                <a:solidFill>
                  <a:srgbClr val="FF0000"/>
                </a:solidFill>
                <a:cs typeface="B Nazanin" panose="00000400000000000000" pitchFamily="2" charset="-78"/>
              </a:rPr>
              <a:t>خالد بن ولید</a:t>
            </a:r>
            <a:r>
              <a:rPr lang="fa-IR" smtClean="0">
                <a:cs typeface="B Nazanin" panose="00000400000000000000" pitchFamily="2" charset="-78"/>
              </a:rPr>
              <a:t>» به عراق آمد.{4}</a:t>
            </a:r>
            <a:endParaRPr lang="fa-IR">
              <a:cs typeface="B Nazanin" panose="00000400000000000000" pitchFamily="2" charset="-78"/>
            </a:endParaRPr>
          </a:p>
        </p:txBody>
      </p:sp>
      <p:sp>
        <p:nvSpPr>
          <p:cNvPr id="4" name="Flowchart: Alternate Process 3"/>
          <p:cNvSpPr/>
          <p:nvPr/>
        </p:nvSpPr>
        <p:spPr>
          <a:xfrm>
            <a:off x="838200" y="4276579"/>
            <a:ext cx="1997612" cy="115355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تا حدود فرات</a:t>
            </a:r>
            <a:endParaRPr lang="fa-IR"/>
          </a:p>
        </p:txBody>
      </p:sp>
    </p:spTree>
    <p:extLst>
      <p:ext uri="{BB962C8B-B14F-4D97-AF65-F5344CB8AC3E}">
        <p14:creationId xmlns:p14="http://schemas.microsoft.com/office/powerpoint/2010/main" val="370031212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a:bodyPr>
          <a:lstStyle/>
          <a:p>
            <a:pPr marL="0" indent="0" algn="just">
              <a:buNone/>
            </a:pPr>
            <a:r>
              <a:rPr lang="fa-IR">
                <a:cs typeface="B Nazanin" panose="00000400000000000000" pitchFamily="2" charset="-78"/>
              </a:rPr>
              <a:t>-40میرزاخانلرخان اعتصام الملک، سفرنامۀ میرزاخانلرخـان، )تهـران: چـاپ فردوسـی( صـص</a:t>
            </a:r>
          </a:p>
          <a:p>
            <a:pPr marL="0" indent="0" algn="just">
              <a:buNone/>
            </a:pPr>
            <a:r>
              <a:rPr lang="fa-IR">
                <a:cs typeface="B Nazanin" panose="00000400000000000000" pitchFamily="2" charset="-78"/>
              </a:rPr>
              <a:t>.214 ،216 ،217</a:t>
            </a:r>
          </a:p>
          <a:p>
            <a:pPr marL="0" indent="0" algn="just">
              <a:buNone/>
            </a:pPr>
            <a:r>
              <a:rPr lang="fa-IR">
                <a:cs typeface="B Nazanin" panose="00000400000000000000" pitchFamily="2" charset="-78"/>
              </a:rPr>
              <a:t> -41شیروانی، میرزا زین العابدین، ریاض السیاحه، تصحیح اصغر حامد ربانی، ص .143</a:t>
            </a:r>
          </a:p>
          <a:p>
            <a:pPr marL="0" indent="0" algn="just">
              <a:buNone/>
            </a:pPr>
            <a:r>
              <a:rPr lang="fa-IR">
                <a:cs typeface="B Nazanin" panose="00000400000000000000" pitchFamily="2" charset="-78"/>
              </a:rPr>
              <a:t> -42سیدی، مهدی، پژوهش طرح جامع مطالعات احیاء و توسعه کشاورزی در جنوب خراسـان،</a:t>
            </a:r>
          </a:p>
          <a:p>
            <a:pPr marL="0" indent="0" algn="just">
              <a:buNone/>
            </a:pPr>
            <a:r>
              <a:rPr lang="fa-IR">
                <a:cs typeface="B Nazanin" panose="00000400000000000000" pitchFamily="2" charset="-78"/>
              </a:rPr>
              <a:t>.40 ص</a:t>
            </a:r>
          </a:p>
          <a:p>
            <a:pPr marL="0" indent="0" algn="just">
              <a:buNone/>
            </a:pPr>
            <a:r>
              <a:rPr lang="fa-IR">
                <a:cs typeface="B Nazanin" panose="00000400000000000000" pitchFamily="2" charset="-78"/>
              </a:rPr>
              <a:t> -43همان مأخذ، همان صفحه.</a:t>
            </a:r>
          </a:p>
          <a:p>
            <a:pPr marL="0" indent="0" algn="just">
              <a:buNone/>
            </a:pPr>
            <a:r>
              <a:rPr lang="fa-IR">
                <a:cs typeface="B Nazanin" panose="00000400000000000000" pitchFamily="2" charset="-78"/>
              </a:rPr>
              <a:t> -44میرنیا، سیدعلی، ایل ها و طایفههای عشایری خراسان، صص .163-151</a:t>
            </a:r>
          </a:p>
          <a:p>
            <a:pPr marL="0" indent="0" algn="just">
              <a:buNone/>
            </a:pPr>
            <a:r>
              <a:rPr lang="fa-IR">
                <a:cs typeface="B Nazanin" panose="00000400000000000000" pitchFamily="2" charset="-78"/>
              </a:rPr>
              <a:t> -45کلنل ییت، سفرنامۀ خراسان و سیستان، قدرت االله روشنی و مهرداد رهبری، )تهران: یـزدان،</a:t>
            </a:r>
          </a:p>
          <a:p>
            <a:pPr marL="0" indent="0" algn="just">
              <a:buNone/>
            </a:pPr>
            <a:r>
              <a:rPr lang="fa-IR">
                <a:cs typeface="B Nazanin" panose="00000400000000000000" pitchFamily="2" charset="-78"/>
              </a:rPr>
              <a:t>.64 (، ص1365</a:t>
            </a:r>
          </a:p>
          <a:p>
            <a:endParaRPr lang="fa-IR"/>
          </a:p>
        </p:txBody>
      </p:sp>
    </p:spTree>
    <p:extLst>
      <p:ext uri="{BB962C8B-B14F-4D97-AF65-F5344CB8AC3E}">
        <p14:creationId xmlns:p14="http://schemas.microsoft.com/office/powerpoint/2010/main" val="231949597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میرنیا، سیدعلی، ایلها و طایفه های عشایری خراسان، صص .163-151</a:t>
            </a:r>
          </a:p>
          <a:p>
            <a:pPr algn="just"/>
            <a:r>
              <a:rPr lang="fa-IR">
                <a:cs typeface="B Nazanin" panose="00000400000000000000" pitchFamily="2" charset="-78"/>
              </a:rPr>
              <a:t> -47قلیخان، رضا، تاریخ روضۀ الصفای ناصری، ج  ،10ص  .328و محمدحـسن خـان اعتمـاد</a:t>
            </a:r>
          </a:p>
          <a:p>
            <a:pPr algn="just"/>
            <a:r>
              <a:rPr lang="fa-IR">
                <a:cs typeface="B Nazanin" panose="00000400000000000000" pitchFamily="2" charset="-78"/>
              </a:rPr>
              <a:t>السلطنه )صنیع الدوله(، مرآت البلدان، ج  ،1ص .947</a:t>
            </a:r>
          </a:p>
          <a:p>
            <a:pPr algn="just"/>
            <a:r>
              <a:rPr lang="fa-IR">
                <a:cs typeface="B Nazanin" panose="00000400000000000000" pitchFamily="2" charset="-78"/>
              </a:rPr>
              <a:t> -48احم ید ان، محمدعلی، جغرافیای شهرستان بیرجند، صص  .68 ،69و سعیدزاده، سیدمحـسن،</a:t>
            </a:r>
          </a:p>
          <a:p>
            <a:pPr algn="just"/>
            <a:r>
              <a:rPr lang="fa-IR">
                <a:cs typeface="B Nazanin" panose="00000400000000000000" pitchFamily="2" charset="-78"/>
              </a:rPr>
              <a:t>دایرۀ المعارف قاین، )قم: چاپ اول،  ،(1371صص .103 ،104</a:t>
            </a:r>
          </a:p>
          <a:p>
            <a:pPr algn="just"/>
            <a:r>
              <a:rPr lang="fa-IR">
                <a:cs typeface="B Nazanin" panose="00000400000000000000" pitchFamily="2" charset="-78"/>
              </a:rPr>
              <a:t> -49دایرۀ جغرافیایی ستاد ارتش، فرهنگ جغرافیایی ایران، ) ،(1329ج  ،9ص .266</a:t>
            </a:r>
          </a:p>
          <a:p>
            <a:pPr algn="just"/>
            <a:r>
              <a:rPr lang="fa-IR" smtClean="0">
                <a:cs typeface="B Nazanin" panose="00000400000000000000" pitchFamily="2" charset="-78"/>
              </a:rPr>
              <a:t>، </a:t>
            </a:r>
            <a:r>
              <a:rPr lang="fa-IR">
                <a:cs typeface="B Nazanin" panose="00000400000000000000" pitchFamily="2" charset="-78"/>
              </a:rPr>
              <a:t>ص .1</a:t>
            </a:r>
          </a:p>
        </p:txBody>
      </p:sp>
    </p:spTree>
    <p:extLst>
      <p:ext uri="{BB962C8B-B14F-4D97-AF65-F5344CB8AC3E}">
        <p14:creationId xmlns:p14="http://schemas.microsoft.com/office/powerpoint/2010/main" val="166501017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-50سیدی، مهدی، پژوهش طرح جامع مطالعات احیاء و توسعه کشاورزی در جنوب خراسـان،</a:t>
            </a:r>
          </a:p>
          <a:p>
            <a:pPr marL="0" indent="0" algn="just">
              <a:buNone/>
            </a:pPr>
            <a:r>
              <a:rPr lang="fa-IR">
                <a:cs typeface="B Nazanin" panose="00000400000000000000" pitchFamily="2" charset="-78"/>
              </a:rPr>
              <a:t>.41 ص</a:t>
            </a:r>
          </a:p>
          <a:p>
            <a:pPr marL="0" indent="0" algn="just">
              <a:buNone/>
            </a:pPr>
            <a:r>
              <a:rPr lang="fa-IR">
                <a:cs typeface="B Nazanin" panose="00000400000000000000" pitchFamily="2" charset="-78"/>
              </a:rPr>
              <a:t> -51مرکز آمار ایران، سازمان برنامه و بودجه، فرهنگ آبادیهای کـشور، براسـاس سرشـماری</a:t>
            </a:r>
          </a:p>
          <a:p>
            <a:pPr marL="0" indent="0" algn="just">
              <a:buNone/>
            </a:pPr>
            <a:r>
              <a:rPr lang="fa-IR">
                <a:cs typeface="B Nazanin" panose="00000400000000000000" pitchFamily="2" charset="-78"/>
              </a:rPr>
              <a:t>عمومی سال .1375</a:t>
            </a:r>
          </a:p>
          <a:p>
            <a:pPr marL="0" indent="0" algn="just">
              <a:buNone/>
            </a:pPr>
            <a:r>
              <a:rPr lang="fa-IR">
                <a:cs typeface="B Nazanin" panose="00000400000000000000" pitchFamily="2" charset="-78"/>
              </a:rPr>
              <a:t> -52ترجانی زاده، احمد، شرح معلقات سبع، )تهران: سروش،  ،(1382ص .40</a:t>
            </a:r>
          </a:p>
          <a:p>
            <a:pPr marL="0" indent="0" algn="just">
              <a:buNone/>
            </a:pPr>
            <a:r>
              <a:rPr lang="fa-IR">
                <a:cs typeface="B Nazanin" panose="00000400000000000000" pitchFamily="2" charset="-78"/>
              </a:rPr>
              <a:t> -53همان مأخذ، ص .101</a:t>
            </a:r>
          </a:p>
          <a:p>
            <a:pPr marL="0" indent="0" algn="just">
              <a:buNone/>
            </a:pPr>
            <a:r>
              <a:rPr lang="fa-IR">
                <a:cs typeface="B Nazanin" panose="00000400000000000000" pitchFamily="2" charset="-78"/>
              </a:rPr>
              <a:t> -54همان مأخذ</a:t>
            </a:r>
            <a:endParaRPr lang="fa-IR"/>
          </a:p>
        </p:txBody>
      </p:sp>
    </p:spTree>
    <p:extLst>
      <p:ext uri="{BB962C8B-B14F-4D97-AF65-F5344CB8AC3E}">
        <p14:creationId xmlns:p14="http://schemas.microsoft.com/office/powerpoint/2010/main" val="1406879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a:bodyPr>
          <a:lstStyle/>
          <a:p>
            <a:pPr marL="0" indent="0" algn="just">
              <a:buNone/>
            </a:pPr>
            <a:r>
              <a:rPr lang="fa-IR" smtClean="0">
                <a:cs typeface="B Nazanin" panose="00000400000000000000" pitchFamily="2" charset="-78"/>
              </a:rPr>
              <a:t>55- قرآن </a:t>
            </a:r>
            <a:r>
              <a:rPr lang="fa-IR">
                <a:cs typeface="B Nazanin" panose="00000400000000000000" pitchFamily="2" charset="-78"/>
              </a:rPr>
              <a:t>مجید، ترجمه: فولادوند، محمد ) مهدی، تهران: دارالقرآن الکریم »دفتر مطالعات تـاریخ</a:t>
            </a:r>
          </a:p>
          <a:p>
            <a:pPr marL="0" indent="0" algn="just">
              <a:buNone/>
            </a:pPr>
            <a:r>
              <a:rPr lang="fa-IR">
                <a:cs typeface="B Nazanin" panose="00000400000000000000" pitchFamily="2" charset="-78"/>
              </a:rPr>
              <a:t>و معارف اسلامی«، ) ،(1373انعام، .(59</a:t>
            </a:r>
          </a:p>
          <a:p>
            <a:pPr marL="0" indent="0" algn="just">
              <a:buNone/>
            </a:pPr>
            <a:r>
              <a:rPr lang="fa-IR">
                <a:cs typeface="B Nazanin" panose="00000400000000000000" pitchFamily="2" charset="-78"/>
              </a:rPr>
              <a:t> -56همان، )توبه، .(56</a:t>
            </a:r>
          </a:p>
          <a:p>
            <a:pPr marL="0" indent="0" algn="just">
              <a:buNone/>
            </a:pPr>
            <a:r>
              <a:rPr lang="fa-IR">
                <a:cs typeface="B Nazanin" panose="00000400000000000000" pitchFamily="2" charset="-78"/>
              </a:rPr>
              <a:t> -57همان، )نساء، .(103</a:t>
            </a:r>
          </a:p>
          <a:p>
            <a:pPr marL="0" indent="0" algn="just">
              <a:buNone/>
            </a:pPr>
            <a:r>
              <a:rPr lang="fa-IR">
                <a:cs typeface="B Nazanin" panose="00000400000000000000" pitchFamily="2" charset="-78"/>
              </a:rPr>
              <a:t> -58همان، )حجرات، (9</a:t>
            </a:r>
          </a:p>
          <a:p>
            <a:pPr marL="0" indent="0" algn="just">
              <a:buNone/>
            </a:pPr>
            <a:r>
              <a:rPr lang="fa-IR">
                <a:cs typeface="B Nazanin" panose="00000400000000000000" pitchFamily="2" charset="-78"/>
              </a:rPr>
              <a:t> -59اسوار، موسی، از سرود باران تا مزامیر گل سرخ: پیشگامان شعر امروز عرب، )تهران: سخن،</a:t>
            </a:r>
          </a:p>
          <a:p>
            <a:pPr marL="0" indent="0" algn="just">
              <a:buNone/>
            </a:pPr>
            <a:r>
              <a:rPr lang="fa-IR">
                <a:cs typeface="B Nazanin" panose="00000400000000000000" pitchFamily="2" charset="-78"/>
              </a:rPr>
              <a:t>.298 (، ص1381</a:t>
            </a:r>
          </a:p>
          <a:p>
            <a:pPr marL="0" indent="0" algn="just">
              <a:buNone/>
            </a:pPr>
            <a:r>
              <a:rPr lang="fa-IR">
                <a:cs typeface="B Nazanin" panose="00000400000000000000" pitchFamily="2" charset="-78"/>
              </a:rPr>
              <a:t> -60کلنل ییت، سفرنامۀ خراسان و سیستان، قدرت االله روشنی و مهـرداد رهبـری، صـص ،117</a:t>
            </a:r>
          </a:p>
          <a:p>
            <a:pPr marL="0" indent="0" algn="just">
              <a:buNone/>
            </a:pPr>
            <a:r>
              <a:rPr lang="fa-IR">
                <a:cs typeface="B Nazanin" panose="00000400000000000000" pitchFamily="2" charset="-78"/>
              </a:rPr>
              <a:t>.</a:t>
            </a:r>
            <a:r>
              <a:rPr lang="fa-IR" smtClean="0">
                <a:cs typeface="B Nazanin" panose="00000400000000000000" pitchFamily="2" charset="-78"/>
              </a:rPr>
              <a:t>116</a:t>
            </a:r>
            <a:endParaRPr lang="fa-IR">
              <a:cs typeface="B Nazanin" panose="00000400000000000000" pitchFamily="2" charset="-78"/>
            </a:endParaRPr>
          </a:p>
        </p:txBody>
      </p:sp>
    </p:spTree>
    <p:extLst>
      <p:ext uri="{BB962C8B-B14F-4D97-AF65-F5344CB8AC3E}">
        <p14:creationId xmlns:p14="http://schemas.microsoft.com/office/powerpoint/2010/main" val="698527684"/>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pPr marL="0" indent="0" algn="just">
              <a:buNone/>
            </a:pPr>
            <a:r>
              <a:rPr lang="fa-IR">
                <a:cs typeface="B Nazanin" panose="00000400000000000000" pitchFamily="2" charset="-78"/>
              </a:rPr>
              <a:t> -61دایرۀ جغرافیایی ستاد ارتش، فرهنگ جغرافیایی ایران، ج  ،9ص .266</a:t>
            </a:r>
          </a:p>
          <a:p>
            <a:pPr marL="0" indent="0" algn="just">
              <a:buNone/>
            </a:pPr>
            <a:r>
              <a:rPr lang="fa-IR">
                <a:cs typeface="B Nazanin" panose="00000400000000000000" pitchFamily="2" charset="-78"/>
              </a:rPr>
              <a:t> -62دهخدا، علی اکبر، لغتنامۀ ده خدا، )تهران: دانشگاه تهران،  ،(1341ج  ،34ص .148</a:t>
            </a:r>
          </a:p>
          <a:p>
            <a:pPr marL="0" indent="0" algn="just">
              <a:buNone/>
            </a:pPr>
            <a:r>
              <a:rPr lang="fa-IR">
                <a:cs typeface="B Nazanin" panose="00000400000000000000" pitchFamily="2" charset="-78"/>
              </a:rPr>
              <a:t> -63آیتی، محمدحسین، بهارستان در تاریخ و تراجم رجال قاینات و قهستان، ص .27</a:t>
            </a:r>
          </a:p>
          <a:p>
            <a:pPr marL="0" indent="0" algn="just">
              <a:buNone/>
            </a:pPr>
            <a:r>
              <a:rPr lang="fa-IR">
                <a:cs typeface="B Nazanin" panose="00000400000000000000" pitchFamily="2" charset="-78"/>
              </a:rPr>
              <a:t> -64استرآبادی، میرزامهدی خـان، جهـان گـشای نـادری، ص  .230و قدوسـی، محمدحـسین،</a:t>
            </a:r>
          </a:p>
          <a:p>
            <a:pPr marL="0" indent="0" algn="just">
              <a:buNone/>
            </a:pPr>
            <a:r>
              <a:rPr lang="fa-IR">
                <a:cs typeface="B Nazanin" panose="00000400000000000000" pitchFamily="2" charset="-78"/>
              </a:rPr>
              <a:t>نادرنامه، )مشهد: چاپ خانۀ خراسان،  ،(1339ص .243</a:t>
            </a:r>
          </a:p>
          <a:p>
            <a:pPr marL="0" indent="0" algn="just">
              <a:buNone/>
            </a:pPr>
            <a:r>
              <a:rPr lang="fa-IR">
                <a:cs typeface="B Nazanin" panose="00000400000000000000" pitchFamily="2" charset="-78"/>
              </a:rPr>
              <a:t> -65مروی، محمد کاظم، عالم آرای نادری، تصحیح محمد امین ریاحی، )نقش جهان،  ،(1364ج</a:t>
            </a:r>
          </a:p>
          <a:p>
            <a:pPr marL="0" indent="0" algn="just">
              <a:buNone/>
            </a:pPr>
            <a:r>
              <a:rPr lang="fa-IR">
                <a:cs typeface="B Nazanin" panose="00000400000000000000" pitchFamily="2" charset="-78"/>
              </a:rPr>
              <a:t>.363 ، ص1</a:t>
            </a:r>
          </a:p>
          <a:p>
            <a:pPr marL="0" indent="0" algn="just">
              <a:buNone/>
            </a:pPr>
            <a:r>
              <a:rPr lang="fa-IR">
                <a:cs typeface="B Nazanin" panose="00000400000000000000" pitchFamily="2" charset="-78"/>
              </a:rPr>
              <a:t> -66سیستانی، ملک شاه حسین بن غیاث الدین محمدبن شاه محمود، احیاء الملوک، ص .267</a:t>
            </a:r>
          </a:p>
          <a:p>
            <a:pPr marL="0" indent="0" algn="just">
              <a:buNone/>
            </a:pPr>
            <a:r>
              <a:rPr lang="fa-IR">
                <a:cs typeface="B Nazanin" panose="00000400000000000000" pitchFamily="2" charset="-78"/>
              </a:rPr>
              <a:t> -67میرنیا، سیدعلی، طایفهایلها و های عشایری خراسان، صص .15</a:t>
            </a:r>
          </a:p>
          <a:p>
            <a:endParaRPr lang="fa-IR"/>
          </a:p>
        </p:txBody>
      </p:sp>
    </p:spTree>
    <p:extLst>
      <p:ext uri="{BB962C8B-B14F-4D97-AF65-F5344CB8AC3E}">
        <p14:creationId xmlns:p14="http://schemas.microsoft.com/office/powerpoint/2010/main" val="1501769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بدون تردید خلیفه، خالدبن ولید را به عراق فرستاد تا متمردان آنجا (اهل ردّه) را سرکوب نماید و در آنجا از سوی خلیفه، حکومتی اسلامی را بنا نهد. گویا نقشهای بـرای رویارویی با ایرانیان در کار نبوده، اما در حین این درگیریها و سـرکوب اعـراب متمـرد جنگهایی نیز با ایرانیان بوقوع پیوست و باعث شد که خالد با کارگزاران دولت ساسـانی رو به رو گردد.{5}</a:t>
            </a:r>
            <a:endParaRPr lang="fa-IR">
              <a:cs typeface="B Nazanin" panose="00000400000000000000" pitchFamily="2" charset="-78"/>
            </a:endParaRPr>
          </a:p>
        </p:txBody>
      </p:sp>
      <p:sp>
        <p:nvSpPr>
          <p:cNvPr id="4" name="Flowchart: Alternate Process 3"/>
          <p:cNvSpPr/>
          <p:nvPr/>
        </p:nvSpPr>
        <p:spPr>
          <a:xfrm>
            <a:off x="689317" y="4001294"/>
            <a:ext cx="4360985" cy="1252024"/>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درگیریها و سـرکوب اعـراب متمـرد</a:t>
            </a:r>
            <a:endParaRPr lang="fa-IR"/>
          </a:p>
        </p:txBody>
      </p:sp>
    </p:spTree>
    <p:extLst>
      <p:ext uri="{BB962C8B-B14F-4D97-AF65-F5344CB8AC3E}">
        <p14:creationId xmlns:p14="http://schemas.microsoft.com/office/powerpoint/2010/main" val="652396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ورود اعراب به ایران چنان که اشاره شد از دیرزمانی قبل از اسـلام، زد و خوردهـایی بـین ایرانیـان و اعراب در نواحی مرزی صورت میگرفت و اعراب هر گاه فرصتی مییافتنـد بـر نـواحی و آبادیهای مجاور تاخت و تاز میکردند، تا این که خالدبن ولیـد بـه عـراق آمـد.در ابتـدا بیشتر جنگهای خالد، درگیریهایی با نواحی مجاور بویژه اعراب نصارا در عـراق بـوده است.</a:t>
            </a:r>
          </a:p>
        </p:txBody>
      </p:sp>
    </p:spTree>
    <p:extLst>
      <p:ext uri="{BB962C8B-B14F-4D97-AF65-F5344CB8AC3E}">
        <p14:creationId xmlns:p14="http://schemas.microsoft.com/office/powerpoint/2010/main" val="3353452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در حقیقت بعد از این درگیریها بود که جنگ و رویارویی اعراب با ایرانیان بطور رسمی و منسجم آغاز شد وجنگهایی متعدد میان آنان درگرفت که در اغلب آنها غلبـه با اعراب بود. از آن جمله: جنگ زنجیـر (ذات الـسلاسل) در سـال  12و  13هجـری بـه فرماندهی خالدبن ولید که به پیروزی اعراب انجامید؛ (جنگ پل جسر) بـه فرمـاندهـی </a:t>
            </a:r>
            <a:r>
              <a:rPr lang="fa-IR" b="1" smtClean="0">
                <a:solidFill>
                  <a:srgbClr val="FF0000"/>
                </a:solidFill>
                <a:cs typeface="B Nazanin" panose="00000400000000000000" pitchFamily="2" charset="-78"/>
              </a:rPr>
              <a:t>ابوعبید مسعود ثقفی </a:t>
            </a:r>
            <a:r>
              <a:rPr lang="fa-IR" smtClean="0">
                <a:cs typeface="B Nazanin" panose="00000400000000000000" pitchFamily="2" charset="-78"/>
              </a:rPr>
              <a:t>که در آن ایرانیان موفق شدند اعراب را شکـست دهنـد و در واقـع این جنگ تنها و اولین شکست اعراب از ایرانیان بود، هرچنـد کـه مثنـی پـس از آن در جنگی دیگر در همان موضع شکست جسر را جبران کـرد؛ جنـگ قادسـیه در سـال 14 هجری به فرماندهی سعد وقاص؛ جنگ جلولاء در سـال  16هجـری بـه رهبـری سـعد وقاص؛ جنگ نهاوند در سال  21هجری به فرماندهی نعمان که به </a:t>
            </a:r>
            <a:r>
              <a:rPr lang="fa-IR">
                <a:cs typeface="B Nazanin" panose="00000400000000000000" pitchFamily="2" charset="-78"/>
              </a:rPr>
              <a:t>فـتح الفتـوح مـشهور شد و تقریباً بعد از این فتح به موجب بعضی روایتها فتوحات اعراب در همه بلاد ایـران بدون مانعی جدی پیش رفت. </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8620520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پس از واقعۀ نهاوند، خلیفه، «</a:t>
            </a:r>
            <a:r>
              <a:rPr lang="fa-IR" b="1" smtClean="0">
                <a:solidFill>
                  <a:srgbClr val="FF0000"/>
                </a:solidFill>
                <a:cs typeface="B Nazanin" panose="00000400000000000000" pitchFamily="2" charset="-78"/>
              </a:rPr>
              <a:t>عمربن خطّاب</a:t>
            </a:r>
            <a:r>
              <a:rPr lang="fa-IR" smtClean="0">
                <a:cs typeface="B Nazanin" panose="00000400000000000000" pitchFamily="2" charset="-78"/>
              </a:rPr>
              <a:t>» بـرای آن کـه یزدگـرد را از خیـال حمله و مقاومت منصرف دارد، دسته هایی از اعراب کوفه و بصره را به تسخیر بلاد ایـران نامزد کرد، چنان که برخی از سرداران و لشکریان بصره را به فـارس، کرمـان و اصـفهان روانه و بعضی از اعراب کوفه را به اصفهان، آذربایجان و ری گسیل داشـت. «</a:t>
            </a:r>
            <a:r>
              <a:rPr lang="fa-IR" b="1" smtClean="0">
                <a:solidFill>
                  <a:srgbClr val="FF0000"/>
                </a:solidFill>
                <a:cs typeface="B Nazanin" panose="00000400000000000000" pitchFamily="2" charset="-78"/>
              </a:rPr>
              <a:t>احنـف بـن قیس</a:t>
            </a:r>
            <a:r>
              <a:rPr lang="fa-IR" smtClean="0">
                <a:cs typeface="B Nazanin" panose="00000400000000000000" pitchFamily="2" charset="-78"/>
              </a:rPr>
              <a:t>» با دسته ای از سپاه بصره در خراسان و هرات تا حدود نیـشابور و سـرخس و مـرو پیشروی کرد و یزگرد را بدان سوی آموی (رود جیحون) راند. </a:t>
            </a:r>
            <a:endParaRPr lang="fa-IR">
              <a:cs typeface="B Nazanin" panose="00000400000000000000" pitchFamily="2" charset="-78"/>
            </a:endParaRPr>
          </a:p>
        </p:txBody>
      </p:sp>
      <p:sp>
        <p:nvSpPr>
          <p:cNvPr id="4" name="Flowchart: Alternate Process 3"/>
          <p:cNvSpPr/>
          <p:nvPr/>
        </p:nvSpPr>
        <p:spPr>
          <a:xfrm>
            <a:off x="838200" y="4712677"/>
            <a:ext cx="3334043" cy="95660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فـارس، کرمـان و اصـفهان</a:t>
            </a:r>
            <a:endParaRPr lang="fa-IR"/>
          </a:p>
        </p:txBody>
      </p:sp>
      <p:sp>
        <p:nvSpPr>
          <p:cNvPr id="5" name="Flowchart: Alternate Process 4"/>
          <p:cNvSpPr/>
          <p:nvPr/>
        </p:nvSpPr>
        <p:spPr>
          <a:xfrm>
            <a:off x="7821638" y="4712677"/>
            <a:ext cx="3165231" cy="95660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اصفهان، آذربایجان و ری</a:t>
            </a:r>
            <a:endParaRPr lang="fa-IR"/>
          </a:p>
        </p:txBody>
      </p:sp>
    </p:spTree>
    <p:extLst>
      <p:ext uri="{BB962C8B-B14F-4D97-AF65-F5344CB8AC3E}">
        <p14:creationId xmlns:p14="http://schemas.microsoft.com/office/powerpoint/2010/main" val="514779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فارس عرصۀ تاخت و </a:t>
            </a:r>
            <a:r>
              <a:rPr lang="fa-IR" smtClean="0">
                <a:cs typeface="B Nazanin" panose="00000400000000000000" pitchFamily="2" charset="-78"/>
              </a:rPr>
              <a:t>تـاز سرداران </a:t>
            </a:r>
            <a:r>
              <a:rPr lang="fa-IR">
                <a:cs typeface="B Nazanin" panose="00000400000000000000" pitchFamily="2" charset="-78"/>
              </a:rPr>
              <a:t>بصره چون </a:t>
            </a:r>
            <a:r>
              <a:rPr lang="fa-IR" smtClean="0">
                <a:cs typeface="B Nazanin" panose="00000400000000000000" pitchFamily="2" charset="-78"/>
              </a:rPr>
              <a:t>«</a:t>
            </a:r>
            <a:r>
              <a:rPr lang="fa-IR" b="1" smtClean="0">
                <a:solidFill>
                  <a:srgbClr val="FF0000"/>
                </a:solidFill>
                <a:cs typeface="B Nazanin" panose="00000400000000000000" pitchFamily="2" charset="-78"/>
              </a:rPr>
              <a:t>مجاشع </a:t>
            </a:r>
            <a:r>
              <a:rPr lang="fa-IR" b="1">
                <a:solidFill>
                  <a:srgbClr val="FF0000"/>
                </a:solidFill>
                <a:cs typeface="B Nazanin" panose="00000400000000000000" pitchFamily="2" charset="-78"/>
              </a:rPr>
              <a:t>بن </a:t>
            </a:r>
            <a:r>
              <a:rPr lang="fa-IR" b="1" smtClean="0">
                <a:solidFill>
                  <a:srgbClr val="FF0000"/>
                </a:solidFill>
                <a:cs typeface="B Nazanin" panose="00000400000000000000" pitchFamily="2" charset="-78"/>
              </a:rPr>
              <a:t>مسعود</a:t>
            </a:r>
            <a:r>
              <a:rPr lang="fa-IR" smtClean="0">
                <a:cs typeface="B Nazanin" panose="00000400000000000000" pitchFamily="2" charset="-78"/>
              </a:rPr>
              <a:t>» </a:t>
            </a:r>
            <a:r>
              <a:rPr lang="fa-IR">
                <a:cs typeface="B Nazanin" panose="00000400000000000000" pitchFamily="2" charset="-78"/>
              </a:rPr>
              <a:t>و </a:t>
            </a:r>
            <a:r>
              <a:rPr lang="fa-IR" smtClean="0">
                <a:cs typeface="B Nazanin" panose="00000400000000000000" pitchFamily="2" charset="-78"/>
              </a:rPr>
              <a:t>«</a:t>
            </a:r>
            <a:r>
              <a:rPr lang="fa-IR" b="1" smtClean="0">
                <a:solidFill>
                  <a:srgbClr val="FF0000"/>
                </a:solidFill>
                <a:cs typeface="B Nazanin" panose="00000400000000000000" pitchFamily="2" charset="-78"/>
              </a:rPr>
              <a:t>عثمان </a:t>
            </a:r>
            <a:r>
              <a:rPr lang="fa-IR" b="1">
                <a:solidFill>
                  <a:srgbClr val="FF0000"/>
                </a:solidFill>
                <a:cs typeface="B Nazanin" panose="00000400000000000000" pitchFamily="2" charset="-78"/>
              </a:rPr>
              <a:t>بن ابی </a:t>
            </a:r>
            <a:r>
              <a:rPr lang="fa-IR" b="1" smtClean="0">
                <a:solidFill>
                  <a:srgbClr val="FF0000"/>
                </a:solidFill>
                <a:cs typeface="B Nazanin" panose="00000400000000000000" pitchFamily="2" charset="-78"/>
              </a:rPr>
              <a:t>العاص</a:t>
            </a:r>
            <a:r>
              <a:rPr lang="fa-IR" smtClean="0">
                <a:cs typeface="B Nazanin" panose="00000400000000000000" pitchFamily="2" charset="-78"/>
              </a:rPr>
              <a:t>» </a:t>
            </a:r>
            <a:r>
              <a:rPr lang="fa-IR">
                <a:cs typeface="B Nazanin" panose="00000400000000000000" pitchFamily="2" charset="-78"/>
              </a:rPr>
              <a:t>و </a:t>
            </a:r>
            <a:r>
              <a:rPr lang="fa-IR" smtClean="0">
                <a:cs typeface="B Nazanin" panose="00000400000000000000" pitchFamily="2" charset="-78"/>
              </a:rPr>
              <a:t>«</a:t>
            </a:r>
            <a:r>
              <a:rPr lang="fa-IR" b="1" smtClean="0">
                <a:solidFill>
                  <a:srgbClr val="FF0000"/>
                </a:solidFill>
                <a:cs typeface="B Nazanin" panose="00000400000000000000" pitchFamily="2" charset="-78"/>
              </a:rPr>
              <a:t>ساریۀ </a:t>
            </a:r>
            <a:r>
              <a:rPr lang="fa-IR" b="1">
                <a:solidFill>
                  <a:srgbClr val="FF0000"/>
                </a:solidFill>
                <a:cs typeface="B Nazanin" panose="00000400000000000000" pitchFamily="2" charset="-78"/>
              </a:rPr>
              <a:t>بـن </a:t>
            </a:r>
            <a:r>
              <a:rPr lang="fa-IR" b="1" smtClean="0">
                <a:solidFill>
                  <a:srgbClr val="FF0000"/>
                </a:solidFill>
                <a:cs typeface="B Nazanin" panose="00000400000000000000" pitchFamily="2" charset="-78"/>
              </a:rPr>
              <a:t>رنـیم کنانی</a:t>
            </a:r>
            <a:r>
              <a:rPr lang="fa-IR" smtClean="0">
                <a:cs typeface="B Nazanin" panose="00000400000000000000" pitchFamily="2" charset="-78"/>
              </a:rPr>
              <a:t>» </a:t>
            </a:r>
            <a:r>
              <a:rPr lang="fa-IR">
                <a:cs typeface="B Nazanin" panose="00000400000000000000" pitchFamily="2" charset="-78"/>
              </a:rPr>
              <a:t>شد، چنان که کرمان و بلاد قفص را </a:t>
            </a:r>
            <a:r>
              <a:rPr lang="fa-IR" smtClean="0">
                <a:cs typeface="B Nazanin" panose="00000400000000000000" pitchFamily="2" charset="-78"/>
              </a:rPr>
              <a:t>«سهیل </a:t>
            </a:r>
            <a:r>
              <a:rPr lang="fa-IR">
                <a:cs typeface="B Nazanin" panose="00000400000000000000" pitchFamily="2" charset="-78"/>
              </a:rPr>
              <a:t>بـن </a:t>
            </a:r>
            <a:r>
              <a:rPr lang="fa-IR" smtClean="0">
                <a:cs typeface="B Nazanin" panose="00000400000000000000" pitchFamily="2" charset="-78"/>
              </a:rPr>
              <a:t>عـدی» </a:t>
            </a:r>
            <a:r>
              <a:rPr lang="fa-IR">
                <a:cs typeface="B Nazanin" panose="00000400000000000000" pitchFamily="2" charset="-78"/>
              </a:rPr>
              <a:t>و </a:t>
            </a:r>
            <a:r>
              <a:rPr lang="fa-IR" smtClean="0">
                <a:cs typeface="B Nazanin" panose="00000400000000000000" pitchFamily="2" charset="-78"/>
              </a:rPr>
              <a:t>«ابـن عتبـان» فـتح کردند </a:t>
            </a:r>
            <a:r>
              <a:rPr lang="fa-IR">
                <a:cs typeface="B Nazanin" panose="00000400000000000000" pitchFamily="2" charset="-78"/>
              </a:rPr>
              <a:t>و سیستان را </a:t>
            </a:r>
            <a:r>
              <a:rPr lang="fa-IR" smtClean="0">
                <a:cs typeface="B Nazanin" panose="00000400000000000000" pitchFamily="2" charset="-78"/>
              </a:rPr>
              <a:t>«عاصم </a:t>
            </a:r>
            <a:r>
              <a:rPr lang="fa-IR">
                <a:cs typeface="B Nazanin" panose="00000400000000000000" pitchFamily="2" charset="-78"/>
              </a:rPr>
              <a:t>بن عمر و </a:t>
            </a:r>
            <a:r>
              <a:rPr lang="fa-IR" smtClean="0">
                <a:cs typeface="B Nazanin" panose="00000400000000000000" pitchFamily="2" charset="-78"/>
              </a:rPr>
              <a:t>تمیمی» </a:t>
            </a:r>
            <a:r>
              <a:rPr lang="fa-IR">
                <a:cs typeface="B Nazanin" panose="00000400000000000000" pitchFamily="2" charset="-78"/>
              </a:rPr>
              <a:t>و </a:t>
            </a:r>
            <a:r>
              <a:rPr lang="fa-IR" smtClean="0">
                <a:cs typeface="B Nazanin" panose="00000400000000000000" pitchFamily="2" charset="-78"/>
              </a:rPr>
              <a:t>«عبداالله </a:t>
            </a:r>
            <a:r>
              <a:rPr lang="fa-IR">
                <a:cs typeface="B Nazanin" panose="00000400000000000000" pitchFamily="2" charset="-78"/>
              </a:rPr>
              <a:t>بن </a:t>
            </a:r>
            <a:r>
              <a:rPr lang="fa-IR" smtClean="0">
                <a:cs typeface="B Nazanin" panose="00000400000000000000" pitchFamily="2" charset="-78"/>
              </a:rPr>
              <a:t>عمیـر» </a:t>
            </a:r>
            <a:r>
              <a:rPr lang="fa-IR">
                <a:cs typeface="B Nazanin" panose="00000400000000000000" pitchFamily="2" charset="-78"/>
              </a:rPr>
              <a:t>گـشودند. </a:t>
            </a:r>
            <a:r>
              <a:rPr lang="fa-IR" smtClean="0">
                <a:cs typeface="B Nazanin" panose="00000400000000000000" pitchFamily="2" charset="-78"/>
              </a:rPr>
              <a:t>اگرچـه بعد </a:t>
            </a:r>
            <a:r>
              <a:rPr lang="fa-IR">
                <a:cs typeface="B Nazanin" panose="00000400000000000000" pitchFamily="2" charset="-78"/>
              </a:rPr>
              <a:t>از فتح نهاوند مقاومت دسته جمعـی منظمـی در برابـر اعـراب صـورت نگرفـت، </a:t>
            </a:r>
            <a:r>
              <a:rPr lang="fa-IR" smtClean="0">
                <a:cs typeface="B Nazanin" panose="00000400000000000000" pitchFamily="2" charset="-78"/>
              </a:rPr>
              <a:t>امـا نمیتوان </a:t>
            </a:r>
            <a:r>
              <a:rPr lang="fa-IR">
                <a:cs typeface="B Nazanin" panose="00000400000000000000" pitchFamily="2" charset="-78"/>
              </a:rPr>
              <a:t>آن را پایان جنگهای عمدۀ عرب و ایران برشمرد. این فتح در واقع </a:t>
            </a:r>
            <a:r>
              <a:rPr lang="fa-IR" b="1">
                <a:solidFill>
                  <a:srgbClr val="FF0000"/>
                </a:solidFill>
                <a:cs typeface="B Nazanin" panose="00000400000000000000" pitchFamily="2" charset="-78"/>
              </a:rPr>
              <a:t>آغـاز </a:t>
            </a:r>
            <a:r>
              <a:rPr lang="fa-IR" b="1" smtClean="0">
                <a:solidFill>
                  <a:srgbClr val="FF0000"/>
                </a:solidFill>
                <a:cs typeface="B Nazanin" panose="00000400000000000000" pitchFamily="2" charset="-78"/>
              </a:rPr>
              <a:t>یـک سلسله </a:t>
            </a:r>
            <a:r>
              <a:rPr lang="fa-IR" b="1">
                <a:solidFill>
                  <a:srgbClr val="FF0000"/>
                </a:solidFill>
                <a:cs typeface="B Nazanin" panose="00000400000000000000" pitchFamily="2" charset="-78"/>
              </a:rPr>
              <a:t>زد و خوردهای تازه</a:t>
            </a:r>
            <a:r>
              <a:rPr lang="fa-IR">
                <a:cs typeface="B Nazanin" panose="00000400000000000000" pitchFamily="2" charset="-78"/>
              </a:rPr>
              <a:t> بوده است که تا سالها بعد از عمر، در داخل فلات ایـران </a:t>
            </a:r>
            <a:r>
              <a:rPr lang="fa-IR" smtClean="0">
                <a:cs typeface="B Nazanin" panose="00000400000000000000" pitchFamily="2" charset="-78"/>
              </a:rPr>
              <a:t>در هر </a:t>
            </a:r>
            <a:r>
              <a:rPr lang="fa-IR">
                <a:cs typeface="B Nazanin" panose="00000400000000000000" pitchFamily="2" charset="-78"/>
              </a:rPr>
              <a:t>شهر و ولایت، اعراب با آن روبهرو بودهاند.{6}</a:t>
            </a:r>
          </a:p>
          <a:p>
            <a:endParaRPr lang="fa-IR">
              <a:cs typeface="B Nazanin" panose="00000400000000000000" pitchFamily="2" charset="-78"/>
            </a:endParaRPr>
          </a:p>
        </p:txBody>
      </p:sp>
    </p:spTree>
    <p:extLst>
      <p:ext uri="{BB962C8B-B14F-4D97-AF65-F5344CB8AC3E}">
        <p14:creationId xmlns:p14="http://schemas.microsoft.com/office/powerpoint/2010/main" val="9339595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به هر حال درباره تک تک منازلی که قبایل عرب هنگام ورود خود به ایـران طـی کردهاند، موارد تاریخی دقیقی وجود ندارد. سیل کلی مهاجران از دهه های اول اغلب بـه سوی سه منطقۀ فارس، کرمان و خراسان جـاری بـود. منطقـۀ جنـوبی ایـران (فـارس و کرمان)، پیشتر هدف مهاجرانی بود که از سواحل مقابل مثلاً بحرین و عمـان بـه ایـران میآمدند. این امر در درجۀ اول منحصر به نواحی واقع در امتداد ساحل بود. عـربهـای تازه وارد در این مکانها اغلب به زراعت زمـینهـایی کـه از اربابـان ایرانـی مانـده بـود مشغول شدند و پارهای از قسمتهای آن را با حفر کاریزها بارورتر نمودند</a:t>
            </a:r>
            <a:endParaRPr lang="fa-IR">
              <a:cs typeface="B Nazanin" panose="00000400000000000000" pitchFamily="2" charset="-78"/>
            </a:endParaRPr>
          </a:p>
        </p:txBody>
      </p:sp>
      <p:sp>
        <p:nvSpPr>
          <p:cNvPr id="4" name="Flowchart: Alternate Process 3"/>
          <p:cNvSpPr/>
          <p:nvPr/>
        </p:nvSpPr>
        <p:spPr>
          <a:xfrm>
            <a:off x="838200" y="4600136"/>
            <a:ext cx="2954215" cy="98473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سه منطقۀ فارس، کرمان و خراسان</a:t>
            </a:r>
            <a:endParaRPr lang="fa-IR"/>
          </a:p>
        </p:txBody>
      </p:sp>
    </p:spTree>
    <p:extLst>
      <p:ext uri="{BB962C8B-B14F-4D97-AF65-F5344CB8AC3E}">
        <p14:creationId xmlns:p14="http://schemas.microsoft.com/office/powerpoint/2010/main" val="431623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دومین هدف اصلی عربها در آغاز اسلام، خراسان و سـر راه آن اصـفهان، قـم و کوهستان (قهستان) بود. بویژه در سالهای حدود  51 و  61 یا 63 هـ ق طوایفی بسیار از قبایل مختلف عرب که در درجۀ اول به عربهای شمالی متعلـق بودنـد (تمـیم، ربیعـه، مضر، طی، ازد، و بکر بن وائل) به این مناطق وارد شدند. در کنار آنان هـم مردمـی کـه از پیش ساکنان بین النهرین بوده اند، مشاهده میشدند{7}</a:t>
            </a:r>
            <a:endParaRPr lang="fa-IR">
              <a:cs typeface="B Nazanin" panose="00000400000000000000" pitchFamily="2" charset="-78"/>
            </a:endParaRPr>
          </a:p>
        </p:txBody>
      </p:sp>
      <p:sp>
        <p:nvSpPr>
          <p:cNvPr id="4" name="Flowchart: Alternate Process 3"/>
          <p:cNvSpPr/>
          <p:nvPr/>
        </p:nvSpPr>
        <p:spPr>
          <a:xfrm>
            <a:off x="838200" y="4248443"/>
            <a:ext cx="4065563" cy="112541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اصـفهان، قـم و کوهستان (قهستان)</a:t>
            </a:r>
            <a:endParaRPr lang="fa-IR"/>
          </a:p>
        </p:txBody>
      </p:sp>
    </p:spTree>
    <p:extLst>
      <p:ext uri="{BB962C8B-B14F-4D97-AF65-F5344CB8AC3E}">
        <p14:creationId xmlns:p14="http://schemas.microsoft.com/office/powerpoint/2010/main" val="505254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20000"/>
          </a:bodyPr>
          <a:lstStyle/>
          <a:p>
            <a:pPr algn="just"/>
            <a:r>
              <a:rPr lang="fa-IR">
                <a:cs typeface="B Nazanin" panose="00000400000000000000" pitchFamily="2" charset="-78"/>
              </a:rPr>
              <a:t>در این مقاله نخست به روابط اعراب با ایرانیان در زمانهای گذشـته و مهـاجرت</a:t>
            </a:r>
            <a:br>
              <a:rPr lang="fa-IR">
                <a:cs typeface="B Nazanin" panose="00000400000000000000" pitchFamily="2" charset="-78"/>
              </a:rPr>
            </a:br>
            <a:r>
              <a:rPr lang="fa-IR">
                <a:cs typeface="B Nazanin" panose="00000400000000000000" pitchFamily="2" charset="-78"/>
              </a:rPr>
              <a:t>آنان به سوی مناطقی از ایران، چگونگی و کیفیت ورود اعـراب بـه ایـران بـویژه منطقـۀ</a:t>
            </a:r>
            <a:br>
              <a:rPr lang="fa-IR">
                <a:cs typeface="B Nazanin" panose="00000400000000000000" pitchFamily="2" charset="-78"/>
              </a:rPr>
            </a:br>
            <a:r>
              <a:rPr lang="fa-IR">
                <a:cs typeface="B Nazanin" panose="00000400000000000000" pitchFamily="2" charset="-78"/>
              </a:rPr>
              <a:t>خراسان و فتح این منطقه در قرن اول هجری و جنگ و گریزهایی که میان آنان بوقـوع</a:t>
            </a:r>
            <a:br>
              <a:rPr lang="fa-IR">
                <a:cs typeface="B Nazanin" panose="00000400000000000000" pitchFamily="2" charset="-78"/>
              </a:rPr>
            </a:br>
            <a:r>
              <a:rPr lang="fa-IR">
                <a:cs typeface="B Nazanin" panose="00000400000000000000" pitchFamily="2" charset="-78"/>
              </a:rPr>
              <a:t>پیوسته، پرداخته شده است</a:t>
            </a:r>
            <a:r>
              <a:rPr lang="fa-IR" smtClean="0">
                <a:cs typeface="B Nazanin" panose="00000400000000000000" pitchFamily="2" charset="-78"/>
              </a:rPr>
              <a:t>.</a:t>
            </a:r>
          </a:p>
          <a:p>
            <a:pPr algn="just"/>
            <a:r>
              <a:rPr lang="fa-IR" smtClean="0">
                <a:cs typeface="B Nazanin" panose="00000400000000000000" pitchFamily="2" charset="-78"/>
              </a:rPr>
              <a:t>در </a:t>
            </a:r>
            <a:r>
              <a:rPr lang="fa-IR">
                <a:cs typeface="B Nazanin" panose="00000400000000000000" pitchFamily="2" charset="-78"/>
              </a:rPr>
              <a:t>بخشی دیگر از این مقاله به رابطۀ اعراب با ایرانیان پس از فتح ایـران در عهـد</a:t>
            </a:r>
            <a:br>
              <a:rPr lang="fa-IR">
                <a:cs typeface="B Nazanin" panose="00000400000000000000" pitchFamily="2" charset="-78"/>
              </a:rPr>
            </a:br>
            <a:r>
              <a:rPr lang="fa-IR">
                <a:cs typeface="B Nazanin" panose="00000400000000000000" pitchFamily="2" charset="-78"/>
              </a:rPr>
              <a:t>خلفای راشدین، امویان، عباسیان، </a:t>
            </a:r>
            <a:r>
              <a:rPr lang="fa-IR" smtClean="0">
                <a:cs typeface="B Nazanin" panose="00000400000000000000" pitchFamily="2" charset="-78"/>
              </a:rPr>
              <a:t>حکومت های </a:t>
            </a:r>
            <a:r>
              <a:rPr lang="fa-IR">
                <a:cs typeface="B Nazanin" panose="00000400000000000000" pitchFamily="2" charset="-78"/>
              </a:rPr>
              <a:t>ملوک الطوایفی، صفویان و نیـز وضـعیت</a:t>
            </a:r>
            <a:br>
              <a:rPr lang="fa-IR">
                <a:cs typeface="B Nazanin" panose="00000400000000000000" pitchFamily="2" charset="-78"/>
              </a:rPr>
            </a:br>
            <a:r>
              <a:rPr lang="fa-IR">
                <a:cs typeface="B Nazanin" panose="00000400000000000000" pitchFamily="2" charset="-78"/>
              </a:rPr>
              <a:t>سکونت و توطن آنان در جنوب خراسان و مهمترین قبایل و طوایف عرب در ایـن خطّـه</a:t>
            </a:r>
            <a:br>
              <a:rPr lang="fa-IR">
                <a:cs typeface="B Nazanin" panose="00000400000000000000" pitchFamily="2" charset="-78"/>
              </a:rPr>
            </a:br>
            <a:r>
              <a:rPr lang="fa-IR">
                <a:cs typeface="B Nazanin" panose="00000400000000000000" pitchFamily="2" charset="-78"/>
              </a:rPr>
              <a:t>اشاره شده است</a:t>
            </a:r>
            <a:r>
              <a:rPr lang="fa-IR" smtClean="0">
                <a:cs typeface="B Nazanin" panose="00000400000000000000" pitchFamily="2" charset="-78"/>
              </a:rPr>
              <a:t>.</a:t>
            </a:r>
          </a:p>
          <a:p>
            <a:pPr algn="just"/>
            <a:r>
              <a:rPr lang="fa-IR" smtClean="0">
                <a:cs typeface="B Nazanin" panose="00000400000000000000" pitchFamily="2" charset="-78"/>
              </a:rPr>
              <a:t>در </a:t>
            </a:r>
            <a:r>
              <a:rPr lang="fa-IR">
                <a:cs typeface="B Nazanin" panose="00000400000000000000" pitchFamily="2" charset="-78"/>
              </a:rPr>
              <a:t>بخش پایانی منطقۀ عرب خانه که اکثریت ساکنان آن بـه زبـان عربـی تکلّـم</a:t>
            </a:r>
            <a:br>
              <a:rPr lang="fa-IR">
                <a:cs typeface="B Nazanin" panose="00000400000000000000" pitchFamily="2" charset="-78"/>
              </a:rPr>
            </a:br>
            <a:r>
              <a:rPr lang="fa-IR">
                <a:cs typeface="B Nazanin" panose="00000400000000000000" pitchFamily="2" charset="-78"/>
              </a:rPr>
              <a:t>میکنند، معرفی شده و وضعیت آنان از جهات مختلف بویژه زبان و گویش و نیز نظـرات</a:t>
            </a:r>
            <a:br>
              <a:rPr lang="fa-IR">
                <a:cs typeface="B Nazanin" panose="00000400000000000000" pitchFamily="2" charset="-78"/>
              </a:rPr>
            </a:br>
            <a:r>
              <a:rPr lang="fa-IR">
                <a:cs typeface="B Nazanin" panose="00000400000000000000" pitchFamily="2" charset="-78"/>
              </a:rPr>
              <a:t>مختلف دربارۀ اعراب این منطقه، مورد بررسی قرار گرفته است</a:t>
            </a:r>
            <a:r>
              <a:rPr lang="fa-IR" smtClean="0">
                <a:cs typeface="B Nazanin" panose="00000400000000000000" pitchFamily="2" charset="-78"/>
              </a:rPr>
              <a:t> </a:t>
            </a:r>
          </a:p>
          <a:p>
            <a:pPr algn="just"/>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899339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هر صورت از بین این سه منطقه (فـارس، کرمـان و خراسـان) گویـا خراسـان بیشتر مورد توجه اعراب بوده است، زیـرا شـرایط طبیعـی ایـن منطقـه بـا طبـع آنـان سازگارتر </a:t>
            </a:r>
            <a:r>
              <a:rPr lang="fa-IR">
                <a:cs typeface="B Nazanin" panose="00000400000000000000" pitchFamily="2" charset="-78"/>
              </a:rPr>
              <a:t>مینمود و اعراب با یار </a:t>
            </a:r>
            <a:r>
              <a:rPr lang="fa-IR" smtClean="0">
                <a:cs typeface="B Nazanin" panose="00000400000000000000" pitchFamily="2" charset="-78"/>
              </a:rPr>
              <a:t>جـدایی ناپـذیر </a:t>
            </a:r>
            <a:r>
              <a:rPr lang="fa-IR">
                <a:cs typeface="B Nazanin" panose="00000400000000000000" pitchFamily="2" charset="-78"/>
              </a:rPr>
              <a:t>خـود </a:t>
            </a:r>
            <a:r>
              <a:rPr lang="fa-IR" smtClean="0">
                <a:cs typeface="B Nazanin" panose="00000400000000000000" pitchFamily="2" charset="-78"/>
              </a:rPr>
              <a:t>(شـتر) </a:t>
            </a:r>
            <a:r>
              <a:rPr lang="fa-IR">
                <a:cs typeface="B Nazanin" panose="00000400000000000000" pitchFamily="2" charset="-78"/>
              </a:rPr>
              <a:t>مـیتوانـستند براحتـی </a:t>
            </a:r>
            <a:r>
              <a:rPr lang="fa-IR" smtClean="0">
                <a:cs typeface="B Nazanin" panose="00000400000000000000" pitchFamily="2" charset="-78"/>
              </a:rPr>
              <a:t>در بیابانهای </a:t>
            </a:r>
            <a:r>
              <a:rPr lang="fa-IR">
                <a:cs typeface="B Nazanin" panose="00000400000000000000" pitchFamily="2" charset="-78"/>
              </a:rPr>
              <a:t>این منطقه رفت و آمد کنند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Connector 3"/>
          <p:cNvSpPr/>
          <p:nvPr/>
        </p:nvSpPr>
        <p:spPr>
          <a:xfrm>
            <a:off x="1153550" y="4093697"/>
            <a:ext cx="2785403" cy="1434905"/>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شـرایط طبیعـی</a:t>
            </a:r>
            <a:endParaRPr lang="fa-IR"/>
          </a:p>
        </p:txBody>
      </p:sp>
    </p:spTree>
    <p:extLst>
      <p:ext uri="{BB962C8B-B14F-4D97-AF65-F5344CB8AC3E}">
        <p14:creationId xmlns:p14="http://schemas.microsoft.com/office/powerpoint/2010/main" val="948040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cs typeface="B Nazanin" panose="00000400000000000000" pitchFamily="2" charset="-78"/>
              </a:rPr>
              <a:t>ورود اعراب به خراسان (فتح خراسان)</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مورخان در بـاب فـتح خراسـان و ورود اعـراب بـه ایـن خطّـه، خاصـه قهـستان، روایتهایی متعدد ذکر کرده اند، اما روشن است که قهستان از همان قرون اولیۀ هجری شاهد ورود طلایه داران حکومت اسلامی بوده است. این ناحیه در مسیر اعرابـی بـود کـه شبه جزیرۀ عربستان را به قصد </a:t>
            </a:r>
            <a:r>
              <a:rPr lang="fa-IR" b="1" smtClean="0">
                <a:solidFill>
                  <a:srgbClr val="FF0000"/>
                </a:solidFill>
                <a:cs typeface="B Nazanin" panose="00000400000000000000" pitchFamily="2" charset="-78"/>
              </a:rPr>
              <a:t>نواحی خراسان بزرگ و ماوراءالنهر </a:t>
            </a:r>
            <a:r>
              <a:rPr lang="fa-IR" smtClean="0">
                <a:cs typeface="B Nazanin" panose="00000400000000000000" pitchFamily="2" charset="-78"/>
              </a:rPr>
              <a:t>پشتسر میگذاشتند. محققان، انتخاب این مسیر را بوسیله اعراب تأیید کردهاند و در حال حاضـر هـم وجود روستاهای عربنشین و حتی دهستانی به نام «</a:t>
            </a:r>
            <a:r>
              <a:rPr lang="fa-IR" b="1" smtClean="0">
                <a:solidFill>
                  <a:srgbClr val="FF0000"/>
                </a:solidFill>
                <a:cs typeface="B Nazanin" panose="00000400000000000000" pitchFamily="2" charset="-78"/>
              </a:rPr>
              <a:t>عرب خانه</a:t>
            </a:r>
            <a:r>
              <a:rPr lang="fa-IR" smtClean="0">
                <a:cs typeface="B Nazanin" panose="00000400000000000000" pitchFamily="2" charset="-78"/>
              </a:rPr>
              <a:t>» در بیرجند مؤیـد ایـن گفتار است.{8}</a:t>
            </a:r>
          </a:p>
        </p:txBody>
      </p:sp>
      <p:sp>
        <p:nvSpPr>
          <p:cNvPr id="4" name="Flowchart: Off-page Connector 3"/>
          <p:cNvSpPr/>
          <p:nvPr/>
        </p:nvSpPr>
        <p:spPr>
          <a:xfrm>
            <a:off x="1308295" y="4220308"/>
            <a:ext cx="1730327" cy="1392701"/>
          </a:xfrm>
          <a:prstGeom prst="flowChartOffpageConnector">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بیرجند</a:t>
            </a:r>
            <a:endParaRPr lang="fa-IR"/>
          </a:p>
        </p:txBody>
      </p:sp>
    </p:spTree>
    <p:extLst>
      <p:ext uri="{BB962C8B-B14F-4D97-AF65-F5344CB8AC3E}">
        <p14:creationId xmlns:p14="http://schemas.microsoft.com/office/powerpoint/2010/main" val="33044195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اکثر مورخان، فتح خراسان را در سـال </a:t>
            </a:r>
            <a:r>
              <a:rPr lang="fa-IR" smtClean="0">
                <a:cs typeface="B Nazanin" panose="00000400000000000000" pitchFamily="2" charset="-78"/>
              </a:rPr>
              <a:t>(22هــ ق) </a:t>
            </a:r>
            <a:r>
              <a:rPr lang="fa-IR">
                <a:cs typeface="B Nazanin" panose="00000400000000000000" pitchFamily="2" charset="-78"/>
              </a:rPr>
              <a:t>و در ایـام خلافـت </a:t>
            </a:r>
            <a:r>
              <a:rPr lang="fa-IR" smtClean="0">
                <a:cs typeface="B Nazanin" panose="00000400000000000000" pitchFamily="2" charset="-78"/>
              </a:rPr>
              <a:t>«</a:t>
            </a:r>
            <a:r>
              <a:rPr lang="fa-IR" b="1" smtClean="0">
                <a:solidFill>
                  <a:srgbClr val="FF0000"/>
                </a:solidFill>
                <a:cs typeface="B Nazanin" panose="00000400000000000000" pitchFamily="2" charset="-78"/>
              </a:rPr>
              <a:t>عمـر بن خطّاب</a:t>
            </a:r>
            <a:r>
              <a:rPr lang="fa-IR" smtClean="0">
                <a:cs typeface="B Nazanin" panose="00000400000000000000" pitchFamily="2" charset="-78"/>
              </a:rPr>
              <a:t>» </a:t>
            </a:r>
            <a:r>
              <a:rPr lang="fa-IR">
                <a:cs typeface="B Nazanin" panose="00000400000000000000" pitchFamily="2" charset="-78"/>
              </a:rPr>
              <a:t>و </a:t>
            </a:r>
            <a:r>
              <a:rPr lang="fa-IR" b="1">
                <a:solidFill>
                  <a:srgbClr val="FF0000"/>
                </a:solidFill>
                <a:cs typeface="B Nazanin" panose="00000400000000000000" pitchFamily="2" charset="-78"/>
              </a:rPr>
              <a:t>ابتدای فتوح خراسان </a:t>
            </a:r>
            <a:r>
              <a:rPr lang="fa-IR">
                <a:cs typeface="B Nazanin" panose="00000400000000000000" pitchFamily="2" charset="-78"/>
              </a:rPr>
              <a:t>را طبسین و ولایت قهـستان دانـستهانـد. راهـی کـه </a:t>
            </a:r>
            <a:r>
              <a:rPr lang="fa-IR" smtClean="0">
                <a:cs typeface="B Nazanin" panose="00000400000000000000" pitchFamily="2" charset="-78"/>
              </a:rPr>
              <a:t>از خبیص (در </a:t>
            </a:r>
            <a:r>
              <a:rPr lang="fa-IR">
                <a:cs typeface="B Nazanin" panose="00000400000000000000" pitchFamily="2" charset="-78"/>
              </a:rPr>
              <a:t>شرق کرمان </a:t>
            </a:r>
            <a:r>
              <a:rPr lang="fa-IR" smtClean="0">
                <a:cs typeface="B Nazanin" panose="00000400000000000000" pitchFamily="2" charset="-78"/>
              </a:rPr>
              <a:t>فعلی) </a:t>
            </a:r>
            <a:r>
              <a:rPr lang="fa-IR">
                <a:cs typeface="B Nazanin" panose="00000400000000000000" pitchFamily="2" charset="-78"/>
              </a:rPr>
              <a:t>به طبسین، سپس به جنوب قهستان و از آنجا به </a:t>
            </a:r>
            <a:r>
              <a:rPr lang="fa-IR" smtClean="0">
                <a:cs typeface="B Nazanin" panose="00000400000000000000" pitchFamily="2" charset="-78"/>
              </a:rPr>
              <a:t>هـرات، نیشابور</a:t>
            </a:r>
            <a:r>
              <a:rPr lang="fa-IR">
                <a:cs typeface="B Nazanin" panose="00000400000000000000" pitchFamily="2" charset="-78"/>
              </a:rPr>
              <a:t>، مرو و بلاد دیگر ماوراءالنهر منتهی میشده است</a:t>
            </a:r>
          </a:p>
        </p:txBody>
      </p:sp>
      <p:sp>
        <p:nvSpPr>
          <p:cNvPr id="4" name="Flowchart: Alternate Process 3"/>
          <p:cNvSpPr/>
          <p:nvPr/>
        </p:nvSpPr>
        <p:spPr>
          <a:xfrm>
            <a:off x="838200" y="4001294"/>
            <a:ext cx="3291840" cy="104100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طبسین و ولایت قهـستان</a:t>
            </a:r>
            <a:endParaRPr lang="fa-IR"/>
          </a:p>
        </p:txBody>
      </p:sp>
    </p:spTree>
    <p:extLst>
      <p:ext uri="{BB962C8B-B14F-4D97-AF65-F5344CB8AC3E}">
        <p14:creationId xmlns:p14="http://schemas.microsoft.com/office/powerpoint/2010/main" val="773824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برخی نیز فتح خراسان را در سال </a:t>
            </a:r>
            <a:r>
              <a:rPr lang="fa-IR">
                <a:cs typeface="B Nazanin" panose="00000400000000000000" pitchFamily="2" charset="-78"/>
              </a:rPr>
              <a:t>(</a:t>
            </a:r>
            <a:r>
              <a:rPr lang="fa-IR" smtClean="0">
                <a:cs typeface="B Nazanin" panose="00000400000000000000" pitchFamily="2" charset="-78"/>
              </a:rPr>
              <a:t>29هـ ق) در ایام خلافت «</a:t>
            </a:r>
            <a:r>
              <a:rPr lang="fa-IR" b="1" smtClean="0">
                <a:solidFill>
                  <a:srgbClr val="FF0000"/>
                </a:solidFill>
                <a:cs typeface="B Nazanin" panose="00000400000000000000" pitchFamily="2" charset="-78"/>
              </a:rPr>
              <a:t>عثمان بن عفـان</a:t>
            </a:r>
            <a:r>
              <a:rPr lang="fa-IR" smtClean="0">
                <a:cs typeface="B Nazanin" panose="00000400000000000000" pitchFamily="2" charset="-78"/>
              </a:rPr>
              <a:t>» عنوان کردهاند، زیرا بعد از وفات عمربن خطـاب، مـردم خراسـان در سـال دوم خلافـت عثمان شورش نموده و عرصـه را بـر «</a:t>
            </a:r>
            <a:r>
              <a:rPr lang="fa-IR" b="1" smtClean="0">
                <a:solidFill>
                  <a:srgbClr val="FF0000"/>
                </a:solidFill>
                <a:cs typeface="B Nazanin" panose="00000400000000000000" pitchFamily="2" charset="-78"/>
              </a:rPr>
              <a:t>عبـدالرحمن بـن سـمره</a:t>
            </a:r>
            <a:r>
              <a:rPr lang="fa-IR" smtClean="0">
                <a:cs typeface="B Nazanin" panose="00000400000000000000" pitchFamily="2" charset="-78"/>
              </a:rPr>
              <a:t>» کـه در آن زمـان والـی خراسان بود تنگ نمودند. عبدالرحمن در نامهای به عثمان وی را از این امر آگاه ساخت. عثمان، «</a:t>
            </a:r>
            <a:r>
              <a:rPr lang="fa-IR" b="1" smtClean="0">
                <a:solidFill>
                  <a:srgbClr val="FF0000"/>
                </a:solidFill>
                <a:cs typeface="B Nazanin" panose="00000400000000000000" pitchFamily="2" charset="-78"/>
              </a:rPr>
              <a:t>عبداالله بن عامر بن کریز</a:t>
            </a:r>
            <a:r>
              <a:rPr lang="fa-IR" smtClean="0">
                <a:cs typeface="B Nazanin" panose="00000400000000000000" pitchFamily="2" charset="-78"/>
              </a:rPr>
              <a:t>» را مأمور کرد که با سپاه بصره به خراسان روانه گردد. عبداالله از طرف یزد و طبسین وارد خراسان شد و پس از اندک زمانی بلاد آنجـا را فـتح کرد.{9}</a:t>
            </a:r>
          </a:p>
        </p:txBody>
      </p:sp>
    </p:spTree>
    <p:extLst>
      <p:ext uri="{BB962C8B-B14F-4D97-AF65-F5344CB8AC3E}">
        <p14:creationId xmlns:p14="http://schemas.microsoft.com/office/powerpoint/2010/main" val="37504697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a:t>
            </a:r>
            <a:r>
              <a:rPr lang="fa-IR" b="1" smtClean="0">
                <a:solidFill>
                  <a:srgbClr val="FF0000"/>
                </a:solidFill>
                <a:cs typeface="B Nazanin" panose="00000400000000000000" pitchFamily="2" charset="-78"/>
              </a:rPr>
              <a:t>شهاب الدین یاقوت حموی</a:t>
            </a:r>
            <a:r>
              <a:rPr lang="fa-IR" smtClean="0">
                <a:cs typeface="B Nazanin" panose="00000400000000000000" pitchFamily="2" charset="-78"/>
              </a:rPr>
              <a:t>» در کتاب معجم البلدان در مورد طبسین میگویـد: »عرب، طبسین را باب خراسان نامیدهاند، چون هنگامی که قصد خراسان کردند در ایـام خلافت عثمان، اول فتوح ایشان طبسین بود و «</a:t>
            </a:r>
            <a:r>
              <a:rPr lang="fa-IR" b="1" smtClean="0">
                <a:solidFill>
                  <a:srgbClr val="FF0000"/>
                </a:solidFill>
                <a:cs typeface="B Nazanin" panose="00000400000000000000" pitchFamily="2" charset="-78"/>
              </a:rPr>
              <a:t>عبداالله بـن بـدیل بـن ورقـاء</a:t>
            </a:r>
            <a:r>
              <a:rPr lang="fa-IR" smtClean="0">
                <a:cs typeface="B Nazanin" panose="00000400000000000000" pitchFamily="2" charset="-78"/>
              </a:rPr>
              <a:t>» آن را در سال (29هـ ق) فتح کرد، آنگاه داخل خراسان شدند...</a:t>
            </a:r>
          </a:p>
          <a:p>
            <a:pPr algn="just"/>
            <a:endParaRPr lang="fa-IR">
              <a:cs typeface="B Nazanin" panose="00000400000000000000" pitchFamily="2" charset="-78"/>
            </a:endParaRPr>
          </a:p>
        </p:txBody>
      </p:sp>
    </p:spTree>
    <p:extLst>
      <p:ext uri="{BB962C8B-B14F-4D97-AF65-F5344CB8AC3E}">
        <p14:creationId xmlns:p14="http://schemas.microsoft.com/office/powerpoint/2010/main" val="3146121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نیز «</a:t>
            </a:r>
            <a:r>
              <a:rPr lang="fa-IR" b="1" smtClean="0">
                <a:solidFill>
                  <a:srgbClr val="FF0000"/>
                </a:solidFill>
                <a:cs typeface="B Nazanin" panose="00000400000000000000" pitchFamily="2" charset="-78"/>
              </a:rPr>
              <a:t>بلاذری</a:t>
            </a:r>
            <a:r>
              <a:rPr lang="fa-IR" smtClean="0">
                <a:cs typeface="B Nazanin" panose="00000400000000000000" pitchFamily="2" charset="-78"/>
              </a:rPr>
              <a:t>» در فتوح البلدان در ذیـل وقـایع مربـوط بـه سـالهـای (28و 29 هـ.ق) مینویسد: در سال  28یا  29هـ ق عثمان ولایت بصره را به عبداالله بـن عـامر بـن</a:t>
            </a:r>
            <a:r>
              <a:rPr lang="fa-IR">
                <a:cs typeface="B Nazanin" panose="00000400000000000000" pitchFamily="2" charset="-78"/>
              </a:rPr>
              <a:t> </a:t>
            </a:r>
            <a:r>
              <a:rPr lang="fa-IR" smtClean="0">
                <a:cs typeface="B Nazanin" panose="00000400000000000000" pitchFamily="2" charset="-78"/>
              </a:rPr>
              <a:t>کریز داد. عبداالله به سوی بلاد فارس روانه شد و آنجا را فتح کرد. سـپس »زیـادبن ابـی </a:t>
            </a:r>
            <a:r>
              <a:rPr lang="fa-IR">
                <a:cs typeface="B Nazanin" panose="00000400000000000000" pitchFamily="2" charset="-78"/>
              </a:rPr>
              <a:t>سفیان« را بر بصره گماشت </a:t>
            </a:r>
            <a:r>
              <a:rPr lang="fa-IR" smtClean="0">
                <a:cs typeface="B Nazanin" panose="00000400000000000000" pitchFamily="2" charset="-78"/>
              </a:rPr>
              <a:t>و خود </a:t>
            </a:r>
            <a:r>
              <a:rPr lang="fa-IR">
                <a:cs typeface="B Nazanin" panose="00000400000000000000" pitchFamily="2" charset="-78"/>
              </a:rPr>
              <a:t>به جنگ خراسان شد. و </a:t>
            </a:r>
            <a:r>
              <a:rPr lang="fa-IR" smtClean="0">
                <a:cs typeface="B Nazanin" panose="00000400000000000000" pitchFamily="2" charset="-78"/>
              </a:rPr>
              <a:t>«احنف </a:t>
            </a:r>
            <a:r>
              <a:rPr lang="fa-IR">
                <a:cs typeface="B Nazanin" panose="00000400000000000000" pitchFamily="2" charset="-78"/>
              </a:rPr>
              <a:t>بن </a:t>
            </a:r>
            <a:r>
              <a:rPr lang="fa-IR" smtClean="0">
                <a:cs typeface="B Nazanin" panose="00000400000000000000" pitchFamily="2" charset="-78"/>
              </a:rPr>
              <a:t>قیس» </a:t>
            </a:r>
            <a:r>
              <a:rPr lang="fa-IR">
                <a:cs typeface="B Nazanin" panose="00000400000000000000" pitchFamily="2" charset="-78"/>
              </a:rPr>
              <a:t>یا </a:t>
            </a:r>
            <a:r>
              <a:rPr lang="fa-IR" smtClean="0">
                <a:cs typeface="B Nazanin" panose="00000400000000000000" pitchFamily="2" charset="-78"/>
              </a:rPr>
              <a:t>به قولی «عبداالله </a:t>
            </a:r>
            <a:r>
              <a:rPr lang="fa-IR">
                <a:cs typeface="B Nazanin" panose="00000400000000000000" pitchFamily="2" charset="-78"/>
              </a:rPr>
              <a:t>بن </a:t>
            </a:r>
            <a:r>
              <a:rPr lang="fa-IR" smtClean="0">
                <a:cs typeface="B Nazanin" panose="00000400000000000000" pitchFamily="2" charset="-78"/>
              </a:rPr>
              <a:t>خازم» </a:t>
            </a:r>
            <a:r>
              <a:rPr lang="fa-IR">
                <a:cs typeface="B Nazanin" panose="00000400000000000000" pitchFamily="2" charset="-78"/>
              </a:rPr>
              <a:t>را به فرماندهی طلایۀ سپاه به سوی قهستان روانه </a:t>
            </a:r>
            <a:r>
              <a:rPr lang="fa-IR" smtClean="0">
                <a:cs typeface="B Nazanin" panose="00000400000000000000" pitchFamily="2" charset="-78"/>
              </a:rPr>
              <a:t>کرد.{11}  </a:t>
            </a:r>
            <a:endParaRPr lang="fa-IR">
              <a:cs typeface="B Nazanin" panose="00000400000000000000" pitchFamily="2" charset="-78"/>
            </a:endParaRPr>
          </a:p>
        </p:txBody>
      </p:sp>
      <p:sp>
        <p:nvSpPr>
          <p:cNvPr id="4" name="Flowchart: Alternate Process 3"/>
          <p:cNvSpPr/>
          <p:nvPr/>
        </p:nvSpPr>
        <p:spPr>
          <a:xfrm>
            <a:off x="838199" y="4001294"/>
            <a:ext cx="1961271" cy="135849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a:solidFill>
                  <a:srgbClr val="FF0000"/>
                </a:solidFill>
                <a:cs typeface="B Nazanin" panose="00000400000000000000" pitchFamily="2" charset="-78"/>
              </a:rPr>
              <a:t>فتوح البلدان</a:t>
            </a:r>
            <a:endParaRPr lang="fa-IR" b="1">
              <a:solidFill>
                <a:srgbClr val="FF0000"/>
              </a:solidFill>
            </a:endParaRPr>
          </a:p>
        </p:txBody>
      </p:sp>
    </p:spTree>
    <p:extLst>
      <p:ext uri="{BB962C8B-B14F-4D97-AF65-F5344CB8AC3E}">
        <p14:creationId xmlns:p14="http://schemas.microsoft.com/office/powerpoint/2010/main" val="118610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به هر حال چنان که اشاره شد بعضی فتح خراسان را در عهـد عمـربن خطّـاب و برخی دیگر در زمان عثمان بن عفان ذکر کردهاند، اما چنین مینماید که در صدراسـلام و عهد خلفای راشدین در خراسان جنگهایی بسیار میان اعراب و ایرانیان صورت گرفته و هرازچندگاهی، مردم خراسان علیه عرب میشوریده انـد و خلفـای راشـدین افـرادی ر برای سرکوبی ایشان به جانب خراسان گسیل میداشتهاند. به همین دلیل اسـت کـه در باب فتح خراسان روایتها متعدد شده است، اما به هر صـورت اغلـب مورخـان در ورود اعراب به خراسان در سال ( 22هـ ق) یعنی خلافت عمـربن خطّـاب اتفـاق نظـر دارنـد، هرچند که فتح کامل در این زمان صورت نگرفت و </a:t>
            </a:r>
            <a:r>
              <a:rPr lang="fa-IR" b="1" smtClean="0">
                <a:solidFill>
                  <a:srgbClr val="FF0000"/>
                </a:solidFill>
                <a:cs typeface="B Nazanin" panose="00000400000000000000" pitchFamily="2" charset="-78"/>
              </a:rPr>
              <a:t>این زد و خوردها تا اوایل عهد امویان ادامه یافت و در این زمان بود که اعراب فتح خراسان را کامل کردند </a:t>
            </a:r>
            <a:r>
              <a:rPr lang="fa-IR" smtClean="0">
                <a:cs typeface="B Nazanin" panose="00000400000000000000" pitchFamily="2" charset="-78"/>
              </a:rPr>
              <a:t>و دیگر مقاومتی در این حدود باقی نماند</a:t>
            </a:r>
            <a:endParaRPr lang="fa-IR">
              <a:cs typeface="B Nazanin" panose="00000400000000000000" pitchFamily="2" charset="-78"/>
            </a:endParaRPr>
          </a:p>
        </p:txBody>
      </p:sp>
    </p:spTree>
    <p:extLst>
      <p:ext uri="{BB962C8B-B14F-4D97-AF65-F5344CB8AC3E}">
        <p14:creationId xmlns:p14="http://schemas.microsoft.com/office/powerpoint/2010/main" val="5591593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عهد خلفای راشدین (صدراسلام)</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هنگامی که لشکر عرب سپاه عجم را شکست داد، یزدگرد تاب مقاومـت نیـاورده، از مداین گریخت و به مرو آمد و به شهرهای خراسان نامهها نوشت و حکّام بلاد و امصار به سلطنت او گردن نهادند. چون این اخبار به عمربن خطّاب رسید، </a:t>
            </a:r>
            <a:r>
              <a:rPr lang="fa-IR" b="1" smtClean="0">
                <a:solidFill>
                  <a:srgbClr val="FF0000"/>
                </a:solidFill>
                <a:cs typeface="B Nazanin" panose="00000400000000000000" pitchFamily="2" charset="-78"/>
              </a:rPr>
              <a:t>احنف بن قیس را با دوازده هزار مرد جنگی روانۀ خراسان نمود،</a:t>
            </a:r>
            <a:r>
              <a:rPr lang="fa-IR" smtClean="0">
                <a:cs typeface="B Nazanin" panose="00000400000000000000" pitchFamily="2" charset="-78"/>
              </a:rPr>
              <a:t> تا یزدگرد را تعقیـب کنـد. پـس احنـف راه خراسان را در پیش گرفت تا به اصفهان رسید. از آن جا به سـمت طـبس رفتـه، حـدود طبس، قاین و قهستان را تصرف نمود. سپس در نزدیکی هـرات لـشکرگاه کـرد و بـدون جنگ وخونریزی هرات را تحت فرمان خـود درآورده، </a:t>
            </a:r>
            <a:r>
              <a:rPr lang="fa-IR" b="1" smtClean="0">
                <a:solidFill>
                  <a:srgbClr val="FF0000"/>
                </a:solidFill>
                <a:cs typeface="B Nazanin" panose="00000400000000000000" pitchFamily="2" charset="-78"/>
              </a:rPr>
              <a:t>«صـحارعبدی</a:t>
            </a:r>
            <a:r>
              <a:rPr lang="fa-IR" smtClean="0">
                <a:cs typeface="B Nazanin" panose="00000400000000000000" pitchFamily="2" charset="-78"/>
              </a:rPr>
              <a:t>» را در آن جـا بـه جانشینی خود گماشت و خود در تعقیب یزدگـرد بـه سـوی مـرو روان شـد، یزدگـرد از پادشاه چین و سلطان ترک و تبت و فرمان گزار سغد درخواست کمک کرد</a:t>
            </a:r>
            <a:endParaRPr lang="fa-IR">
              <a:cs typeface="B Nazanin" panose="00000400000000000000" pitchFamily="2" charset="-78"/>
            </a:endParaRPr>
          </a:p>
        </p:txBody>
      </p:sp>
      <p:sp>
        <p:nvSpPr>
          <p:cNvPr id="4" name="Flowchart: Process 3"/>
          <p:cNvSpPr/>
          <p:nvPr/>
        </p:nvSpPr>
        <p:spPr>
          <a:xfrm>
            <a:off x="838200" y="5205046"/>
            <a:ext cx="2897944" cy="647114"/>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بـدون جنگ وخونریزی</a:t>
            </a:r>
            <a:endParaRPr lang="fa-IR"/>
          </a:p>
        </p:txBody>
      </p:sp>
    </p:spTree>
    <p:extLst>
      <p:ext uri="{BB962C8B-B14F-4D97-AF65-F5344CB8AC3E}">
        <p14:creationId xmlns:p14="http://schemas.microsoft.com/office/powerpoint/2010/main" val="8972759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احنف کـه اوضاع را چنین دید نامه ای به عمربن خطّاب نوشته، از وی کمک خواسـت. سـپاه کوفـه مرکب از چهارهزار مرد جنگی برای کمک به احنف روانـه شـد. احنـف بـا سـپاه کوفـه آهنگ مرو کرد و یزدگرد چاره ای جز فرار به بلخ نیافت. پس احنف سپاه کوفه را به بلـخ فرستاد و چون سپاه بلخ نتوانست در مقابل آنان مقاومت کند، بناچـار درخواسـت صـلح کرده و به پرداخت جزیه راضی شدند.{12}</a:t>
            </a:r>
            <a:endParaRPr lang="fa-IR">
              <a:cs typeface="B Nazanin" panose="00000400000000000000" pitchFamily="2" charset="-78"/>
            </a:endParaRPr>
          </a:p>
        </p:txBody>
      </p:sp>
      <p:sp>
        <p:nvSpPr>
          <p:cNvPr id="4" name="Flowchart: Alternate Process 3"/>
          <p:cNvSpPr/>
          <p:nvPr/>
        </p:nvSpPr>
        <p:spPr>
          <a:xfrm>
            <a:off x="1237957" y="4346917"/>
            <a:ext cx="2433711" cy="106914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چهارهزار مرد جنگی</a:t>
            </a:r>
            <a:endParaRPr lang="fa-IR"/>
          </a:p>
        </p:txBody>
      </p:sp>
      <p:sp>
        <p:nvSpPr>
          <p:cNvPr id="5" name="Flowchart: Alternate Process 4"/>
          <p:cNvSpPr/>
          <p:nvPr/>
        </p:nvSpPr>
        <p:spPr>
          <a:xfrm>
            <a:off x="4994031" y="4445391"/>
            <a:ext cx="5190978" cy="970671"/>
          </a:xfrm>
          <a:prstGeom prst="flowChartAlternateProcess">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سپاه بلخ نتوانست در مقابل آنان مقاومت کند</a:t>
            </a:r>
            <a:endParaRPr lang="fa-IR"/>
          </a:p>
        </p:txBody>
      </p:sp>
    </p:spTree>
    <p:extLst>
      <p:ext uri="{BB962C8B-B14F-4D97-AF65-F5344CB8AC3E}">
        <p14:creationId xmlns:p14="http://schemas.microsoft.com/office/powerpoint/2010/main" val="2203794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یزدگرد که مستأصل شده بود، با همراهان خود به سوی خاقان چـین رفـت و تـا ایام عثمان که مردم خراسان بر عرب شورش نمودند، در آنجا میزیـست. در ایـن وقـت  یزدگرد </a:t>
            </a:r>
            <a:r>
              <a:rPr lang="fa-IR">
                <a:cs typeface="B Nazanin" panose="00000400000000000000" pitchFamily="2" charset="-78"/>
              </a:rPr>
              <a:t>به خراسان آمد، اما آسیابانی در نزدیکی مرو وی را کشت. تمامی بزرگـان </a:t>
            </a:r>
            <a:r>
              <a:rPr lang="fa-IR" smtClean="0">
                <a:cs typeface="B Nazanin" panose="00000400000000000000" pitchFamily="2" charset="-78"/>
              </a:rPr>
              <a:t>عجـم خزانۀ </a:t>
            </a:r>
            <a:r>
              <a:rPr lang="fa-IR">
                <a:cs typeface="B Nazanin" panose="00000400000000000000" pitchFamily="2" charset="-78"/>
              </a:rPr>
              <a:t>یزدگرد را به احنف دادند </a:t>
            </a:r>
            <a:r>
              <a:rPr lang="fa-IR" smtClean="0">
                <a:cs typeface="B Nazanin" panose="00000400000000000000" pitchFamily="2" charset="-78"/>
              </a:rPr>
              <a:t>و با </a:t>
            </a:r>
            <a:r>
              <a:rPr lang="fa-IR">
                <a:cs typeface="B Nazanin" panose="00000400000000000000" pitchFamily="2" charset="-78"/>
              </a:rPr>
              <a:t>وی صلح کردند. احنف خبر فتح خراسان را به </a:t>
            </a:r>
            <a:r>
              <a:rPr lang="fa-IR" smtClean="0">
                <a:cs typeface="B Nazanin" panose="00000400000000000000" pitchFamily="2" charset="-78"/>
              </a:rPr>
              <a:t>عمـر ارسال </a:t>
            </a:r>
            <a:r>
              <a:rPr lang="fa-IR">
                <a:cs typeface="B Nazanin" panose="00000400000000000000" pitchFamily="2" charset="-78"/>
              </a:rPr>
              <a:t>داشت. عمر نیز به وی فرمان داد که هم چنان فرمان گزار خراسان باشد</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4121833"/>
            <a:ext cx="2700997" cy="109728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a:solidFill>
                  <a:schemeClr val="tx1"/>
                </a:solidFill>
                <a:cs typeface="B Nazanin" panose="00000400000000000000" pitchFamily="2" charset="-78"/>
              </a:rPr>
              <a:t>خاقان چـین</a:t>
            </a:r>
            <a:endParaRPr lang="fa-IR" sz="2000" b="1">
              <a:solidFill>
                <a:schemeClr val="tx1"/>
              </a:solidFill>
            </a:endParaRPr>
          </a:p>
        </p:txBody>
      </p:sp>
    </p:spTree>
    <p:extLst>
      <p:ext uri="{BB962C8B-B14F-4D97-AF65-F5344CB8AC3E}">
        <p14:creationId xmlns:p14="http://schemas.microsoft.com/office/powerpoint/2010/main" val="564684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کلید </a:t>
            </a:r>
            <a:r>
              <a:rPr lang="fa-IR" smtClean="0">
                <a:solidFill>
                  <a:srgbClr val="FF0000"/>
                </a:solidFill>
                <a:cs typeface="B Nazanin" panose="00000400000000000000" pitchFamily="2" charset="-78"/>
              </a:rPr>
              <a:t>واژه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رابطۀ اعراب با ایرانیان ـ ورود اعراب به ایران ـ فتح خراسـان در قـرن نخـست ـ سکونت اعراب در خراسان ـ قبایل عرب ـ مهاجرتهای اعراب به خراسان ـ عرب خانه</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3003716" y="3003146"/>
            <a:ext cx="5561731" cy="2196650"/>
          </a:xfrm>
          <a:prstGeom prst="rect">
            <a:avLst/>
          </a:prstGeom>
        </p:spPr>
      </p:pic>
    </p:spTree>
    <p:extLst>
      <p:ext uri="{BB962C8B-B14F-4D97-AF65-F5344CB8AC3E}">
        <p14:creationId xmlns:p14="http://schemas.microsoft.com/office/powerpoint/2010/main" val="14552279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به هر حال جنگها و درگیریها در زمان خلفای راشدین بویژه، در اواخر خلافت عثمان که دستگاه خلافت دست خوش ضعف و تزلزل بود، همچنان وجود داشت. چنـان که بعد از کشته شدن عثمان اهل فارس و به دنبال آن خراسان شـورش نمودنـد و اهـل نیشابور پیمان شکسته، از پرداخت جزیه و خراج خودداری کردند. علی (ع) بـه خراسـان لشکر فرستاد و نیشابور را گرفت چنان که مرو را نیز به صلح باز گشود.{13}</a:t>
            </a:r>
            <a:endParaRPr lang="fa-IR">
              <a:cs typeface="B Nazanin" panose="00000400000000000000" pitchFamily="2" charset="-78"/>
            </a:endParaRPr>
          </a:p>
        </p:txBody>
      </p:sp>
    </p:spTree>
    <p:extLst>
      <p:ext uri="{BB962C8B-B14F-4D97-AF65-F5344CB8AC3E}">
        <p14:creationId xmlns:p14="http://schemas.microsoft.com/office/powerpoint/2010/main" val="10125448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واقع بعد از قتل عمر و همچنین بعد از کشته شدن عثمان و علی(ع) و احیانـاً هربار که والی کوفه و بصره عوض میشد، در نقاط مختلف ایران جنبشهای محلی روی میداد. بلاد ایران خاصه خراسان تا مدتها بعد از روزگـار خلافـت عمـر و عثمـان و تـا مدتی از اوایل عهد اموی باز گه گاه در مقابل اعراب مقاومت میکرده است و بسط فتوح اسلامی به هیچ وجه بلافاصله بعد از فتح نهاوند و هم در دورۀ خلافت عمر پایان نیافته و تا اوایل عهد امویان ادامه داشت.{14}</a:t>
            </a:r>
          </a:p>
          <a:p>
            <a:endParaRPr lang="fa-IR"/>
          </a:p>
        </p:txBody>
      </p:sp>
    </p:spTree>
    <p:extLst>
      <p:ext uri="{BB962C8B-B14F-4D97-AF65-F5344CB8AC3E}">
        <p14:creationId xmlns:p14="http://schemas.microsoft.com/office/powerpoint/2010/main" val="37888580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عهد </a:t>
            </a:r>
            <a:r>
              <a:rPr lang="fa-IR" smtClean="0">
                <a:solidFill>
                  <a:srgbClr val="FF0000"/>
                </a:solidFill>
                <a:cs typeface="B Nazanin" panose="00000400000000000000" pitchFamily="2" charset="-78"/>
              </a:rPr>
              <a:t>امویان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با کشته شدن علی بن ابی طالب (ع) خلافت معاویه سرگرفت و تقریباً بـی منـازع شد. خلافت موروثی بنیامیه، که در حقیقت یک دولت عربی محض محـسوب مـیشـد، هیچ شباهتی با خلافت معنوی و انتخابی خلفای راشدین نداشت. ایرانیان پس از اسـلام کارگزار خلفای عرب شدند، همان گونه که عربهـا پـیش از اسـلام در خـدمت شـاهان ایرانی بودند و همان طور که ایرانیان پیش از اسلام خود را آقا و آزاد و عربها را بنـده و خدمت گزار میدانستند، عربها نیز پس از اسلام با آنان همین رفتار را انجام دادند.{15} دورۀ خلافت امویان برای ایـران دورۀ ادامـه فتـوح اسـلامی بـویژه در خراسـان و ماوراءالنهر و همچنین دورۀ مهاجرت اعراب به داخل بلاد ایران بود. از عهد معاویه به بعد امرا و عمال عرب در داخل فلات ایران بویژه نواحی مشرق پـیش رفتـی قابـل ملاحظـه کردند.{16}</a:t>
            </a:r>
            <a:endParaRPr lang="fa-IR">
              <a:cs typeface="B Nazanin" panose="00000400000000000000" pitchFamily="2" charset="-78"/>
            </a:endParaRPr>
          </a:p>
        </p:txBody>
      </p:sp>
      <p:sp>
        <p:nvSpPr>
          <p:cNvPr id="4" name="Flowchart: Alternate Process 3"/>
          <p:cNvSpPr/>
          <p:nvPr/>
        </p:nvSpPr>
        <p:spPr>
          <a:xfrm>
            <a:off x="1336430" y="5106572"/>
            <a:ext cx="3291840" cy="78779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smtClean="0">
                <a:solidFill>
                  <a:schemeClr val="tx1"/>
                </a:solidFill>
                <a:cs typeface="B Nazanin" panose="00000400000000000000" pitchFamily="2" charset="-78"/>
              </a:rPr>
              <a:t>دولت</a:t>
            </a:r>
            <a:r>
              <a:rPr lang="fa-IR" sz="2400">
                <a:solidFill>
                  <a:schemeClr val="tx1"/>
                </a:solidFill>
                <a:cs typeface="B Nazanin" panose="00000400000000000000" pitchFamily="2" charset="-78"/>
              </a:rPr>
              <a:t> عربی محض </a:t>
            </a:r>
            <a:endParaRPr lang="fa-IR" sz="2400">
              <a:solidFill>
                <a:schemeClr val="tx1"/>
              </a:solidFill>
            </a:endParaRPr>
          </a:p>
        </p:txBody>
      </p:sp>
    </p:spTree>
    <p:extLst>
      <p:ext uri="{BB962C8B-B14F-4D97-AF65-F5344CB8AC3E}">
        <p14:creationId xmlns:p14="http://schemas.microsoft.com/office/powerpoint/2010/main" val="29742907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شاید مهاجرت گستردۀ اعراب به داخل خراسان را بتوان از مهمترین وقـایع دورۀ امویان بحساب آورد. در ادامۀ فتوح اسلامی وحتـی گـاهی مقـارن آن مهـاجرت طوایـف عرب به بلاد ایران شروع شد. دسته هایی از این مهاجران که با بار و بنه از راه میرسیدند کنار چشمه یا نزدیک شهری فرود میآمدند. بعد به خویشاوندان و نزدیکان خود نامـه </a:t>
            </a:r>
            <a:r>
              <a:rPr lang="fa-IR">
                <a:solidFill>
                  <a:prstClr val="black"/>
                </a:solidFill>
                <a:cs typeface="B Nazanin" panose="00000400000000000000" pitchFamily="2" charset="-78"/>
              </a:rPr>
              <a:t>پیغام میفرستادند و آنها را نزد خـود دعـوت </a:t>
            </a:r>
            <a:r>
              <a:rPr lang="fa-IR" smtClean="0">
                <a:solidFill>
                  <a:prstClr val="black"/>
                </a:solidFill>
                <a:cs typeface="B Nazanin" panose="00000400000000000000" pitchFamily="2" charset="-78"/>
              </a:rPr>
              <a:t>مـیکردنـد </a:t>
            </a:r>
            <a:endParaRPr lang="fa-IR" smtClean="0">
              <a:cs typeface="B Nazanin" panose="00000400000000000000" pitchFamily="2" charset="-78"/>
            </a:endParaRPr>
          </a:p>
        </p:txBody>
      </p:sp>
      <p:sp>
        <p:nvSpPr>
          <p:cNvPr id="4" name="Flowchart: Alternate Process 3"/>
          <p:cNvSpPr/>
          <p:nvPr/>
        </p:nvSpPr>
        <p:spPr>
          <a:xfrm>
            <a:off x="838200" y="4001294"/>
            <a:ext cx="2447779" cy="1209821"/>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کنار چشمه یا نزدیک شهری</a:t>
            </a:r>
            <a:endParaRPr lang="fa-IR"/>
          </a:p>
        </p:txBody>
      </p:sp>
    </p:spTree>
    <p:extLst>
      <p:ext uri="{BB962C8B-B14F-4D97-AF65-F5344CB8AC3E}">
        <p14:creationId xmlns:p14="http://schemas.microsoft.com/office/powerpoint/2010/main" val="32913664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z="2400" smtClean="0">
                <a:solidFill>
                  <a:prstClr val="black"/>
                </a:solidFill>
                <a:cs typeface="B Nazanin" panose="00000400000000000000" pitchFamily="2" charset="-78"/>
              </a:rPr>
              <a:t>. </a:t>
            </a:r>
            <a:r>
              <a:rPr lang="fa-IR" sz="2400">
                <a:solidFill>
                  <a:prstClr val="black"/>
                </a:solidFill>
                <a:cs typeface="B Nazanin" panose="00000400000000000000" pitchFamily="2" charset="-78"/>
              </a:rPr>
              <a:t>انـدک انـدک همـۀ اطـراف </a:t>
            </a:r>
            <a:r>
              <a:rPr lang="fa-IR" sz="2400" smtClean="0">
                <a:solidFill>
                  <a:prstClr val="black"/>
                </a:solidFill>
                <a:cs typeface="B Nazanin" panose="00000400000000000000" pitchFamily="2" charset="-78"/>
              </a:rPr>
              <a:t>از مهاجران </a:t>
            </a:r>
            <a:r>
              <a:rPr lang="fa-IR" sz="2400">
                <a:solidFill>
                  <a:prstClr val="black"/>
                </a:solidFill>
                <a:cs typeface="B Nazanin" panose="00000400000000000000" pitchFamily="2" charset="-78"/>
              </a:rPr>
              <a:t>پر میشد. البته از عهد ساسانیان و در دورۀ پیش از اسلام نیز طوایـف عـرب </a:t>
            </a:r>
            <a:r>
              <a:rPr lang="fa-IR" sz="2400" smtClean="0">
                <a:solidFill>
                  <a:prstClr val="black"/>
                </a:solidFill>
                <a:cs typeface="B Nazanin" panose="00000400000000000000" pitchFamily="2" charset="-78"/>
              </a:rPr>
              <a:t>از جانب </a:t>
            </a:r>
            <a:r>
              <a:rPr lang="fa-IR" sz="2400">
                <a:solidFill>
                  <a:prstClr val="black"/>
                </a:solidFill>
                <a:cs typeface="B Nazanin" panose="00000400000000000000" pitchFamily="2" charset="-78"/>
              </a:rPr>
              <a:t>بحرین و خلیج فارس و عمان به بنادر و بلاد جنوب ایران مهاجرت میکردهانـد. </a:t>
            </a:r>
            <a:r>
              <a:rPr lang="fa-IR" sz="2400" smtClean="0">
                <a:solidFill>
                  <a:prstClr val="black"/>
                </a:solidFill>
                <a:cs typeface="B Nazanin" panose="00000400000000000000" pitchFamily="2" charset="-78"/>
              </a:rPr>
              <a:t>از این </a:t>
            </a:r>
            <a:r>
              <a:rPr lang="fa-IR" sz="2400">
                <a:solidFill>
                  <a:prstClr val="black"/>
                </a:solidFill>
                <a:cs typeface="B Nazanin" panose="00000400000000000000" pitchFamily="2" charset="-78"/>
              </a:rPr>
              <a:t>رو مقارن پیدایش اسلام در این نواحی بعضی طوایف عرب وجود داشـتهانـد، امـا </a:t>
            </a:r>
            <a:r>
              <a:rPr lang="fa-IR" sz="2400" smtClean="0">
                <a:solidFill>
                  <a:prstClr val="black"/>
                </a:solidFill>
                <a:cs typeface="B Nazanin" panose="00000400000000000000" pitchFamily="2" charset="-78"/>
              </a:rPr>
              <a:t>در ادامۀ </a:t>
            </a:r>
            <a:r>
              <a:rPr lang="fa-IR" sz="2400">
                <a:solidFill>
                  <a:prstClr val="black"/>
                </a:solidFill>
                <a:cs typeface="B Nazanin" panose="00000400000000000000" pitchFamily="2" charset="-78"/>
              </a:rPr>
              <a:t>فتوح اسلامی مهاجرت و انتشار اعراب در داخل بلاد ایران از طریـق کوفـه و </a:t>
            </a:r>
            <a:r>
              <a:rPr lang="fa-IR" sz="2400" smtClean="0">
                <a:solidFill>
                  <a:prstClr val="black"/>
                </a:solidFill>
                <a:cs typeface="B Nazanin" panose="00000400000000000000" pitchFamily="2" charset="-78"/>
              </a:rPr>
              <a:t>بـصره انجام </a:t>
            </a:r>
            <a:r>
              <a:rPr lang="fa-IR" sz="2400">
                <a:solidFill>
                  <a:prstClr val="black"/>
                </a:solidFill>
                <a:cs typeface="B Nazanin" panose="00000400000000000000" pitchFamily="2" charset="-78"/>
              </a:rPr>
              <a:t>گرفت. در همان قرن اول هجری شهرهایی چون </a:t>
            </a:r>
            <a:r>
              <a:rPr lang="fa-IR" sz="2400" b="1">
                <a:solidFill>
                  <a:srgbClr val="FF0000"/>
                </a:solidFill>
                <a:cs typeface="B Nazanin" panose="00000400000000000000" pitchFamily="2" charset="-78"/>
              </a:rPr>
              <a:t>همدان، اصفهان و کاشـان </a:t>
            </a:r>
            <a:r>
              <a:rPr lang="fa-IR" sz="2400" smtClean="0">
                <a:solidFill>
                  <a:prstClr val="black"/>
                </a:solidFill>
                <a:cs typeface="B Nazanin" panose="00000400000000000000" pitchFamily="2" charset="-78"/>
              </a:rPr>
              <a:t>محـل</a:t>
            </a:r>
            <a:r>
              <a:rPr lang="fa-IR" sz="2400">
                <a:cs typeface="B Nazanin" panose="00000400000000000000" pitchFamily="2" charset="-78"/>
              </a:rPr>
              <a:t> توجه و تردد کوچهای عرب گشت؛ بویژه قم از مراکز مهم عرب شد و در آن جـا </a:t>
            </a:r>
            <a:r>
              <a:rPr lang="fa-IR" sz="2400" smtClean="0">
                <a:cs typeface="B Nazanin" panose="00000400000000000000" pitchFamily="2" charset="-78"/>
              </a:rPr>
              <a:t>اعـراب قدرت </a:t>
            </a:r>
            <a:r>
              <a:rPr lang="fa-IR" sz="2400">
                <a:cs typeface="B Nazanin" panose="00000400000000000000" pitchFamily="2" charset="-78"/>
              </a:rPr>
              <a:t>و مکنتی بدست آوردند</a:t>
            </a:r>
            <a:r>
              <a:rPr lang="fa-IR" sz="2400" b="1">
                <a:solidFill>
                  <a:srgbClr val="FF0000"/>
                </a:solidFill>
                <a:cs typeface="B Nazanin" panose="00000400000000000000" pitchFamily="2" charset="-78"/>
              </a:rPr>
              <a:t>، </a:t>
            </a:r>
            <a:r>
              <a:rPr lang="fa-IR" sz="2400">
                <a:cs typeface="B Nazanin" panose="00000400000000000000" pitchFamily="2" charset="-78"/>
              </a:rPr>
              <a:t>اما </a:t>
            </a:r>
            <a:r>
              <a:rPr lang="fa-IR" sz="2400" b="1">
                <a:solidFill>
                  <a:srgbClr val="FF0000"/>
                </a:solidFill>
                <a:cs typeface="B Nazanin" panose="00000400000000000000" pitchFamily="2" charset="-78"/>
              </a:rPr>
              <a:t>خراسان</a:t>
            </a:r>
            <a:r>
              <a:rPr lang="fa-IR" sz="2400">
                <a:cs typeface="B Nazanin" panose="00000400000000000000" pitchFamily="2" charset="-78"/>
              </a:rPr>
              <a:t> بیش از سایر نقاط مورد توجه طوایـف </a:t>
            </a:r>
            <a:r>
              <a:rPr lang="fa-IR" sz="2400" smtClean="0">
                <a:cs typeface="B Nazanin" panose="00000400000000000000" pitchFamily="2" charset="-78"/>
              </a:rPr>
              <a:t>عـرب بود</a:t>
            </a:r>
            <a:r>
              <a:rPr lang="fa-IR" sz="2400">
                <a:cs typeface="B Nazanin" panose="00000400000000000000" pitchFamily="2" charset="-78"/>
              </a:rPr>
              <a:t>، </a:t>
            </a:r>
            <a:r>
              <a:rPr lang="fa-IR" sz="2400" b="1">
                <a:solidFill>
                  <a:srgbClr val="FF0000"/>
                </a:solidFill>
                <a:cs typeface="B Nazanin" panose="00000400000000000000" pitchFamily="2" charset="-78"/>
              </a:rPr>
              <a:t>چه این سرزمین با شیوۀ معیشت و زندگی اعراب سازگارتر مینمود</a:t>
            </a:r>
            <a:r>
              <a:rPr lang="fa-IR" sz="2400">
                <a:cs typeface="B Nazanin" panose="00000400000000000000" pitchFamily="2" charset="-78"/>
              </a:rPr>
              <a:t>، چنـان کـه </a:t>
            </a:r>
            <a:r>
              <a:rPr lang="fa-IR" sz="2400" smtClean="0">
                <a:cs typeface="B Nazanin" panose="00000400000000000000" pitchFamily="2" charset="-78"/>
              </a:rPr>
              <a:t>در سال ( </a:t>
            </a:r>
            <a:r>
              <a:rPr lang="fa-IR" sz="2400">
                <a:cs typeface="B Nazanin" panose="00000400000000000000" pitchFamily="2" charset="-78"/>
              </a:rPr>
              <a:t>52هـ </a:t>
            </a:r>
            <a:r>
              <a:rPr lang="fa-IR" sz="2400" smtClean="0">
                <a:cs typeface="B Nazanin" panose="00000400000000000000" pitchFamily="2" charset="-78"/>
              </a:rPr>
              <a:t>ق) </a:t>
            </a:r>
            <a:r>
              <a:rPr lang="fa-IR" sz="2400">
                <a:cs typeface="B Nazanin" panose="00000400000000000000" pitchFamily="2" charset="-78"/>
              </a:rPr>
              <a:t>پنجاه هزار مرد جنگی از اعراب به خراسان آمدند که نیمـی از بـصره </a:t>
            </a:r>
            <a:r>
              <a:rPr lang="fa-IR" sz="2400" smtClean="0">
                <a:cs typeface="B Nazanin" panose="00000400000000000000" pitchFamily="2" charset="-78"/>
              </a:rPr>
              <a:t>و نیمی </a:t>
            </a:r>
            <a:r>
              <a:rPr lang="fa-IR" sz="2400">
                <a:cs typeface="B Nazanin" panose="00000400000000000000" pitchFamily="2" charset="-78"/>
              </a:rPr>
              <a:t>از کوفه بودند و البته اگر تعداد جنگجویان این قوم در آن زمـان ایـن مقـدار </a:t>
            </a:r>
            <a:r>
              <a:rPr lang="fa-IR" sz="2400" smtClean="0">
                <a:cs typeface="B Nazanin" panose="00000400000000000000" pitchFamily="2" charset="-78"/>
              </a:rPr>
              <a:t>بـوده است </a:t>
            </a:r>
            <a:endParaRPr lang="fa-IR" sz="2400">
              <a:solidFill>
                <a:prstClr val="black"/>
              </a:solidFill>
              <a:cs typeface="B Nazanin" panose="00000400000000000000" pitchFamily="2" charset="-78"/>
            </a:endParaRPr>
          </a:p>
          <a:p>
            <a:endParaRPr lang="fa-IR"/>
          </a:p>
        </p:txBody>
      </p:sp>
    </p:spTree>
    <p:extLst>
      <p:ext uri="{BB962C8B-B14F-4D97-AF65-F5344CB8AC3E}">
        <p14:creationId xmlns:p14="http://schemas.microsoft.com/office/powerpoint/2010/main" val="23573278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پیداست </a:t>
            </a:r>
            <a:r>
              <a:rPr lang="fa-IR">
                <a:cs typeface="B Nazanin" panose="00000400000000000000" pitchFamily="2" charset="-78"/>
              </a:rPr>
              <a:t>که تعداد سایر طبقات از زن و کودک و افراد غیرجنگی در آن میان از </a:t>
            </a:r>
            <a:r>
              <a:rPr lang="fa-IR" smtClean="0">
                <a:cs typeface="B Nazanin" panose="00000400000000000000" pitchFamily="2" charset="-78"/>
              </a:rPr>
              <a:t>سه برابر </a:t>
            </a:r>
            <a:r>
              <a:rPr lang="fa-IR">
                <a:cs typeface="B Nazanin" panose="00000400000000000000" pitchFamily="2" charset="-78"/>
              </a:rPr>
              <a:t>این مقدار کمتر نبوده است. با این حساب تعداد اعـراب خراسـان را در ایـن </a:t>
            </a:r>
            <a:r>
              <a:rPr lang="fa-IR" smtClean="0">
                <a:cs typeface="B Nazanin" panose="00000400000000000000" pitchFamily="2" charset="-78"/>
              </a:rPr>
              <a:t>کـوچ، دویست </a:t>
            </a:r>
            <a:r>
              <a:rPr lang="fa-IR">
                <a:cs typeface="B Nazanin" panose="00000400000000000000" pitchFamily="2" charset="-78"/>
              </a:rPr>
              <a:t>هزار نفر تخمین </a:t>
            </a:r>
            <a:r>
              <a:rPr lang="fa-IR" smtClean="0">
                <a:cs typeface="B Nazanin" panose="00000400000000000000" pitchFamily="2" charset="-78"/>
              </a:rPr>
              <a:t>زده اند.{17}</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18034994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بلاذری در فتوح البلدان این کوچ را در سال ) . 51هـ ق( عنوان کرده و مینویسد:</a:t>
            </a:r>
          </a:p>
          <a:p>
            <a:pPr algn="just"/>
            <a:r>
              <a:rPr lang="fa-IR" smtClean="0">
                <a:cs typeface="B Nazanin" panose="00000400000000000000" pitchFamily="2" charset="-78"/>
              </a:rPr>
              <a:t>در سال پنجاه و یک »زیادبن ابی سفیان«، »ربیع بن زیاد حارثی« را بر خراسان گماشت</a:t>
            </a:r>
          </a:p>
          <a:p>
            <a:pPr algn="just"/>
            <a:r>
              <a:rPr lang="fa-IR" smtClean="0">
                <a:cs typeface="B Nazanin" panose="00000400000000000000" pitchFamily="2" charset="-78"/>
              </a:rPr>
              <a:t>و همراه وی قریب پنجاه هزار تن از اهل بصره و کوفه را با زن و فرزند بدان سوی روانـه</a:t>
            </a:r>
          </a:p>
          <a:p>
            <a:pPr algn="just"/>
            <a:r>
              <a:rPr lang="fa-IR" smtClean="0">
                <a:cs typeface="B Nazanin" panose="00000400000000000000" pitchFamily="2" charset="-78"/>
              </a:rPr>
              <a:t>کرد. ربیع آنان را در پایین رود مسکن داد. همچنین اضافه میکند که »امیـربن احمـر«</a:t>
            </a:r>
          </a:p>
          <a:p>
            <a:pPr algn="just"/>
            <a:r>
              <a:rPr lang="fa-IR" smtClean="0">
                <a:cs typeface="B Nazanin" panose="00000400000000000000" pitchFamily="2" charset="-78"/>
              </a:rPr>
              <a:t>نخستین کسی بود که عرب را در مرو مسکن داد.18</a:t>
            </a:r>
          </a:p>
        </p:txBody>
      </p:sp>
    </p:spTree>
    <p:extLst>
      <p:ext uri="{BB962C8B-B14F-4D97-AF65-F5344CB8AC3E}">
        <p14:creationId xmlns:p14="http://schemas.microsoft.com/office/powerpoint/2010/main" val="24193502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گذشته از این کوچ، در سال </a:t>
            </a:r>
            <a:r>
              <a:rPr lang="fa-IR" smtClean="0">
                <a:cs typeface="B Nazanin" panose="00000400000000000000" pitchFamily="2" charset="-78"/>
              </a:rPr>
              <a:t>(64هـ ق) </a:t>
            </a:r>
            <a:r>
              <a:rPr lang="fa-IR">
                <a:cs typeface="B Nazanin" panose="00000400000000000000" pitchFamily="2" charset="-78"/>
              </a:rPr>
              <a:t>یا به قولی </a:t>
            </a:r>
            <a:r>
              <a:rPr lang="fa-IR" smtClean="0">
                <a:cs typeface="B Nazanin" panose="00000400000000000000" pitchFamily="2" charset="-78"/>
              </a:rPr>
              <a:t>(61هـ ق) </a:t>
            </a:r>
            <a:r>
              <a:rPr lang="fa-IR">
                <a:cs typeface="B Nazanin" panose="00000400000000000000" pitchFamily="2" charset="-78"/>
              </a:rPr>
              <a:t>دسـتهای دیگـر </a:t>
            </a:r>
            <a:r>
              <a:rPr lang="fa-IR" smtClean="0">
                <a:cs typeface="B Nazanin" panose="00000400000000000000" pitchFamily="2" charset="-78"/>
              </a:rPr>
              <a:t>از طوایف </a:t>
            </a:r>
            <a:r>
              <a:rPr lang="fa-IR">
                <a:cs typeface="B Nazanin" panose="00000400000000000000" pitchFamily="2" charset="-78"/>
              </a:rPr>
              <a:t>عرب به خراسان آمدند. ابن اثیر در کتاب الکامل مینویسد: </a:t>
            </a:r>
            <a:r>
              <a:rPr lang="fa-IR" smtClean="0">
                <a:cs typeface="B Nazanin" panose="00000400000000000000" pitchFamily="2" charset="-78"/>
              </a:rPr>
              <a:t>«در </a:t>
            </a:r>
            <a:r>
              <a:rPr lang="fa-IR">
                <a:cs typeface="B Nazanin" panose="00000400000000000000" pitchFamily="2" charset="-78"/>
              </a:rPr>
              <a:t>سال </a:t>
            </a:r>
            <a:r>
              <a:rPr lang="fa-IR" smtClean="0">
                <a:cs typeface="B Nazanin" panose="00000400000000000000" pitchFamily="2" charset="-78"/>
              </a:rPr>
              <a:t>(61هـ ق) یزید</a:t>
            </a:r>
            <a:r>
              <a:rPr lang="fa-IR">
                <a:cs typeface="B Nazanin" panose="00000400000000000000" pitchFamily="2" charset="-78"/>
              </a:rPr>
              <a:t>، سلم بن زیاد را به امارت خراسان برگزید و حدود شش هزار سوار را بـا وی </a:t>
            </a:r>
            <a:r>
              <a:rPr lang="fa-IR" smtClean="0">
                <a:cs typeface="B Nazanin" panose="00000400000000000000" pitchFamily="2" charset="-78"/>
              </a:rPr>
              <a:t>همـراه ساخت.»{19}بعضی </a:t>
            </a:r>
            <a:r>
              <a:rPr lang="fa-IR">
                <a:cs typeface="B Nazanin" panose="00000400000000000000" pitchFamily="2" charset="-78"/>
              </a:rPr>
              <a:t>از این مهاجران در شهرها میزیستهاند، اما بسیاری نیز همان </a:t>
            </a:r>
            <a:r>
              <a:rPr lang="fa-IR" smtClean="0">
                <a:cs typeface="B Nazanin" panose="00000400000000000000" pitchFamily="2" charset="-78"/>
              </a:rPr>
              <a:t>زنـدگی بدوی </a:t>
            </a:r>
            <a:r>
              <a:rPr lang="fa-IR">
                <a:cs typeface="B Nazanin" panose="00000400000000000000" pitchFamily="2" charset="-78"/>
              </a:rPr>
              <a:t>و خانه به دوشی سابق را که در جزیرۀ العرب داشتهاند، در واحـههـا و </a:t>
            </a:r>
            <a:r>
              <a:rPr lang="fa-IR" smtClean="0">
                <a:cs typeface="B Nazanin" panose="00000400000000000000" pitchFamily="2" charset="-78"/>
              </a:rPr>
              <a:t>صـحراهای خراسان </a:t>
            </a:r>
            <a:r>
              <a:rPr lang="fa-IR">
                <a:cs typeface="B Nazanin" panose="00000400000000000000" pitchFamily="2" charset="-78"/>
              </a:rPr>
              <a:t>هم چنان ادامه میدادهاند. </a:t>
            </a:r>
          </a:p>
          <a:p>
            <a:endParaRPr lang="fa-IR"/>
          </a:p>
        </p:txBody>
      </p:sp>
      <p:sp>
        <p:nvSpPr>
          <p:cNvPr id="4" name="Flowchart: Off-page Connector 3"/>
          <p:cNvSpPr/>
          <p:nvPr/>
        </p:nvSpPr>
        <p:spPr>
          <a:xfrm>
            <a:off x="1252025" y="4417255"/>
            <a:ext cx="1899138" cy="900333"/>
          </a:xfrm>
          <a:prstGeom prst="flowChartOffpage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ابن اثیر</a:t>
            </a:r>
            <a:endParaRPr lang="fa-IR"/>
          </a:p>
        </p:txBody>
      </p:sp>
    </p:spTree>
    <p:extLst>
      <p:ext uri="{BB962C8B-B14F-4D97-AF65-F5344CB8AC3E}">
        <p14:creationId xmlns:p14="http://schemas.microsoft.com/office/powerpoint/2010/main" val="18013132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اعراب در شهرها، محلههایی مخـصوص خـویش داشته و در خارج از شهرها نیز به کـشاورزی و دامداری مـیپرداختـهانـد. در هـر حـال قسمت عمدۀ این مهاجران که به خراسان وارد شـدند از بـصره بـوده انـد. در سیـستان و مشرق خراسان غلبه با طوایف بکر و تمیم بود، در صورتی که در مغرب خراسان و حدود قومس طوایف قیس غلبه داشتند. طایفهای دیگر که در این زمان قدری دیرتر از دیگران به خراسان آمده بود طایفۀ «ازد» بود. تعصبها و اختلافهایی کهنه کـه از قـدیم </a:t>
            </a:r>
            <a:r>
              <a:rPr lang="fa-IR">
                <a:cs typeface="B Nazanin" panose="00000400000000000000" pitchFamily="2" charset="-78"/>
              </a:rPr>
              <a:t>میـان اعراب قحطانی و عدنانی وجود داشت، در میان این مهاجران نیز هم چنـان بـاقی </a:t>
            </a:r>
            <a:r>
              <a:rPr lang="fa-IR" smtClean="0">
                <a:cs typeface="B Nazanin" panose="00000400000000000000" pitchFamily="2" charset="-78"/>
              </a:rPr>
              <a:t>مانـده بود</a:t>
            </a:r>
            <a:r>
              <a:rPr lang="fa-IR">
                <a:cs typeface="B Nazanin" panose="00000400000000000000" pitchFamily="2" charset="-78"/>
              </a:rPr>
              <a:t>. </a:t>
            </a:r>
          </a:p>
        </p:txBody>
      </p:sp>
      <p:sp>
        <p:nvSpPr>
          <p:cNvPr id="4" name="Flowchart: Alternate Process 3"/>
          <p:cNvSpPr/>
          <p:nvPr/>
        </p:nvSpPr>
        <p:spPr>
          <a:xfrm>
            <a:off x="1280160" y="4712677"/>
            <a:ext cx="2405575" cy="81592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طوایف بکر و تمیم</a:t>
            </a:r>
            <a:endParaRPr lang="fa-IR"/>
          </a:p>
        </p:txBody>
      </p:sp>
      <p:sp>
        <p:nvSpPr>
          <p:cNvPr id="5" name="Flowchart: Off-page Connector 4"/>
          <p:cNvSpPr/>
          <p:nvPr/>
        </p:nvSpPr>
        <p:spPr>
          <a:xfrm>
            <a:off x="4867421" y="4712677"/>
            <a:ext cx="1336431" cy="815926"/>
          </a:xfrm>
          <a:prstGeom prst="flowChartOffpage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ازد</a:t>
            </a:r>
            <a:endParaRPr lang="fa-IR"/>
          </a:p>
        </p:txBody>
      </p:sp>
    </p:spTree>
    <p:extLst>
      <p:ext uri="{BB962C8B-B14F-4D97-AF65-F5344CB8AC3E}">
        <p14:creationId xmlns:p14="http://schemas.microsoft.com/office/powerpoint/2010/main" val="24013298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چنان که در سال (64هـ.ق) میان بکر و تمیم در نزدیک هرات جنگی روی داد کـه حدود یک سال طول کشید و اختلافهای آنان هـم چنـان تـا سـال (81هــ ق) ادامـه یافت.{20}</a:t>
            </a:r>
            <a:r>
              <a:rPr lang="fa-IR">
                <a:cs typeface="B Nazanin" panose="00000400000000000000" pitchFamily="2" charset="-78"/>
              </a:rPr>
              <a:t> </a:t>
            </a:r>
            <a:r>
              <a:rPr lang="fa-IR" smtClean="0">
                <a:cs typeface="B Nazanin" panose="00000400000000000000" pitchFamily="2" charset="-78"/>
              </a:rPr>
              <a:t>ظهور این گونه اختلافها در میان اعراب طبیعی بنظر میرسید، زیرا هر حاکمی که به ولایت خراسان منصوب میشد، با اعرابی که بـا وی نـسبت و قرابتـی داشـتند بـا مهربانی و عطوفت برخورد میکرد و با دیگران بنای خصومت و دشمنی مینهاد. </a:t>
            </a:r>
            <a:endParaRPr lang="fa-IR">
              <a:cs typeface="B Nazanin" panose="00000400000000000000" pitchFamily="2" charset="-78"/>
            </a:endParaRPr>
          </a:p>
        </p:txBody>
      </p:sp>
      <p:sp>
        <p:nvSpPr>
          <p:cNvPr id="4" name="Flowchart: Alternate Process 3"/>
          <p:cNvSpPr/>
          <p:nvPr/>
        </p:nvSpPr>
        <p:spPr>
          <a:xfrm>
            <a:off x="838200" y="4149969"/>
            <a:ext cx="3277772" cy="157558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اعرابی که بـا وی نـسبت و قرابتـی داشـتند</a:t>
            </a:r>
            <a:endParaRPr lang="fa-IR"/>
          </a:p>
        </p:txBody>
      </p:sp>
    </p:spTree>
    <p:extLst>
      <p:ext uri="{BB962C8B-B14F-4D97-AF65-F5344CB8AC3E}">
        <p14:creationId xmlns:p14="http://schemas.microsoft.com/office/powerpoint/2010/main" val="1453659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latin typeface="BNazanin"/>
                <a:cs typeface="B Nazanin" panose="00000400000000000000" pitchFamily="2" charset="-78"/>
              </a:rPr>
              <a:t>مقدمه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b="0" i="0" smtClean="0">
                <a:solidFill>
                  <a:srgbClr val="000000"/>
                </a:solidFill>
                <a:effectLst/>
                <a:latin typeface="BNazanin"/>
                <a:cs typeface="B Nazanin" panose="00000400000000000000" pitchFamily="2" charset="-78"/>
              </a:rPr>
              <a:t>بدون تردید در رابطه با فتوح اعراب در ایران و جنگهایی بسیار کـه میـان آنـان</a:t>
            </a:r>
            <a:br>
              <a:rPr lang="fa-IR" b="0" i="0" smtClean="0">
                <a:solidFill>
                  <a:srgbClr val="000000"/>
                </a:solidFill>
                <a:effectLst/>
                <a:latin typeface="BNazanin"/>
                <a:cs typeface="B Nazanin" panose="00000400000000000000" pitchFamily="2" charset="-78"/>
              </a:rPr>
            </a:br>
            <a:r>
              <a:rPr lang="fa-IR" b="0" i="0" smtClean="0">
                <a:solidFill>
                  <a:srgbClr val="000000"/>
                </a:solidFill>
                <a:effectLst/>
                <a:latin typeface="BNazanin"/>
                <a:cs typeface="B Nazanin" panose="00000400000000000000" pitchFamily="2" charset="-78"/>
              </a:rPr>
              <a:t>روی داده است و همچنین چگونگی و کیفیت ورود اعراب به ایـران و خراسـان و دیگـر</a:t>
            </a:r>
            <a:br>
              <a:rPr lang="fa-IR" b="0" i="0" smtClean="0">
                <a:solidFill>
                  <a:srgbClr val="000000"/>
                </a:solidFill>
                <a:effectLst/>
                <a:latin typeface="BNazanin"/>
                <a:cs typeface="B Nazanin" panose="00000400000000000000" pitchFamily="2" charset="-78"/>
              </a:rPr>
            </a:br>
            <a:r>
              <a:rPr lang="fa-IR" b="0" i="0" smtClean="0">
                <a:solidFill>
                  <a:srgbClr val="000000"/>
                </a:solidFill>
                <a:effectLst/>
                <a:latin typeface="BNazanin"/>
                <a:cs typeface="B Nazanin" panose="00000400000000000000" pitchFamily="2" charset="-78"/>
              </a:rPr>
              <a:t>بلاد سخنها و روایاتی بسیار متعدد از جانب مورخان عنوان شده است.</a:t>
            </a:r>
            <a:br>
              <a:rPr lang="fa-IR" b="0" i="0" smtClean="0">
                <a:solidFill>
                  <a:srgbClr val="000000"/>
                </a:solidFill>
                <a:effectLst/>
                <a:latin typeface="BNazanin"/>
                <a:cs typeface="B Nazanin" panose="00000400000000000000" pitchFamily="2" charset="-78"/>
              </a:rPr>
            </a:br>
            <a:r>
              <a:rPr lang="fa-IR" b="0" i="0" smtClean="0">
                <a:solidFill>
                  <a:srgbClr val="000000"/>
                </a:solidFill>
                <a:effectLst/>
                <a:latin typeface="BNazanin"/>
                <a:cs typeface="B Nazanin" panose="00000400000000000000" pitchFamily="2" charset="-78"/>
              </a:rPr>
              <a:t>در این پژوهش تنها به شمهای از تـاریخ اعـراب در خراسـان و چگـونگی ورود و</a:t>
            </a:r>
            <a:br>
              <a:rPr lang="fa-IR" b="0" i="0" smtClean="0">
                <a:solidFill>
                  <a:srgbClr val="000000"/>
                </a:solidFill>
                <a:effectLst/>
                <a:latin typeface="BNazanin"/>
                <a:cs typeface="B Nazanin" panose="00000400000000000000" pitchFamily="2" charset="-78"/>
              </a:rPr>
            </a:br>
            <a:r>
              <a:rPr lang="fa-IR" b="0" i="0" smtClean="0">
                <a:solidFill>
                  <a:srgbClr val="000000"/>
                </a:solidFill>
                <a:effectLst/>
                <a:latin typeface="BNazanin"/>
                <a:cs typeface="B Nazanin" panose="00000400000000000000" pitchFamily="2" charset="-78"/>
              </a:rPr>
              <a:t>توطن آنان در این منطقه به صورت مختصر و گـذرا پرداختـه شـده اسـت، چـه آن کـه</a:t>
            </a:r>
            <a:br>
              <a:rPr lang="fa-IR" b="0" i="0" smtClean="0">
                <a:solidFill>
                  <a:srgbClr val="000000"/>
                </a:solidFill>
                <a:effectLst/>
                <a:latin typeface="BNazanin"/>
                <a:cs typeface="B Nazanin" panose="00000400000000000000" pitchFamily="2" charset="-78"/>
              </a:rPr>
            </a:br>
            <a:r>
              <a:rPr lang="fa-IR" b="0" i="0" smtClean="0">
                <a:solidFill>
                  <a:srgbClr val="000000"/>
                </a:solidFill>
                <a:effectLst/>
                <a:latin typeface="BNazanin"/>
                <a:cs typeface="B Nazanin" panose="00000400000000000000" pitchFamily="2" charset="-78"/>
              </a:rPr>
              <a:t>پرداختن به تاریخ این خطّه و پیشینۀ تاریخی اعـراب جنـوب خراسـان مـستلزم صـرف</a:t>
            </a:r>
            <a:br>
              <a:rPr lang="fa-IR" b="0" i="0" smtClean="0">
                <a:solidFill>
                  <a:srgbClr val="000000"/>
                </a:solidFill>
                <a:effectLst/>
                <a:latin typeface="BNazanin"/>
                <a:cs typeface="B Nazanin" panose="00000400000000000000" pitchFamily="2" charset="-78"/>
              </a:rPr>
            </a:br>
            <a:r>
              <a:rPr lang="fa-IR" b="0" i="0" smtClean="0">
                <a:solidFill>
                  <a:srgbClr val="000000"/>
                </a:solidFill>
                <a:effectLst/>
                <a:latin typeface="BNazanin"/>
                <a:cs typeface="B Nazanin" panose="00000400000000000000" pitchFamily="2" charset="-78"/>
              </a:rPr>
              <a:t>سالها وقت و تحقیق جامع است.</a:t>
            </a:r>
          </a:p>
          <a:p>
            <a:pPr marL="0" indent="0" algn="just">
              <a:buNone/>
            </a:pPr>
            <a:r>
              <a:rPr lang="fa-IR" b="0" i="0" smtClean="0">
                <a:solidFill>
                  <a:srgbClr val="000000"/>
                </a:solidFill>
                <a:effectLst/>
                <a:latin typeface="BNazanin"/>
                <a:cs typeface="B Nazanin" panose="00000400000000000000" pitchFamily="2" charset="-78"/>
              </a:rPr>
              <a:t/>
            </a:r>
            <a:br>
              <a:rPr lang="fa-IR" b="0" i="0" smtClean="0">
                <a:solidFill>
                  <a:srgbClr val="000000"/>
                </a:solidFill>
                <a:effectLst/>
                <a:latin typeface="BNazanin"/>
                <a:cs typeface="B Nazanin" panose="00000400000000000000" pitchFamily="2" charset="-78"/>
              </a:rPr>
            </a:b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Decision 3"/>
          <p:cNvSpPr/>
          <p:nvPr/>
        </p:nvSpPr>
        <p:spPr>
          <a:xfrm>
            <a:off x="1473958" y="4612943"/>
            <a:ext cx="3875964" cy="1405720"/>
          </a:xfrm>
          <a:prstGeom prst="flowChartDecision">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a:solidFill>
                  <a:srgbClr val="000000"/>
                </a:solidFill>
                <a:latin typeface="BNazanin"/>
                <a:cs typeface="B Nazanin" panose="00000400000000000000" pitchFamily="2" charset="-78"/>
              </a:rPr>
              <a:t>پیشینۀ تاریخی اعـراب جنـوب خراسـان</a:t>
            </a:r>
            <a:endParaRPr lang="fa-IR"/>
          </a:p>
        </p:txBody>
      </p:sp>
    </p:spTree>
    <p:extLst>
      <p:ext uri="{BB962C8B-B14F-4D97-AF65-F5344CB8AC3E}">
        <p14:creationId xmlns:p14="http://schemas.microsoft.com/office/powerpoint/2010/main" val="16526608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بـه </a:t>
            </a:r>
            <a:r>
              <a:rPr lang="fa-IR" smtClean="0">
                <a:cs typeface="B Nazanin" panose="00000400000000000000" pitchFamily="2" charset="-78"/>
              </a:rPr>
              <a:t>هـر حال </a:t>
            </a:r>
            <a:r>
              <a:rPr lang="fa-IR">
                <a:cs typeface="B Nazanin" panose="00000400000000000000" pitchFamily="2" charset="-78"/>
              </a:rPr>
              <a:t>در دورۀ امویان هر روز بر قدرت و عدّت اعراب افزوده میشد. تعدد زوجات و </a:t>
            </a:r>
            <a:r>
              <a:rPr lang="fa-IR" smtClean="0">
                <a:cs typeface="B Nazanin" panose="00000400000000000000" pitchFamily="2" charset="-78"/>
              </a:rPr>
              <a:t>کثرت اولاد </a:t>
            </a:r>
            <a:r>
              <a:rPr lang="fa-IR">
                <a:cs typeface="B Nazanin" panose="00000400000000000000" pitchFamily="2" charset="-78"/>
              </a:rPr>
              <a:t>از عواملی بود که این امر را شدت </a:t>
            </a:r>
            <a:r>
              <a:rPr lang="fa-IR" smtClean="0">
                <a:cs typeface="B Nazanin" panose="00000400000000000000" pitchFamily="2" charset="-78"/>
              </a:rPr>
              <a:t>میبخشید. اعراب </a:t>
            </a:r>
            <a:r>
              <a:rPr lang="fa-IR">
                <a:cs typeface="B Nazanin" panose="00000400000000000000" pitchFamily="2" charset="-78"/>
              </a:rPr>
              <a:t>خراسان از همان آغاز با ایرانیـان روابـط و علایقـی نزدیـک پیـدا </a:t>
            </a:r>
            <a:r>
              <a:rPr lang="fa-IR" smtClean="0">
                <a:cs typeface="B Nazanin" panose="00000400000000000000" pitchFamily="2" charset="-78"/>
              </a:rPr>
              <a:t>کردنـد. مرزبانان </a:t>
            </a:r>
            <a:r>
              <a:rPr lang="fa-IR">
                <a:cs typeface="B Nazanin" panose="00000400000000000000" pitchFamily="2" charset="-78"/>
              </a:rPr>
              <a:t>و دهقانان خراسان با حکومت اعراب خو گرفتند، چنان که اعراب نیز بـا آداب </a:t>
            </a:r>
            <a:r>
              <a:rPr lang="fa-IR" smtClean="0">
                <a:cs typeface="B Nazanin" panose="00000400000000000000" pitchFamily="2" charset="-78"/>
              </a:rPr>
              <a:t>و رسمهای </a:t>
            </a:r>
            <a:r>
              <a:rPr lang="fa-IR">
                <a:cs typeface="B Nazanin" panose="00000400000000000000" pitchFamily="2" charset="-78"/>
              </a:rPr>
              <a:t>ایرانیان آشنا شدند. اندک اندک در میان دو قوم خویشاوندیهای سـببی </a:t>
            </a:r>
            <a:r>
              <a:rPr lang="fa-IR" smtClean="0">
                <a:cs typeface="B Nazanin" panose="00000400000000000000" pitchFamily="2" charset="-78"/>
              </a:rPr>
              <a:t>پیـدا شد</a:t>
            </a:r>
            <a:r>
              <a:rPr lang="fa-IR">
                <a:cs typeface="B Nazanin" panose="00000400000000000000" pitchFamily="2" charset="-78"/>
              </a:rPr>
              <a:t>. فرزندانی که در نسلهای بعد پدید آمدند بتدریج خـشونت بـدوی و تعـصب </a:t>
            </a:r>
            <a:r>
              <a:rPr lang="fa-IR" smtClean="0">
                <a:cs typeface="B Nazanin" panose="00000400000000000000" pitchFamily="2" charset="-78"/>
              </a:rPr>
              <a:t>پـدری خویش </a:t>
            </a:r>
            <a:r>
              <a:rPr lang="fa-IR">
                <a:cs typeface="B Nazanin" panose="00000400000000000000" pitchFamily="2" charset="-78"/>
              </a:rPr>
              <a:t>را فراموش کرده، به سرزمین جدید و خویشاوندان تازه علاقه پیدا </a:t>
            </a:r>
            <a:r>
              <a:rPr lang="fa-IR" smtClean="0">
                <a:cs typeface="B Nazanin" panose="00000400000000000000" pitchFamily="2" charset="-78"/>
              </a:rPr>
              <a:t>کردند.{21}</a:t>
            </a:r>
            <a:endParaRPr lang="fa-IR">
              <a:cs typeface="B Nazanin" panose="00000400000000000000" pitchFamily="2" charset="-78"/>
            </a:endParaRPr>
          </a:p>
          <a:p>
            <a:endParaRPr lang="fa-IR"/>
          </a:p>
        </p:txBody>
      </p:sp>
      <p:sp>
        <p:nvSpPr>
          <p:cNvPr id="4" name="Flowchart: Alternate Process 3"/>
          <p:cNvSpPr/>
          <p:nvPr/>
        </p:nvSpPr>
        <p:spPr>
          <a:xfrm>
            <a:off x="838200" y="4628270"/>
            <a:ext cx="4459458" cy="116761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سرزمین جدید و خویشاوندان تازه</a:t>
            </a:r>
            <a:endParaRPr lang="fa-IR"/>
          </a:p>
        </p:txBody>
      </p:sp>
    </p:spTree>
    <p:extLst>
      <p:ext uri="{BB962C8B-B14F-4D97-AF65-F5344CB8AC3E}">
        <p14:creationId xmlns:p14="http://schemas.microsoft.com/office/powerpoint/2010/main" val="27969012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عهد عباسیان و حکومتهای ملوک الطوایفی</a:t>
            </a:r>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پس از پیدایش اسلام و برپایی دولت عربی، ایرانیان بسیار آزرده شدند، بویژه کـه امویان آنان را خوار میداشتند و به آنان آزار میرساندند. از این رو بر امویان میشوریدند و آنان نیز بسختی ایرانیان را از پای در میآوردند، شهرهایشان را ویران کرده و بـسیاری از مردم را به قتل میرساندند، تا آن جا که </a:t>
            </a:r>
            <a:r>
              <a:rPr lang="fa-IR" b="1" smtClean="0">
                <a:solidFill>
                  <a:srgbClr val="FF0000"/>
                </a:solidFill>
                <a:cs typeface="B Nazanin" panose="00000400000000000000" pitchFamily="2" charset="-78"/>
              </a:rPr>
              <a:t>بسیاری از خانـدانهـای کهـن ایرانـی نـابود گشتند</a:t>
            </a:r>
            <a:r>
              <a:rPr lang="fa-IR" smtClean="0">
                <a:cs typeface="B Nazanin" panose="00000400000000000000" pitchFamily="2" charset="-78"/>
              </a:rPr>
              <a:t>.{22}</a:t>
            </a:r>
            <a:endParaRPr lang="fa-IR">
              <a:cs typeface="B Nazanin" panose="00000400000000000000" pitchFamily="2" charset="-78"/>
            </a:endParaRPr>
          </a:p>
        </p:txBody>
      </p:sp>
    </p:spTree>
    <p:extLst>
      <p:ext uri="{BB962C8B-B14F-4D97-AF65-F5344CB8AC3E}">
        <p14:creationId xmlns:p14="http://schemas.microsoft.com/office/powerpoint/2010/main" val="5751092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این حس نفرت از عرب در اواخر عهد اموی، خراسان را برای نـشر دعـوت سـری شیعه کانونی مناسب کرد. دعاۀ شیعه که از عراق میآمدنـد غالبـاً بـا جامـۀ بازرگانـان و سوداگران در شهرها و روستاهای خراسان میگشتند و مردم را پنهانی دعوت به پیـروی از آل محمد (ص) میکردند. بدین گونه در روزهایی که اعراب خراسـان از اخـتلافهـا و عصبیتهای خویش مجال دفاع و حمایت از خلافت امویـان را نداشـتند، شـورش سـیاه جامگان به رهبری ابومسلم ـ که سقوط خلافت اموی را در پی داشت ـ آغاز شد.{23}</a:t>
            </a:r>
            <a:endParaRPr lang="fa-IR">
              <a:cs typeface="B Nazanin" panose="00000400000000000000" pitchFamily="2" charset="-78"/>
            </a:endParaRPr>
          </a:p>
        </p:txBody>
      </p:sp>
      <p:sp>
        <p:nvSpPr>
          <p:cNvPr id="4" name="Flowchart: Connector 3"/>
          <p:cNvSpPr/>
          <p:nvPr/>
        </p:nvSpPr>
        <p:spPr>
          <a:xfrm>
            <a:off x="1223889" y="4389120"/>
            <a:ext cx="2110154" cy="1364566"/>
          </a:xfrm>
          <a:prstGeom prst="flowChartConnector">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بازرگانـان</a:t>
            </a:r>
            <a:endParaRPr lang="fa-IR"/>
          </a:p>
        </p:txBody>
      </p:sp>
    </p:spTree>
    <p:extLst>
      <p:ext uri="{BB962C8B-B14F-4D97-AF65-F5344CB8AC3E}">
        <p14:creationId xmlns:p14="http://schemas.microsoft.com/office/powerpoint/2010/main" val="11873154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اگرچه بعد از پیروزی ابومسلم و روی کار آمدن عباسیان، اعراب مورد بـی مهـری قرار گرفته و اکثرشان بیرون رانده شدند، امـا بـدون شـک گروهـی از آنـان کـه دست دوستی به سوی ابومسلم و خلفای عباسی دراز کرده بودند در این نواحی باقی ماندنـد و تا مدتها در دولت عباسیان، حکّام عرب بر این سرزمین ولایت داشتند. در نتیجۀ پیروزی عباسیان، اوضاع ایران رنگی تازه به خـود گرفـت. ضـربتی کـه عنصر عربی پس از انقلابهای سال (129تا  132هـ..ق) در اثر اخـراج مکـرر و متعـدد عربها از ایران دید، اوضاع خراسان را بشدّت تغییر داد. از این پـس صـبغۀ ایرانـی ایـن ایالت مورد حمایت قرار گرفت، بویژه در دهه های میان (140تا  . 224هـ ق) بـه موجـب قیام و شورشهای مکرر در طبرستان، ایالت هم جـوار خراسـان</a:t>
            </a:r>
            <a:r>
              <a:rPr lang="fa-IR" b="1" smtClean="0">
                <a:solidFill>
                  <a:srgbClr val="FF0000"/>
                </a:solidFill>
                <a:cs typeface="B Nazanin" panose="00000400000000000000" pitchFamily="2" charset="-78"/>
              </a:rPr>
              <a:t>، </a:t>
            </a:r>
            <a:r>
              <a:rPr lang="fa-IR" smtClean="0">
                <a:cs typeface="B Nazanin" panose="00000400000000000000" pitchFamily="2" charset="-78"/>
              </a:rPr>
              <a:t>عنـصر سـامی بـیش از پیش به نابودی گرایید. </a:t>
            </a:r>
            <a:endParaRPr lang="fa-IR">
              <a:cs typeface="B Nazanin" panose="00000400000000000000" pitchFamily="2" charset="-78"/>
            </a:endParaRPr>
          </a:p>
        </p:txBody>
      </p:sp>
    </p:spTree>
    <p:extLst>
      <p:ext uri="{BB962C8B-B14F-4D97-AF65-F5344CB8AC3E}">
        <p14:creationId xmlns:p14="http://schemas.microsoft.com/office/powerpoint/2010/main" val="4822056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سلطه و چیرگی قبایل عرب در خراسان از میـان رفـت و اساسـاً قسمت عمدۀ آنان از این سرزمین رانده شدند. از سال (132هـ ق) یعنـی پایـان دولـت اموی، عربها در ایران، دیگر آن سیادت گذشته را نداشتند، بلکه ریاست به دست خـود ایرانیان افتاد. البته دلیل این امر تنها تغییر وضعیت سیاسی و اخراج یا برانداختن طوایف عــرب نبــود، بلکــه در کنــار ایــن امــور، نیــروی آمیــزش و هــمســانی، </a:t>
            </a:r>
            <a:r>
              <a:rPr lang="fa-IR" smtClean="0">
                <a:cs typeface="B Nazanin" panose="00000400000000000000" pitchFamily="2" charset="-78"/>
              </a:rPr>
              <a:t>ازدواج هــای </a:t>
            </a:r>
            <a:r>
              <a:rPr lang="fa-IR">
                <a:cs typeface="B Nazanin" panose="00000400000000000000" pitchFamily="2" charset="-78"/>
              </a:rPr>
              <a:t>دونژاد ـ عرب و ایرانی ـ از عوامل دیگر در این زمینه بشمار میآمد.{24}</a:t>
            </a:r>
          </a:p>
          <a:p>
            <a:endParaRPr lang="fa-IR"/>
          </a:p>
        </p:txBody>
      </p:sp>
      <p:sp>
        <p:nvSpPr>
          <p:cNvPr id="4" name="Flowchart: Alternate Process 3"/>
          <p:cNvSpPr/>
          <p:nvPr/>
        </p:nvSpPr>
        <p:spPr>
          <a:xfrm>
            <a:off x="838200" y="4312692"/>
            <a:ext cx="4244453" cy="103723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ریاست به دست خـود ایرانیان افتاد</a:t>
            </a:r>
            <a:endParaRPr lang="fa-IR"/>
          </a:p>
        </p:txBody>
      </p:sp>
    </p:spTree>
    <p:extLst>
      <p:ext uri="{BB962C8B-B14F-4D97-AF65-F5344CB8AC3E}">
        <p14:creationId xmlns:p14="http://schemas.microsoft.com/office/powerpoint/2010/main" val="24779689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عباسیان که از سال 132(هـ ق) تا سال 656(هـ.ق) بر ایران حکومت میکردند در واقع تا حدود سالهای (200تا  . 250هـ ق) بر ایران تفوق و تسلط کامل داشـتند. از این حدود تا پایان عهد عباسیان و سقوط دولت آنان به دست مغولان در گوشه و کنـار، بویژه در خراسان حکومـتهـای محلـی و مـستقلی بوجـود آمدنـد، از جملـه طاهریـان، صفاریان، آل زیار، آل بویه، سامانیان، غزنویـان، سـلجوقیان، خوارزمـشاهیان و... بـدیهی است که با وجود این حکومتها اعراب بیش از پیش در انزوا قرار گرفتـه و از آنهـا نـام و نشانی نبود</a:t>
            </a:r>
            <a:endParaRPr lang="fa-IR">
              <a:cs typeface="B Nazanin" panose="00000400000000000000" pitchFamily="2" charset="-78"/>
            </a:endParaRPr>
          </a:p>
        </p:txBody>
      </p:sp>
      <p:sp>
        <p:nvSpPr>
          <p:cNvPr id="4" name="Flowchart: Alternate Process 3"/>
          <p:cNvSpPr/>
          <p:nvPr/>
        </p:nvSpPr>
        <p:spPr>
          <a:xfrm>
            <a:off x="1097280" y="4529797"/>
            <a:ext cx="5866228" cy="97067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طاهریـان، صفاریان، آل زیار، آل بویه، سامانیان، غزنویـان، سـلجوقیان، خوارزمـشاهیان</a:t>
            </a:r>
            <a:endParaRPr lang="fa-IR"/>
          </a:p>
        </p:txBody>
      </p:sp>
    </p:spTree>
    <p:extLst>
      <p:ext uri="{BB962C8B-B14F-4D97-AF65-F5344CB8AC3E}">
        <p14:creationId xmlns:p14="http://schemas.microsoft.com/office/powerpoint/2010/main" val="7165329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0" i="0" smtClean="0">
                <a:solidFill>
                  <a:srgbClr val="000000"/>
                </a:solidFill>
                <a:effectLst/>
                <a:latin typeface="BNazanin"/>
                <a:cs typeface="B Nazanin" panose="00000400000000000000" pitchFamily="2" charset="-78"/>
              </a:rPr>
              <a:t>با این حال عنصر عربی توانست در تعدادی از نـواحی کـه مرکـز جمعیـتهـایی</a:t>
            </a:r>
            <a:br>
              <a:rPr lang="fa-IR" b="0" i="0" smtClean="0">
                <a:solidFill>
                  <a:srgbClr val="000000"/>
                </a:solidFill>
                <a:effectLst/>
                <a:latin typeface="BNazanin"/>
                <a:cs typeface="B Nazanin" panose="00000400000000000000" pitchFamily="2" charset="-78"/>
              </a:rPr>
            </a:br>
            <a:r>
              <a:rPr lang="fa-IR" b="0" i="0" smtClean="0">
                <a:solidFill>
                  <a:srgbClr val="000000"/>
                </a:solidFill>
                <a:effectLst/>
                <a:latin typeface="BNazanin"/>
                <a:cs typeface="B Nazanin" panose="00000400000000000000" pitchFamily="2" charset="-78"/>
              </a:rPr>
              <a:t>متراکم از آنان بـود برجـای بمانـد و قـسمتی از قبایـل خـود را در محـلهـایی چنـد از</a:t>
            </a:r>
            <a:br>
              <a:rPr lang="fa-IR" b="0" i="0" smtClean="0">
                <a:solidFill>
                  <a:srgbClr val="000000"/>
                </a:solidFill>
                <a:effectLst/>
                <a:latin typeface="BNazanin"/>
                <a:cs typeface="B Nazanin" panose="00000400000000000000" pitchFamily="2" charset="-78"/>
              </a:rPr>
            </a:br>
            <a:r>
              <a:rPr lang="fa-IR" b="0" i="0" smtClean="0">
                <a:solidFill>
                  <a:srgbClr val="000000"/>
                </a:solidFill>
                <a:effectLst/>
                <a:latin typeface="BNazanin"/>
                <a:cs typeface="B Nazanin" panose="00000400000000000000" pitchFamily="2" charset="-78"/>
              </a:rPr>
              <a:t>ماوراءالنهر و خراسان و قم و در سواحل جنوبی فارس حفظ کند. در موارد دیگر هر چـه</a:t>
            </a:r>
            <a:br>
              <a:rPr lang="fa-IR" b="0" i="0" smtClean="0">
                <a:solidFill>
                  <a:srgbClr val="000000"/>
                </a:solidFill>
                <a:effectLst/>
                <a:latin typeface="BNazanin"/>
                <a:cs typeface="B Nazanin" panose="00000400000000000000" pitchFamily="2" charset="-78"/>
              </a:rPr>
            </a:br>
            <a:r>
              <a:rPr lang="fa-IR" b="0" i="0" smtClean="0">
                <a:solidFill>
                  <a:srgbClr val="000000"/>
                </a:solidFill>
                <a:effectLst/>
                <a:latin typeface="BNazanin"/>
                <a:cs typeface="B Nazanin" panose="00000400000000000000" pitchFamily="2" charset="-78"/>
              </a:rPr>
              <a:t>زمان میگذشت این عنصر نیز بیشتر از لحاظ زبان در ایرانی بودن منحل میگشت</a:t>
            </a:r>
            <a:r>
              <a:rPr lang="fa-IR" sz="2000" b="0" i="0" smtClean="0">
                <a:solidFill>
                  <a:srgbClr val="000000"/>
                </a:solidFill>
                <a:effectLst/>
                <a:latin typeface="BNazanin"/>
                <a:cs typeface="B Nazanin" panose="00000400000000000000" pitchFamily="2" charset="-78"/>
              </a:rPr>
              <a:t>.{25}</a:t>
            </a:r>
            <a:r>
              <a:rPr lang="fa-IR" sz="1400" b="0" i="0" smtClean="0">
                <a:solidFill>
                  <a:srgbClr val="000000"/>
                </a:solidFill>
                <a:effectLst/>
                <a:latin typeface="BNazanin"/>
                <a:cs typeface="B Nazanin" panose="00000400000000000000" pitchFamily="2" charset="-78"/>
              </a:rPr>
              <a:t/>
            </a:r>
            <a:br>
              <a:rPr lang="fa-IR" sz="1400" b="0" i="0" smtClean="0">
                <a:solidFill>
                  <a:srgbClr val="000000"/>
                </a:solidFill>
                <a:effectLst/>
                <a:latin typeface="BNazanin"/>
                <a:cs typeface="B Nazanin" panose="00000400000000000000" pitchFamily="2" charset="-78"/>
              </a:rPr>
            </a:br>
            <a:r>
              <a:rPr lang="fa-IR" smtClean="0">
                <a:cs typeface="B Nazanin" panose="00000400000000000000" pitchFamily="2" charset="-78"/>
              </a:rPr>
              <a:t/>
            </a:r>
            <a:br>
              <a:rPr lang="fa-IR" smtClean="0">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970671" y="4001294"/>
            <a:ext cx="4600135" cy="125202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srgbClr val="000000"/>
                </a:solidFill>
                <a:latin typeface="BNazanin"/>
                <a:cs typeface="B Nazanin" panose="00000400000000000000" pitchFamily="2" charset="-78"/>
              </a:rPr>
              <a:t>ماوراءالنهر و خراسان و قم و در سواحل جنوبی فارس</a:t>
            </a:r>
            <a:endParaRPr lang="fa-IR"/>
          </a:p>
        </p:txBody>
      </p:sp>
    </p:spTree>
    <p:extLst>
      <p:ext uri="{BB962C8B-B14F-4D97-AF65-F5344CB8AC3E}">
        <p14:creationId xmlns:p14="http://schemas.microsoft.com/office/powerpoint/2010/main" val="32731784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107766" y="1825625"/>
            <a:ext cx="7246034" cy="4351338"/>
          </a:xfrm>
        </p:spPr>
        <p:txBody>
          <a:bodyPr/>
          <a:lstStyle/>
          <a:p>
            <a:pPr algn="just"/>
            <a:r>
              <a:rPr lang="fa-IR">
                <a:solidFill>
                  <a:srgbClr val="000000"/>
                </a:solidFill>
                <a:latin typeface="BNazanin"/>
                <a:cs typeface="B Nazanin" panose="00000400000000000000" pitchFamily="2" charset="-78"/>
              </a:rPr>
              <a:t>عباسیان توجهی خاصّ به خراسان داشتهاند، چه دولت آنان به اهتمام و </a:t>
            </a:r>
            <a:r>
              <a:rPr lang="fa-IR" smtClean="0">
                <a:solidFill>
                  <a:srgbClr val="000000"/>
                </a:solidFill>
                <a:latin typeface="BNazanin"/>
                <a:cs typeface="B Nazanin" panose="00000400000000000000" pitchFamily="2" charset="-78"/>
              </a:rPr>
              <a:t>کوشـش خراسانیها </a:t>
            </a:r>
            <a:r>
              <a:rPr lang="fa-IR">
                <a:solidFill>
                  <a:srgbClr val="000000"/>
                </a:solidFill>
                <a:latin typeface="BNazanin"/>
                <a:cs typeface="B Nazanin" panose="00000400000000000000" pitchFamily="2" charset="-78"/>
              </a:rPr>
              <a:t>ثبات یافت و بوجود آمد. عباسیان آن جا را عمدۀ مملکت خویش </a:t>
            </a:r>
            <a:r>
              <a:rPr lang="fa-IR" smtClean="0">
                <a:solidFill>
                  <a:srgbClr val="000000"/>
                </a:solidFill>
                <a:latin typeface="BNazanin"/>
                <a:cs typeface="B Nazanin" panose="00000400000000000000" pitchFamily="2" charset="-78"/>
              </a:rPr>
              <a:t>میشمردند و </a:t>
            </a:r>
            <a:r>
              <a:rPr lang="fa-IR">
                <a:solidFill>
                  <a:srgbClr val="000000"/>
                </a:solidFill>
                <a:latin typeface="BNazanin"/>
                <a:cs typeface="B Nazanin" panose="00000400000000000000" pitchFamily="2" charset="-78"/>
              </a:rPr>
              <a:t>خراســان مطلــع دولــت آنــان بحــساب مــیآمــد، از ایــن رو بــا نظــر علاقــه </a:t>
            </a:r>
            <a:r>
              <a:rPr lang="fa-IR" smtClean="0">
                <a:solidFill>
                  <a:srgbClr val="000000"/>
                </a:solidFill>
                <a:latin typeface="BNazanin"/>
                <a:cs typeface="B Nazanin" panose="00000400000000000000" pitchFamily="2" charset="-78"/>
              </a:rPr>
              <a:t>بــدان مینگریستند</a:t>
            </a:r>
            <a:r>
              <a:rPr lang="fa-IR">
                <a:solidFill>
                  <a:srgbClr val="000000"/>
                </a:solidFill>
                <a:latin typeface="BNazanin"/>
                <a:cs typeface="B Nazanin" panose="00000400000000000000" pitchFamily="2" charset="-78"/>
              </a:rPr>
              <a:t>. در آن زمان خراسان ولایتی بزرگ بود و ادارۀ آن اهمیتی فـراوان </a:t>
            </a:r>
            <a:r>
              <a:rPr lang="fa-IR" smtClean="0">
                <a:solidFill>
                  <a:srgbClr val="000000"/>
                </a:solidFill>
                <a:latin typeface="BNazanin"/>
                <a:cs typeface="B Nazanin" panose="00000400000000000000" pitchFamily="2" charset="-78"/>
              </a:rPr>
              <a:t>داشـت. یاقوت </a:t>
            </a:r>
            <a:r>
              <a:rPr lang="fa-IR">
                <a:solidFill>
                  <a:srgbClr val="000000"/>
                </a:solidFill>
                <a:latin typeface="BNazanin"/>
                <a:cs typeface="B Nazanin" panose="00000400000000000000" pitchFamily="2" charset="-78"/>
              </a:rPr>
              <a:t>حموی مشهورترین جغرافی دان روزگـار اسـلامی، مرزهـای خراسـان را از </a:t>
            </a:r>
            <a:r>
              <a:rPr lang="fa-IR" smtClean="0">
                <a:solidFill>
                  <a:srgbClr val="FF0000"/>
                </a:solidFill>
                <a:latin typeface="BNazanin"/>
                <a:cs typeface="B Nazanin" panose="00000400000000000000" pitchFamily="2" charset="-78"/>
              </a:rPr>
              <a:t>عـراق، جوین </a:t>
            </a:r>
            <a:r>
              <a:rPr lang="fa-IR">
                <a:solidFill>
                  <a:srgbClr val="FF0000"/>
                </a:solidFill>
                <a:latin typeface="BNazanin"/>
                <a:cs typeface="B Nazanin" panose="00000400000000000000" pitchFamily="2" charset="-78"/>
              </a:rPr>
              <a:t>و بیهق </a:t>
            </a:r>
            <a:r>
              <a:rPr lang="fa-IR">
                <a:solidFill>
                  <a:srgbClr val="000000"/>
                </a:solidFill>
                <a:latin typeface="BNazanin"/>
                <a:cs typeface="B Nazanin" panose="00000400000000000000" pitchFamily="2" charset="-78"/>
              </a:rPr>
              <a:t>آغاز و به </a:t>
            </a:r>
            <a:r>
              <a:rPr lang="fa-IR" b="1">
                <a:solidFill>
                  <a:srgbClr val="00B0F0"/>
                </a:solidFill>
                <a:latin typeface="BNazanin"/>
                <a:cs typeface="B Nazanin" panose="00000400000000000000" pitchFamily="2" charset="-78"/>
              </a:rPr>
              <a:t>تخارستان، غزنه و سیستان </a:t>
            </a:r>
            <a:r>
              <a:rPr lang="fa-IR">
                <a:solidFill>
                  <a:srgbClr val="000000"/>
                </a:solidFill>
                <a:latin typeface="BNazanin"/>
                <a:cs typeface="B Nazanin" panose="00000400000000000000" pitchFamily="2" charset="-78"/>
              </a:rPr>
              <a:t>که به هند مـیپیوسـته، مـیرسـاند</a:t>
            </a:r>
            <a:endParaRPr lang="fa-IR"/>
          </a:p>
        </p:txBody>
      </p:sp>
      <p:pic>
        <p:nvPicPr>
          <p:cNvPr id="4" name="Picture 3"/>
          <p:cNvPicPr>
            <a:picLocks noChangeAspect="1"/>
          </p:cNvPicPr>
          <p:nvPr/>
        </p:nvPicPr>
        <p:blipFill>
          <a:blip r:embed="rId2"/>
          <a:stretch>
            <a:fillRect/>
          </a:stretch>
        </p:blipFill>
        <p:spPr>
          <a:xfrm>
            <a:off x="838200" y="1825625"/>
            <a:ext cx="3269566" cy="4012467"/>
          </a:xfrm>
          <a:prstGeom prst="rect">
            <a:avLst/>
          </a:prstGeom>
        </p:spPr>
      </p:pic>
    </p:spTree>
    <p:extLst>
      <p:ext uri="{BB962C8B-B14F-4D97-AF65-F5344CB8AC3E}">
        <p14:creationId xmlns:p14="http://schemas.microsoft.com/office/powerpoint/2010/main" val="39836886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مقارن این ایام خراسان چهار ولایت عمده داشت که عبارت بود از: ابرشـهر یـا نیـشابور، مروشاهجان یا مرو، هرات و بلخ. شهرهای عمدۀ دیگر آن هـم عبـارت بـود </a:t>
            </a:r>
            <a:r>
              <a:rPr lang="fa-IR" b="1" smtClean="0">
                <a:cs typeface="B Nazanin" panose="00000400000000000000" pitchFamily="2" charset="-78"/>
              </a:rPr>
              <a:t>از </a:t>
            </a:r>
            <a:r>
              <a:rPr lang="fa-IR" b="1" smtClean="0">
                <a:solidFill>
                  <a:srgbClr val="00B0F0"/>
                </a:solidFill>
                <a:cs typeface="B Nazanin" panose="00000400000000000000" pitchFamily="2" charset="-78"/>
              </a:rPr>
              <a:t>اسـفراین</a:t>
            </a:r>
            <a:r>
              <a:rPr lang="fa-IR" b="1" smtClean="0">
                <a:cs typeface="B Nazanin" panose="00000400000000000000" pitchFamily="2" charset="-78"/>
              </a:rPr>
              <a:t>، </a:t>
            </a:r>
            <a:r>
              <a:rPr lang="fa-IR" b="1" smtClean="0">
                <a:solidFill>
                  <a:srgbClr val="FF0000"/>
                </a:solidFill>
                <a:cs typeface="B Nazanin" panose="00000400000000000000" pitchFamily="2" charset="-78"/>
              </a:rPr>
              <a:t>جوین</a:t>
            </a:r>
            <a:r>
              <a:rPr lang="fa-IR" b="1" smtClean="0">
                <a:cs typeface="B Nazanin" panose="00000400000000000000" pitchFamily="2" charset="-78"/>
              </a:rPr>
              <a:t>، </a:t>
            </a:r>
            <a:r>
              <a:rPr lang="fa-IR" b="1" smtClean="0">
                <a:solidFill>
                  <a:srgbClr val="92D050"/>
                </a:solidFill>
                <a:cs typeface="B Nazanin" panose="00000400000000000000" pitchFamily="2" charset="-78"/>
              </a:rPr>
              <a:t>ابیورد</a:t>
            </a:r>
            <a:r>
              <a:rPr lang="fa-IR" b="1" smtClean="0">
                <a:cs typeface="B Nazanin" panose="00000400000000000000" pitchFamily="2" charset="-78"/>
              </a:rPr>
              <a:t>، </a:t>
            </a:r>
            <a:r>
              <a:rPr lang="fa-IR" b="1" smtClean="0">
                <a:solidFill>
                  <a:srgbClr val="00B0F0"/>
                </a:solidFill>
                <a:cs typeface="B Nazanin" panose="00000400000000000000" pitchFamily="2" charset="-78"/>
              </a:rPr>
              <a:t>نسا</a:t>
            </a:r>
            <a:r>
              <a:rPr lang="fa-IR" b="1" smtClean="0">
                <a:cs typeface="B Nazanin" panose="00000400000000000000" pitchFamily="2" charset="-78"/>
              </a:rPr>
              <a:t>، </a:t>
            </a:r>
            <a:r>
              <a:rPr lang="fa-IR" b="1" smtClean="0">
                <a:solidFill>
                  <a:srgbClr val="FF0000"/>
                </a:solidFill>
                <a:cs typeface="B Nazanin" panose="00000400000000000000" pitchFamily="2" charset="-78"/>
              </a:rPr>
              <a:t>سرخس، </a:t>
            </a:r>
            <a:r>
              <a:rPr lang="fa-IR" b="1" smtClean="0">
                <a:solidFill>
                  <a:schemeClr val="accent6">
                    <a:lumMod val="60000"/>
                    <a:lumOff val="40000"/>
                  </a:schemeClr>
                </a:solidFill>
                <a:cs typeface="B Nazanin" panose="00000400000000000000" pitchFamily="2" charset="-78"/>
              </a:rPr>
              <a:t>اسفزار، </a:t>
            </a:r>
            <a:r>
              <a:rPr lang="fa-IR" b="1" smtClean="0">
                <a:solidFill>
                  <a:srgbClr val="00B0F0"/>
                </a:solidFill>
                <a:cs typeface="B Nazanin" panose="00000400000000000000" pitchFamily="2" charset="-78"/>
              </a:rPr>
              <a:t>بیهق</a:t>
            </a:r>
            <a:r>
              <a:rPr lang="fa-IR" smtClean="0">
                <a:cs typeface="B Nazanin" panose="00000400000000000000" pitchFamily="2" charset="-78"/>
              </a:rPr>
              <a:t>، </a:t>
            </a:r>
            <a:r>
              <a:rPr lang="fa-IR" b="1" smtClean="0">
                <a:solidFill>
                  <a:srgbClr val="FF0000"/>
                </a:solidFill>
                <a:cs typeface="B Nazanin" panose="00000400000000000000" pitchFamily="2" charset="-78"/>
              </a:rPr>
              <a:t>طوس</a:t>
            </a:r>
            <a:r>
              <a:rPr lang="fa-IR" smtClean="0">
                <a:cs typeface="B Nazanin" panose="00000400000000000000" pitchFamily="2" charset="-78"/>
              </a:rPr>
              <a:t>، </a:t>
            </a:r>
            <a:r>
              <a:rPr lang="fa-IR" b="1" smtClean="0">
                <a:solidFill>
                  <a:schemeClr val="accent6">
                    <a:lumMod val="60000"/>
                    <a:lumOff val="40000"/>
                  </a:schemeClr>
                </a:solidFill>
                <a:cs typeface="B Nazanin" panose="00000400000000000000" pitchFamily="2" charset="-78"/>
              </a:rPr>
              <a:t>بادغیس</a:t>
            </a:r>
            <a:r>
              <a:rPr lang="fa-IR" smtClean="0">
                <a:cs typeface="B Nazanin" panose="00000400000000000000" pitchFamily="2" charset="-78"/>
              </a:rPr>
              <a:t>، </a:t>
            </a:r>
            <a:r>
              <a:rPr lang="fa-IR" smtClean="0">
                <a:solidFill>
                  <a:srgbClr val="FF0000"/>
                </a:solidFill>
                <a:cs typeface="B Nazanin" panose="00000400000000000000" pitchFamily="2" charset="-78"/>
              </a:rPr>
              <a:t>بوشنج</a:t>
            </a:r>
            <a:r>
              <a:rPr lang="fa-IR" smtClean="0">
                <a:cs typeface="B Nazanin" panose="00000400000000000000" pitchFamily="2" charset="-78"/>
              </a:rPr>
              <a:t>، </a:t>
            </a:r>
            <a:r>
              <a:rPr lang="fa-IR" b="1" smtClean="0">
                <a:solidFill>
                  <a:srgbClr val="00B0F0"/>
                </a:solidFill>
                <a:cs typeface="B Nazanin" panose="00000400000000000000" pitchFamily="2" charset="-78"/>
              </a:rPr>
              <a:t>جوزجانان</a:t>
            </a:r>
            <a:r>
              <a:rPr lang="fa-IR" smtClean="0">
                <a:cs typeface="B Nazanin" panose="00000400000000000000" pitchFamily="2" charset="-78"/>
              </a:rPr>
              <a:t>، </a:t>
            </a:r>
            <a:r>
              <a:rPr lang="fa-IR" b="1" smtClean="0">
                <a:solidFill>
                  <a:srgbClr val="92D050"/>
                </a:solidFill>
                <a:cs typeface="B Nazanin" panose="00000400000000000000" pitchFamily="2" charset="-78"/>
              </a:rPr>
              <a:t>مرو رود</a:t>
            </a:r>
            <a:r>
              <a:rPr lang="fa-IR" smtClean="0">
                <a:cs typeface="B Nazanin" panose="00000400000000000000" pitchFamily="2" charset="-78"/>
              </a:rPr>
              <a:t>، </a:t>
            </a:r>
            <a:r>
              <a:rPr lang="fa-IR" b="1" smtClean="0">
                <a:solidFill>
                  <a:srgbClr val="FF0000"/>
                </a:solidFill>
                <a:cs typeface="B Nazanin" panose="00000400000000000000" pitchFamily="2" charset="-78"/>
              </a:rPr>
              <a:t>بامیان</a:t>
            </a:r>
            <a:r>
              <a:rPr lang="fa-IR" smtClean="0">
                <a:cs typeface="B Nazanin" panose="00000400000000000000" pitchFamily="2" charset="-78"/>
              </a:rPr>
              <a:t>، </a:t>
            </a:r>
            <a:r>
              <a:rPr lang="fa-IR" b="1" smtClean="0">
                <a:solidFill>
                  <a:srgbClr val="00B0F0"/>
                </a:solidFill>
                <a:cs typeface="B Nazanin" panose="00000400000000000000" pitchFamily="2" charset="-78"/>
              </a:rPr>
              <a:t>غرجستان</a:t>
            </a:r>
            <a:r>
              <a:rPr lang="fa-IR" smtClean="0">
                <a:cs typeface="B Nazanin" panose="00000400000000000000" pitchFamily="2" charset="-78"/>
              </a:rPr>
              <a:t> و </a:t>
            </a:r>
            <a:r>
              <a:rPr lang="fa-IR" b="1" smtClean="0">
                <a:solidFill>
                  <a:schemeClr val="accent6">
                    <a:lumMod val="75000"/>
                  </a:schemeClr>
                </a:solidFill>
                <a:cs typeface="B Nazanin" panose="00000400000000000000" pitchFamily="2" charset="-78"/>
              </a:rPr>
              <a:t>تخارستان</a:t>
            </a:r>
            <a:r>
              <a:rPr lang="fa-IR" smtClean="0">
                <a:cs typeface="B Nazanin" panose="00000400000000000000" pitchFamily="2" charset="-78"/>
              </a:rPr>
              <a:t>. در اوایل فتوح اسلامی مرو و بلخ، کرسـی خراسـان بـود، امـا در عهـد طاهریـان ابرشهر، مرکز امارت شد. ابرشهر که نیشابور نیز خوانده میشد در همۀ خراسان به آبادی و خوشی و حاصلیزی شهره بود، اما مرو که پیش از نیشابور مرکز خراسان بود، در آن زمان هنوز اهمیت بسیار داشت. </a:t>
            </a:r>
            <a:endParaRPr lang="fa-IR">
              <a:cs typeface="B Nazanin" panose="00000400000000000000" pitchFamily="2" charset="-78"/>
            </a:endParaRPr>
          </a:p>
        </p:txBody>
      </p:sp>
    </p:spTree>
    <p:extLst>
      <p:ext uri="{BB962C8B-B14F-4D97-AF65-F5344CB8AC3E}">
        <p14:creationId xmlns:p14="http://schemas.microsoft.com/office/powerpoint/2010/main" val="32043921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شهر و واحههای اطراف آن از اوایل فتوح و بـویژه در عهد امویان قبایل و طوایف عرب سکونت داشتند، اما هرات در این دوره شهری بـزرگ و پر رونق بود و قلعه و باروی محکم با چهار دروازه داشته است. در شمال آن بادغیس بود که در آن ایام ولایتی وسیع و آباد بوده و یکی از مراکز تجمع اعراب بحساب میآمده، در صورتی که امروزه تقریباً بیابانی خالی از سکنه است. ولایت</a:t>
            </a:r>
            <a:r>
              <a:rPr lang="fa-IR" b="1">
                <a:solidFill>
                  <a:srgbClr val="00B0F0"/>
                </a:solidFill>
                <a:cs typeface="B Nazanin" panose="00000400000000000000" pitchFamily="2" charset="-78"/>
              </a:rPr>
              <a:t> بلخ </a:t>
            </a:r>
            <a:r>
              <a:rPr lang="fa-IR">
                <a:cs typeface="B Nazanin" panose="00000400000000000000" pitchFamily="2" charset="-78"/>
              </a:rPr>
              <a:t>که چهارمین ربـع مهـم خراسان بشمار میرفت از شهرهای آباد و قدیم خراسان بود. ایـن شـهر در دورۀ قبـل از اسلام از مراکز مهم بودائیان بود و معبد نوبهار در آن جا پرستش گـاهی مـشهور بـشمار میآمد. در عهد فتوح اسلام و اوایل عهد امویان، بلخ به سبب کشمکشهـا و سـتیزههـا، خرابی بسیار یافت.{26}</a:t>
            </a:r>
          </a:p>
          <a:p>
            <a:endParaRPr lang="fa-IR"/>
          </a:p>
        </p:txBody>
      </p:sp>
    </p:spTree>
    <p:extLst>
      <p:ext uri="{BB962C8B-B14F-4D97-AF65-F5344CB8AC3E}">
        <p14:creationId xmlns:p14="http://schemas.microsoft.com/office/powerpoint/2010/main" val="2534733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پیشینۀ تاریخی اعراب جنوب خراسان بویژه منطقۀ عـرب خانـه چنـدان روشـن</a:t>
            </a:r>
            <a:br>
              <a:rPr lang="fa-IR" smtClean="0">
                <a:cs typeface="B Nazanin" panose="00000400000000000000" pitchFamily="2" charset="-78"/>
              </a:rPr>
            </a:br>
            <a:r>
              <a:rPr lang="fa-IR" smtClean="0">
                <a:cs typeface="B Nazanin" panose="00000400000000000000" pitchFamily="2" charset="-78"/>
              </a:rPr>
              <a:t>بنظر نمیرسد. وجود اقوال و روایتهای مختلف دربارۀ اعراب این منطقه که برخی آنـان را اعراب نادری و بعضی دیگر از اعراب عربستان و بصره میپندارند، از یک طرف و </a:t>
            </a:r>
            <a:r>
              <a:rPr lang="fa-IR" b="1" smtClean="0">
                <a:solidFill>
                  <a:srgbClr val="FF0000"/>
                </a:solidFill>
                <a:cs typeface="B Nazanin" panose="00000400000000000000" pitchFamily="2" charset="-78"/>
              </a:rPr>
              <a:t>عـدم</a:t>
            </a:r>
            <a:br>
              <a:rPr lang="fa-IR" b="1" smtClean="0">
                <a:solidFill>
                  <a:srgbClr val="FF0000"/>
                </a:solidFill>
                <a:cs typeface="B Nazanin" panose="00000400000000000000" pitchFamily="2" charset="-78"/>
              </a:rPr>
            </a:br>
            <a:r>
              <a:rPr lang="fa-IR" b="1" smtClean="0">
                <a:solidFill>
                  <a:srgbClr val="FF0000"/>
                </a:solidFill>
                <a:cs typeface="B Nazanin" panose="00000400000000000000" pitchFamily="2" charset="-78"/>
              </a:rPr>
              <a:t>تصریح کتب تاریخی قدیم در مورد این منطقۀ خاص و فقدان نـسب نامـه و شـجره نامـه</a:t>
            </a:r>
            <a:r>
              <a:rPr lang="fa-IR" b="1">
                <a:solidFill>
                  <a:srgbClr val="FF0000"/>
                </a:solidFill>
                <a:cs typeface="B Nazanin" panose="00000400000000000000" pitchFamily="2" charset="-78"/>
              </a:rPr>
              <a:t> </a:t>
            </a:r>
            <a:r>
              <a:rPr lang="fa-IR" b="1" smtClean="0">
                <a:solidFill>
                  <a:srgbClr val="FF0000"/>
                </a:solidFill>
                <a:cs typeface="B Nazanin" panose="00000400000000000000" pitchFamily="2" charset="-78"/>
              </a:rPr>
              <a:t>مستند از سوی دیگر</a:t>
            </a:r>
            <a:r>
              <a:rPr lang="fa-IR" smtClean="0">
                <a:cs typeface="B Nazanin" panose="00000400000000000000" pitchFamily="2" charset="-78"/>
              </a:rPr>
              <a:t>، کار تحقیق دربارۀ این قوم و روشن نمودن زوایای مـبهم و تاریـک پیشینۀ تاریخی آنان را دشوار میسازد. با این وجود براسـاس مـدارک موجـود از ورود و</a:t>
            </a:r>
            <a:br>
              <a:rPr lang="fa-IR" smtClean="0">
                <a:cs typeface="B Nazanin" panose="00000400000000000000" pitchFamily="2" charset="-78"/>
              </a:rPr>
            </a:br>
            <a:r>
              <a:rPr lang="fa-IR" smtClean="0">
                <a:cs typeface="B Nazanin" panose="00000400000000000000" pitchFamily="2" charset="-78"/>
              </a:rPr>
              <a:t>مهاجرت اعراب به خراسان و سکونت آنان در این منطقه سعی کردیم تا به نقطه نظـری</a:t>
            </a:r>
            <a:br>
              <a:rPr lang="fa-IR" smtClean="0">
                <a:cs typeface="B Nazanin" panose="00000400000000000000" pitchFamily="2" charset="-78"/>
              </a:rPr>
            </a:br>
            <a:r>
              <a:rPr lang="fa-IR" smtClean="0">
                <a:cs typeface="B Nazanin" panose="00000400000000000000" pitchFamily="2" charset="-78"/>
              </a:rPr>
              <a:t>واحد در خصوص اعراب این منطقه (عرب خانه) دست یابیم </a:t>
            </a:r>
            <a:endParaRPr lang="fa-IR">
              <a:cs typeface="B Nazanin" panose="00000400000000000000" pitchFamily="2" charset="-78"/>
            </a:endParaRPr>
          </a:p>
        </p:txBody>
      </p:sp>
      <p:sp>
        <p:nvSpPr>
          <p:cNvPr id="4" name="Flowchart: Alternate Process 3"/>
          <p:cNvSpPr/>
          <p:nvPr/>
        </p:nvSpPr>
        <p:spPr>
          <a:xfrm>
            <a:off x="1125415" y="5036234"/>
            <a:ext cx="1955410" cy="956603"/>
          </a:xfrm>
          <a:prstGeom prst="flowChartAlternateProcess">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اعراب نادری</a:t>
            </a:r>
            <a:endParaRPr lang="fa-IR"/>
          </a:p>
        </p:txBody>
      </p:sp>
      <p:sp>
        <p:nvSpPr>
          <p:cNvPr id="5" name="Flowchart: Alternate Process 4"/>
          <p:cNvSpPr/>
          <p:nvPr/>
        </p:nvSpPr>
        <p:spPr>
          <a:xfrm>
            <a:off x="4121834" y="5036234"/>
            <a:ext cx="2208628" cy="95660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اعراب عربستان و بصره</a:t>
            </a:r>
            <a:endParaRPr lang="fa-IR"/>
          </a:p>
        </p:txBody>
      </p:sp>
    </p:spTree>
    <p:extLst>
      <p:ext uri="{BB962C8B-B14F-4D97-AF65-F5344CB8AC3E}">
        <p14:creationId xmlns:p14="http://schemas.microsoft.com/office/powerpoint/2010/main" val="7415883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عنصر عربی که از همان شروع دولت عباسیان قـدرت و اعتبـار سـابق خـود را از</a:t>
            </a:r>
            <a:br>
              <a:rPr lang="fa-IR">
                <a:cs typeface="B Nazanin" panose="00000400000000000000" pitchFamily="2" charset="-78"/>
              </a:rPr>
            </a:br>
            <a:r>
              <a:rPr lang="fa-IR">
                <a:cs typeface="B Nazanin" panose="00000400000000000000" pitchFamily="2" charset="-78"/>
              </a:rPr>
              <a:t>دست داده بود، در زمان مأمون و معتصم هر روز از قدر و منزلتش کاسته میشد، بـویژه</a:t>
            </a:r>
            <a:br>
              <a:rPr lang="fa-IR">
                <a:cs typeface="B Nazanin" panose="00000400000000000000" pitchFamily="2" charset="-78"/>
              </a:rPr>
            </a:br>
            <a:r>
              <a:rPr lang="fa-IR">
                <a:cs typeface="B Nazanin" panose="00000400000000000000" pitchFamily="2" charset="-78"/>
              </a:rPr>
              <a:t>که معتصم نسبت به اعراب بسیار بیاعتنا بود و به تمـام کـارگزاران خـود در کـشورها و</a:t>
            </a:r>
            <a:br>
              <a:rPr lang="fa-IR">
                <a:cs typeface="B Nazanin" panose="00000400000000000000" pitchFamily="2" charset="-78"/>
              </a:rPr>
            </a:br>
            <a:r>
              <a:rPr lang="fa-IR">
                <a:cs typeface="B Nazanin" panose="00000400000000000000" pitchFamily="2" charset="-78"/>
              </a:rPr>
              <a:t>شهرها فرمان داده بود که نام عربها را از دفترها بیندازند و حقوق آنهـا را قطـع کننـد.</a:t>
            </a:r>
            <a:br>
              <a:rPr lang="fa-IR">
                <a:cs typeface="B Nazanin" panose="00000400000000000000" pitchFamily="2" charset="-78"/>
              </a:rPr>
            </a:br>
            <a:r>
              <a:rPr lang="fa-IR">
                <a:cs typeface="B Nazanin" panose="00000400000000000000" pitchFamily="2" charset="-78"/>
              </a:rPr>
              <a:t>طبیعی است که در چنین اوضاع و احوالی </a:t>
            </a:r>
            <a:r>
              <a:rPr lang="fa-IR" b="1">
                <a:solidFill>
                  <a:srgbClr val="FF0000"/>
                </a:solidFill>
                <a:cs typeface="B Nazanin" panose="00000400000000000000" pitchFamily="2" charset="-78"/>
              </a:rPr>
              <a:t>طوایف و اعراب باقی مانده، پراکنده و در انزوا</a:t>
            </a:r>
            <a:br>
              <a:rPr lang="fa-IR" b="1">
                <a:solidFill>
                  <a:srgbClr val="FF0000"/>
                </a:solidFill>
                <a:cs typeface="B Nazanin" panose="00000400000000000000" pitchFamily="2" charset="-78"/>
              </a:rPr>
            </a:br>
            <a:r>
              <a:rPr lang="fa-IR" b="1">
                <a:solidFill>
                  <a:srgbClr val="FF0000"/>
                </a:solidFill>
                <a:cs typeface="B Nazanin" panose="00000400000000000000" pitchFamily="2" charset="-78"/>
              </a:rPr>
              <a:t>در نواحی مختلفی چون طبس، قاین و قهستان بسر میبردهاند</a:t>
            </a:r>
            <a:r>
              <a:rPr lang="fa-IR">
                <a:cs typeface="B Nazanin" panose="00000400000000000000" pitchFamily="2" charset="-78"/>
              </a:rPr>
              <a:t>، تا این که دولت صـفوی</a:t>
            </a:r>
            <a:br>
              <a:rPr lang="fa-IR">
                <a:cs typeface="B Nazanin" panose="00000400000000000000" pitchFamily="2" charset="-78"/>
              </a:rPr>
            </a:br>
            <a:r>
              <a:rPr lang="fa-IR">
                <a:cs typeface="B Nazanin" panose="00000400000000000000" pitchFamily="2" charset="-78"/>
              </a:rPr>
              <a:t>سربرآورده و آب رفته دوباره بـه جـوی آمـده و گـه گـاه مـورد عنایـت سـلاطین واقـع</a:t>
            </a:r>
            <a:br>
              <a:rPr lang="fa-IR">
                <a:cs typeface="B Nazanin" panose="00000400000000000000" pitchFamily="2" charset="-78"/>
              </a:rPr>
            </a:br>
            <a:r>
              <a:rPr lang="fa-IR" smtClean="0">
                <a:cs typeface="B Nazanin" panose="00000400000000000000" pitchFamily="2" charset="-78"/>
              </a:rPr>
              <a:t>شدهاند.{27} </a:t>
            </a:r>
          </a:p>
          <a:p>
            <a:pPr algn="just"/>
            <a:r>
              <a:rPr lang="fa-IR">
                <a:cs typeface="B Nazanin" panose="00000400000000000000" pitchFamily="2" charset="-78"/>
              </a:rPr>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5463521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عهد صفویه و بعد از آن</a:t>
            </a:r>
          </a:p>
        </p:txBody>
      </p:sp>
      <p:sp>
        <p:nvSpPr>
          <p:cNvPr id="3" name="Content Placeholder 2"/>
          <p:cNvSpPr>
            <a:spLocks noGrp="1"/>
          </p:cNvSpPr>
          <p:nvPr>
            <p:ph idx="1"/>
          </p:nvPr>
        </p:nvSpPr>
        <p:spPr/>
        <p:txBody>
          <a:bodyPr>
            <a:normAutofit lnSpcReduction="10000"/>
          </a:bodyPr>
          <a:lstStyle/>
          <a:p>
            <a:pPr algn="just"/>
            <a:r>
              <a:rPr lang="fa-IR">
                <a:cs typeface="B Nazanin" panose="00000400000000000000" pitchFamily="2" charset="-78"/>
              </a:rPr>
              <a:t>بعد از استیلای آل طاهر و بوجود آمدن دولتهای متعدد، خاصه در خراسان کـه</a:t>
            </a:r>
            <a:br>
              <a:rPr lang="fa-IR">
                <a:cs typeface="B Nazanin" panose="00000400000000000000" pitchFamily="2" charset="-78"/>
              </a:rPr>
            </a:br>
            <a:r>
              <a:rPr lang="fa-IR">
                <a:cs typeface="B Nazanin" panose="00000400000000000000" pitchFamily="2" charset="-78"/>
              </a:rPr>
              <a:t>هر کدام منطقهای را تحـت سـیطرۀ خـود درآورده بودنـد و حکومـت بیگانگـانی چـون</a:t>
            </a:r>
            <a:br>
              <a:rPr lang="fa-IR">
                <a:cs typeface="B Nazanin" panose="00000400000000000000" pitchFamily="2" charset="-78"/>
              </a:rPr>
            </a:br>
            <a:r>
              <a:rPr lang="fa-IR">
                <a:cs typeface="B Nazanin" panose="00000400000000000000" pitchFamily="2" charset="-78"/>
              </a:rPr>
              <a:t>غزنویان، سلجوقیان، مغولان، تیموریان، که حدود پانصد سـال بـر نقـاط مختلـف ایـران</a:t>
            </a:r>
            <a:br>
              <a:rPr lang="fa-IR">
                <a:cs typeface="B Nazanin" panose="00000400000000000000" pitchFamily="2" charset="-78"/>
              </a:rPr>
            </a:br>
            <a:r>
              <a:rPr lang="fa-IR">
                <a:cs typeface="B Nazanin" panose="00000400000000000000" pitchFamily="2" charset="-78"/>
              </a:rPr>
              <a:t>فرمان میراندند و علیرغم جنگها و درگیریهایی خونین که هراز چندگاهی میان آنان رخ میداد، اعراب بویژه طایفۀ خزیمه که ا</a:t>
            </a:r>
            <a:r>
              <a:rPr lang="fa-IR" b="1">
                <a:solidFill>
                  <a:srgbClr val="FF0000"/>
                </a:solidFill>
                <a:cs typeface="B Nazanin" panose="00000400000000000000" pitchFamily="2" charset="-78"/>
              </a:rPr>
              <a:t>ز سدۀ دوم </a:t>
            </a:r>
            <a:r>
              <a:rPr lang="fa-IR">
                <a:cs typeface="B Nazanin" panose="00000400000000000000" pitchFamily="2" charset="-78"/>
              </a:rPr>
              <a:t>یکی از قطبهای قـدرت </a:t>
            </a:r>
            <a:r>
              <a:rPr lang="fa-IR" smtClean="0">
                <a:cs typeface="B Nazanin" panose="00000400000000000000" pitchFamily="2" charset="-78"/>
              </a:rPr>
              <a:t>قهـستان  بشمار </a:t>
            </a:r>
            <a:r>
              <a:rPr lang="fa-IR">
                <a:cs typeface="B Nazanin" panose="00000400000000000000" pitchFamily="2" charset="-78"/>
              </a:rPr>
              <a:t>میآمدند </a:t>
            </a:r>
            <a:r>
              <a:rPr lang="fa-IR" smtClean="0">
                <a:cs typeface="B Nazanin" panose="00000400000000000000" pitchFamily="2" charset="-78"/>
              </a:rPr>
              <a:t>، </a:t>
            </a:r>
            <a:r>
              <a:rPr lang="fa-IR">
                <a:cs typeface="B Nazanin" panose="00000400000000000000" pitchFamily="2" charset="-78"/>
              </a:rPr>
              <a:t>آن </a:t>
            </a:r>
            <a:r>
              <a:rPr lang="fa-IR" smtClean="0">
                <a:cs typeface="B Nazanin" panose="00000400000000000000" pitchFamily="2" charset="-78"/>
              </a:rPr>
              <a:t>سلطه </a:t>
            </a:r>
            <a:r>
              <a:rPr lang="fa-IR">
                <a:cs typeface="B Nazanin" panose="00000400000000000000" pitchFamily="2" charset="-78"/>
              </a:rPr>
              <a:t>و نفوذ گذشته را از دست داده، در گوشه و کنار این نواحی </a:t>
            </a:r>
            <a:r>
              <a:rPr lang="fa-IR" smtClean="0">
                <a:cs typeface="B Nazanin" panose="00000400000000000000" pitchFamily="2" charset="-78"/>
              </a:rPr>
              <a:t>بهصورت </a:t>
            </a:r>
            <a:r>
              <a:rPr lang="fa-IR">
                <a:cs typeface="B Nazanin" panose="00000400000000000000" pitchFamily="2" charset="-78"/>
              </a:rPr>
              <a:t>پراکنده بسر میبردهاند. قهستان بدلیل واقع شدن در حاشیه کویر از این </a:t>
            </a:r>
            <a:r>
              <a:rPr lang="fa-IR" smtClean="0">
                <a:cs typeface="B Nazanin" panose="00000400000000000000" pitchFamily="2" charset="-78"/>
              </a:rPr>
              <a:t>جنگها آسیب </a:t>
            </a:r>
            <a:r>
              <a:rPr lang="fa-IR">
                <a:cs typeface="B Nazanin" panose="00000400000000000000" pitchFamily="2" charset="-78"/>
              </a:rPr>
              <a:t>چندانی ندید، در صورتی که شهرهای دیگر چون نیشابور، سبزوار، توس و </a:t>
            </a:r>
            <a:r>
              <a:rPr lang="fa-IR" smtClean="0">
                <a:cs typeface="B Nazanin" panose="00000400000000000000" pitchFamily="2" charset="-78"/>
              </a:rPr>
              <a:t>هـرات دچار </a:t>
            </a:r>
            <a:r>
              <a:rPr lang="fa-IR">
                <a:cs typeface="B Nazanin" panose="00000400000000000000" pitchFamily="2" charset="-78"/>
              </a:rPr>
              <a:t>تخریب و ویرانیهای بسیار شد. </a:t>
            </a:r>
            <a:endParaRPr lang="fa-IR" smtClean="0">
              <a:cs typeface="B Nazanin" panose="00000400000000000000" pitchFamily="2" charset="-78"/>
            </a:endParaRPr>
          </a:p>
          <a:p>
            <a:pPr marL="0" indent="0" algn="just">
              <a:buNone/>
            </a:pPr>
            <a:r>
              <a:rPr lang="fa-IR"/>
              <a:t/>
            </a:r>
            <a:br>
              <a:rPr lang="fa-IR"/>
            </a:br>
            <a:endParaRPr lang="fa-IR">
              <a:cs typeface="B Nazanin" panose="00000400000000000000" pitchFamily="2" charset="-78"/>
            </a:endParaRPr>
          </a:p>
        </p:txBody>
      </p:sp>
      <p:sp>
        <p:nvSpPr>
          <p:cNvPr id="4" name="Flowchart: Alternate Process 3"/>
          <p:cNvSpPr/>
          <p:nvPr/>
        </p:nvSpPr>
        <p:spPr>
          <a:xfrm>
            <a:off x="838200" y="4979964"/>
            <a:ext cx="3474720" cy="68931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استیلای آل طاهر</a:t>
            </a:r>
            <a:endParaRPr lang="fa-IR"/>
          </a:p>
        </p:txBody>
      </p:sp>
    </p:spTree>
    <p:extLst>
      <p:ext uri="{BB962C8B-B14F-4D97-AF65-F5344CB8AC3E}">
        <p14:creationId xmlns:p14="http://schemas.microsoft.com/office/powerpoint/2010/main" val="21197384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برهمین </a:t>
            </a:r>
            <a:r>
              <a:rPr lang="fa-IR">
                <a:cs typeface="B Nazanin" panose="00000400000000000000" pitchFamily="2" charset="-78"/>
              </a:rPr>
              <a:t>اساس میتوان ادعا کرد که طوایف </a:t>
            </a:r>
            <a:r>
              <a:rPr lang="fa-IR" smtClean="0">
                <a:cs typeface="B Nazanin" panose="00000400000000000000" pitchFamily="2" charset="-78"/>
              </a:rPr>
              <a:t>عـرب در </a:t>
            </a:r>
            <a:r>
              <a:rPr lang="fa-IR">
                <a:cs typeface="B Nazanin" panose="00000400000000000000" pitchFamily="2" charset="-78"/>
              </a:rPr>
              <a:t>گوشه و کنار این منطقه پراگنده و به زندگی خود مـشغول بـودهانـد، هرچنـد کـه </a:t>
            </a:r>
            <a:r>
              <a:rPr lang="fa-IR" smtClean="0">
                <a:cs typeface="B Nazanin" panose="00000400000000000000" pitchFamily="2" charset="-78"/>
              </a:rPr>
              <a:t>از سده های </a:t>
            </a:r>
            <a:r>
              <a:rPr lang="fa-IR">
                <a:cs typeface="B Nazanin" panose="00000400000000000000" pitchFamily="2" charset="-78"/>
              </a:rPr>
              <a:t>سوم تا دهم هجری تقریباً نام و نشانی از آنها در تـاریخ نیـست، امـا </a:t>
            </a:r>
            <a:r>
              <a:rPr lang="fa-IR" smtClean="0">
                <a:cs typeface="B Nazanin" panose="00000400000000000000" pitchFamily="2" charset="-78"/>
              </a:rPr>
              <a:t>تردیـدی نیست </a:t>
            </a:r>
            <a:r>
              <a:rPr lang="fa-IR">
                <a:cs typeface="B Nazanin" panose="00000400000000000000" pitchFamily="2" charset="-78"/>
              </a:rPr>
              <a:t>که بیابانهای قهستان یکی از اطراقگاههای باب طبع اعراب بوده و عمـدۀ </a:t>
            </a:r>
            <a:r>
              <a:rPr lang="fa-IR" smtClean="0">
                <a:cs typeface="B Nazanin" panose="00000400000000000000" pitchFamily="2" charset="-78"/>
              </a:rPr>
              <a:t>آنهـا در </a:t>
            </a:r>
            <a:r>
              <a:rPr lang="fa-IR">
                <a:cs typeface="B Nazanin" panose="00000400000000000000" pitchFamily="2" charset="-78"/>
              </a:rPr>
              <a:t>وادیها و شهرها و شهرکهای حاشیه کـویر لـوت بـه شـترداری و دامداری ثابـت </a:t>
            </a:r>
            <a:r>
              <a:rPr lang="fa-IR" smtClean="0">
                <a:cs typeface="B Nazanin" panose="00000400000000000000" pitchFamily="2" charset="-78"/>
              </a:rPr>
              <a:t>و متحرک </a:t>
            </a:r>
            <a:r>
              <a:rPr lang="fa-IR">
                <a:cs typeface="B Nazanin" panose="00000400000000000000" pitchFamily="2" charset="-78"/>
              </a:rPr>
              <a:t>اشتغال داشتهاند، تا این که کوکبۀ دولت صفویه طلوع کرد.</a:t>
            </a:r>
          </a:p>
        </p:txBody>
      </p:sp>
      <p:sp>
        <p:nvSpPr>
          <p:cNvPr id="4" name="Flowchart: Alternate Process 3"/>
          <p:cNvSpPr/>
          <p:nvPr/>
        </p:nvSpPr>
        <p:spPr>
          <a:xfrm>
            <a:off x="838200" y="4164037"/>
            <a:ext cx="2110154" cy="146304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شـترداری و دامداری</a:t>
            </a:r>
            <a:endParaRPr lang="fa-IR"/>
          </a:p>
        </p:txBody>
      </p:sp>
    </p:spTree>
    <p:extLst>
      <p:ext uri="{BB962C8B-B14F-4D97-AF65-F5344CB8AC3E}">
        <p14:creationId xmlns:p14="http://schemas.microsoft.com/office/powerpoint/2010/main" val="9124875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حکومت صفویه اولین حکومت شیعه مذهب ایرانی بود که توانـست حکـومتی </a:t>
            </a:r>
            <a:r>
              <a:rPr lang="fa-IR" smtClean="0">
                <a:cs typeface="B Nazanin" panose="00000400000000000000" pitchFamily="2" charset="-78"/>
              </a:rPr>
              <a:t>بـا ثبات </a:t>
            </a:r>
            <a:r>
              <a:rPr lang="fa-IR">
                <a:cs typeface="B Nazanin" panose="00000400000000000000" pitchFamily="2" charset="-78"/>
              </a:rPr>
              <a:t>و وسیع را در ایران بنیان گذارد و قلمرو خود را تا سیستان و هرات و مرو </a:t>
            </a:r>
            <a:r>
              <a:rPr lang="fa-IR" smtClean="0">
                <a:cs typeface="B Nazanin" panose="00000400000000000000" pitchFamily="2" charset="-78"/>
              </a:rPr>
              <a:t>گسترش دهد</a:t>
            </a:r>
            <a:r>
              <a:rPr lang="fa-IR">
                <a:cs typeface="B Nazanin" panose="00000400000000000000" pitchFamily="2" charset="-78"/>
              </a:rPr>
              <a:t>. در نتیجه مردم قهستان که اکثراً شیعی مذهب بودند، با روی کار آمدن صفویان </a:t>
            </a:r>
            <a:r>
              <a:rPr lang="fa-IR" smtClean="0">
                <a:cs typeface="B Nazanin" panose="00000400000000000000" pitchFamily="2" charset="-78"/>
              </a:rPr>
              <a:t>به مراد </a:t>
            </a:r>
            <a:r>
              <a:rPr lang="fa-IR">
                <a:cs typeface="B Nazanin" panose="00000400000000000000" pitchFamily="2" charset="-78"/>
              </a:rPr>
              <a:t>خود رسیدند و مدتی مدید، حدود </a:t>
            </a:r>
            <a:r>
              <a:rPr lang="fa-IR" smtClean="0">
                <a:cs typeface="B Nazanin" panose="00000400000000000000" pitchFamily="2" charset="-78"/>
              </a:rPr>
              <a:t>2/5 قرن</a:t>
            </a:r>
            <a:r>
              <a:rPr lang="fa-IR">
                <a:cs typeface="B Nazanin" panose="00000400000000000000" pitchFamily="2" charset="-78"/>
              </a:rPr>
              <a:t>، در آرامش بسر بردنـد و اعـراب </a:t>
            </a:r>
            <a:r>
              <a:rPr lang="fa-IR" smtClean="0">
                <a:cs typeface="B Nazanin" panose="00000400000000000000" pitchFamily="2" charset="-78"/>
              </a:rPr>
              <a:t>بـویژه </a:t>
            </a:r>
            <a:r>
              <a:rPr lang="fa-IR" b="1" smtClean="0">
                <a:solidFill>
                  <a:srgbClr val="FF0000"/>
                </a:solidFill>
                <a:cs typeface="B Nazanin" panose="00000400000000000000" pitchFamily="2" charset="-78"/>
              </a:rPr>
              <a:t>طایفۀ </a:t>
            </a:r>
            <a:r>
              <a:rPr lang="fa-IR" b="1">
                <a:solidFill>
                  <a:srgbClr val="FF0000"/>
                </a:solidFill>
                <a:cs typeface="B Nazanin" panose="00000400000000000000" pitchFamily="2" charset="-78"/>
              </a:rPr>
              <a:t>خزیمه </a:t>
            </a:r>
            <a:r>
              <a:rPr lang="fa-IR">
                <a:cs typeface="B Nazanin" panose="00000400000000000000" pitchFamily="2" charset="-78"/>
              </a:rPr>
              <a:t>گاه مورد توجه و عنایت سلاطین قرار </a:t>
            </a:r>
            <a:r>
              <a:rPr lang="fa-IR" smtClean="0">
                <a:cs typeface="B Nazanin" panose="00000400000000000000" pitchFamily="2" charset="-78"/>
              </a:rPr>
              <a:t>میگرفتند.28</a:t>
            </a:r>
            <a:endParaRPr lang="fa-IR">
              <a:cs typeface="B Nazanin" panose="00000400000000000000" pitchFamily="2" charset="-78"/>
            </a:endParaRPr>
          </a:p>
        </p:txBody>
      </p:sp>
      <p:sp>
        <p:nvSpPr>
          <p:cNvPr id="4" name="Flowchart: Alternate Process 3"/>
          <p:cNvSpPr/>
          <p:nvPr/>
        </p:nvSpPr>
        <p:spPr>
          <a:xfrm>
            <a:off x="731520" y="4001294"/>
            <a:ext cx="3601329" cy="132236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تا سیستان و هرات و مرو</a:t>
            </a:r>
            <a:endParaRPr lang="fa-IR"/>
          </a:p>
        </p:txBody>
      </p:sp>
    </p:spTree>
    <p:extLst>
      <p:ext uri="{BB962C8B-B14F-4D97-AF65-F5344CB8AC3E}">
        <p14:creationId xmlns:p14="http://schemas.microsoft.com/office/powerpoint/2010/main" val="31893401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آنچه مسلم است این است که طایفۀ عرب </a:t>
            </a:r>
            <a:r>
              <a:rPr lang="fa-IR" smtClean="0">
                <a:cs typeface="B Nazanin" panose="00000400000000000000" pitchFamily="2" charset="-78"/>
              </a:rPr>
              <a:t>(خزیمه) </a:t>
            </a:r>
            <a:r>
              <a:rPr lang="fa-IR">
                <a:cs typeface="B Nazanin" panose="00000400000000000000" pitchFamily="2" charset="-78"/>
              </a:rPr>
              <a:t>تا اواخر دورۀ صـفویه اسـم </a:t>
            </a:r>
            <a:r>
              <a:rPr lang="fa-IR" smtClean="0">
                <a:cs typeface="B Nazanin" panose="00000400000000000000" pitchFamily="2" charset="-78"/>
              </a:rPr>
              <a:t>و رسمی </a:t>
            </a:r>
            <a:r>
              <a:rPr lang="fa-IR">
                <a:cs typeface="B Nazanin" panose="00000400000000000000" pitchFamily="2" charset="-78"/>
              </a:rPr>
              <a:t>نداشتند و در </a:t>
            </a:r>
            <a:r>
              <a:rPr lang="fa-IR" b="1">
                <a:solidFill>
                  <a:srgbClr val="FF0000"/>
                </a:solidFill>
                <a:cs typeface="B Nazanin" panose="00000400000000000000" pitchFamily="2" charset="-78"/>
              </a:rPr>
              <a:t>اواخر سلطنت شاه حسین و شـاه طهماسـب دوم صـفوی </a:t>
            </a:r>
            <a:r>
              <a:rPr lang="fa-IR">
                <a:cs typeface="B Nazanin" panose="00000400000000000000" pitchFamily="2" charset="-78"/>
              </a:rPr>
              <a:t>بـود </a:t>
            </a:r>
            <a:r>
              <a:rPr lang="fa-IR" smtClean="0">
                <a:cs typeface="B Nazanin" panose="00000400000000000000" pitchFamily="2" charset="-78"/>
              </a:rPr>
              <a:t>کـه بزرگان </a:t>
            </a:r>
            <a:r>
              <a:rPr lang="fa-IR">
                <a:cs typeface="B Nazanin" panose="00000400000000000000" pitchFamily="2" charset="-78"/>
              </a:rPr>
              <a:t>این طایفه قد علم کردند و از حدود سال </a:t>
            </a:r>
            <a:r>
              <a:rPr lang="fa-IR" smtClean="0">
                <a:cs typeface="B Nazanin" panose="00000400000000000000" pitchFamily="2" charset="-78"/>
              </a:rPr>
              <a:t> 995(هـ ق) </a:t>
            </a:r>
            <a:r>
              <a:rPr lang="fa-IR">
                <a:cs typeface="B Nazanin" panose="00000400000000000000" pitchFamily="2" charset="-78"/>
              </a:rPr>
              <a:t>اسـت کـه بـار دیگـر </a:t>
            </a:r>
            <a:r>
              <a:rPr lang="fa-IR" smtClean="0">
                <a:cs typeface="B Nazanin" panose="00000400000000000000" pitchFamily="2" charset="-78"/>
              </a:rPr>
              <a:t>نـام طوایف </a:t>
            </a:r>
            <a:r>
              <a:rPr lang="fa-IR">
                <a:cs typeface="B Nazanin" panose="00000400000000000000" pitchFamily="2" charset="-78"/>
              </a:rPr>
              <a:t>عرب بویژه طایفۀ خزیمه در تاریخ نمود بارز پیدا میکند. چنان که مؤلـف </a:t>
            </a:r>
            <a:r>
              <a:rPr lang="fa-IR" smtClean="0">
                <a:cs typeface="B Nazanin" panose="00000400000000000000" pitchFamily="2" charset="-78"/>
              </a:rPr>
              <a:t>کتـاب احیاء </a:t>
            </a:r>
            <a:r>
              <a:rPr lang="fa-IR">
                <a:cs typeface="B Nazanin" panose="00000400000000000000" pitchFamily="2" charset="-78"/>
              </a:rPr>
              <a:t>الملوک در ذیل وقایع سال  </a:t>
            </a:r>
            <a:r>
              <a:rPr lang="fa-IR" smtClean="0">
                <a:cs typeface="B Nazanin" panose="00000400000000000000" pitchFamily="2" charset="-78"/>
              </a:rPr>
              <a:t> 995(هـ ق) </a:t>
            </a:r>
            <a:r>
              <a:rPr lang="fa-IR">
                <a:cs typeface="B Nazanin" panose="00000400000000000000" pitchFamily="2" charset="-78"/>
              </a:rPr>
              <a:t>به اسیر شدن </a:t>
            </a:r>
            <a:r>
              <a:rPr lang="fa-IR" smtClean="0">
                <a:cs typeface="B Nazanin" panose="00000400000000000000" pitchFamily="2" charset="-78"/>
              </a:rPr>
              <a:t>«</a:t>
            </a:r>
            <a:r>
              <a:rPr lang="fa-IR" b="1" smtClean="0">
                <a:solidFill>
                  <a:srgbClr val="FF0000"/>
                </a:solidFill>
                <a:cs typeface="B Nazanin" panose="00000400000000000000" pitchFamily="2" charset="-78"/>
              </a:rPr>
              <a:t>میرعلم خـان</a:t>
            </a:r>
            <a:r>
              <a:rPr lang="fa-IR" smtClean="0">
                <a:cs typeface="B Nazanin" panose="00000400000000000000" pitchFamily="2" charset="-78"/>
              </a:rPr>
              <a:t>» </a:t>
            </a:r>
            <a:r>
              <a:rPr lang="fa-IR">
                <a:cs typeface="B Nazanin" panose="00000400000000000000" pitchFamily="2" charset="-78"/>
              </a:rPr>
              <a:t>بـه </a:t>
            </a:r>
            <a:r>
              <a:rPr lang="fa-IR" smtClean="0">
                <a:cs typeface="B Nazanin" panose="00000400000000000000" pitchFamily="2" charset="-78"/>
              </a:rPr>
              <a:t>دسـت سپاه </a:t>
            </a:r>
            <a:r>
              <a:rPr lang="fa-IR">
                <a:cs typeface="B Nazanin" panose="00000400000000000000" pitchFamily="2" charset="-78"/>
              </a:rPr>
              <a:t>ازبک و کشته شدن وی توسط آنان اشاره میکند. </a:t>
            </a:r>
            <a:r>
              <a:rPr lang="fa-IR" smtClean="0">
                <a:cs typeface="B Nazanin" panose="00000400000000000000" pitchFamily="2" charset="-78"/>
              </a:rPr>
              <a:t>{29} از </a:t>
            </a:r>
            <a:r>
              <a:rPr lang="fa-IR">
                <a:cs typeface="B Nazanin" panose="00000400000000000000" pitchFamily="2" charset="-78"/>
              </a:rPr>
              <a:t>این مطلب چنین </a:t>
            </a:r>
            <a:r>
              <a:rPr lang="fa-IR" smtClean="0">
                <a:cs typeface="B Nazanin" panose="00000400000000000000" pitchFamily="2" charset="-78"/>
              </a:rPr>
              <a:t>برمیآیـد که </a:t>
            </a:r>
            <a:r>
              <a:rPr lang="fa-IR">
                <a:cs typeface="B Nazanin" panose="00000400000000000000" pitchFamily="2" charset="-78"/>
              </a:rPr>
              <a:t>طایفۀ خزیمه در آن زمان از طوایف صاحب نفوذ و قدرت در نواحی قهـستان </a:t>
            </a:r>
            <a:r>
              <a:rPr lang="fa-IR" smtClean="0">
                <a:cs typeface="B Nazanin" panose="00000400000000000000" pitchFamily="2" charset="-78"/>
              </a:rPr>
              <a:t>بـشمار میآمده </a:t>
            </a:r>
            <a:r>
              <a:rPr lang="fa-IR">
                <a:cs typeface="B Nazanin" panose="00000400000000000000" pitchFamily="2" charset="-78"/>
              </a:rPr>
              <a:t>است</a:t>
            </a:r>
          </a:p>
          <a:p>
            <a:pPr algn="just"/>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3816841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543864" y="1825625"/>
            <a:ext cx="6809935" cy="4351338"/>
          </a:xfrm>
        </p:spPr>
        <p:txBody>
          <a:bodyPr/>
          <a:lstStyle/>
          <a:p>
            <a:pPr algn="just"/>
            <a:r>
              <a:rPr lang="fa-IR">
                <a:cs typeface="B Nazanin" panose="00000400000000000000" pitchFamily="2" charset="-78"/>
              </a:rPr>
              <a:t>بعد از انقراض دولت صفویه احوال آن دیار </a:t>
            </a:r>
            <a:r>
              <a:rPr lang="fa-IR" smtClean="0">
                <a:cs typeface="B Nazanin" panose="00000400000000000000" pitchFamily="2" charset="-78"/>
              </a:rPr>
              <a:t>(خراسان) </a:t>
            </a:r>
            <a:r>
              <a:rPr lang="fa-IR">
                <a:cs typeface="B Nazanin" panose="00000400000000000000" pitchFamily="2" charset="-78"/>
              </a:rPr>
              <a:t>بکلی دست خـوش هـرج </a:t>
            </a:r>
            <a:r>
              <a:rPr lang="fa-IR" smtClean="0">
                <a:cs typeface="B Nazanin" panose="00000400000000000000" pitchFamily="2" charset="-78"/>
              </a:rPr>
              <a:t>و مرج </a:t>
            </a:r>
            <a:r>
              <a:rPr lang="fa-IR">
                <a:cs typeface="B Nazanin" panose="00000400000000000000" pitchFamily="2" charset="-78"/>
              </a:rPr>
              <a:t>شد، تا این که سرانجام نادرقلی افشار در حدود سال </a:t>
            </a:r>
            <a:r>
              <a:rPr lang="fa-IR" smtClean="0">
                <a:cs typeface="B Nazanin" panose="00000400000000000000" pitchFamily="2" charset="-78"/>
              </a:rPr>
              <a:t>1145(هـ ق) </a:t>
            </a:r>
            <a:r>
              <a:rPr lang="fa-IR">
                <a:cs typeface="B Nazanin" panose="00000400000000000000" pitchFamily="2" charset="-78"/>
              </a:rPr>
              <a:t>با زحمت </a:t>
            </a:r>
            <a:r>
              <a:rPr lang="fa-IR" smtClean="0">
                <a:cs typeface="B Nazanin" panose="00000400000000000000" pitchFamily="2" charset="-78"/>
              </a:rPr>
              <a:t>فراوان بر </a:t>
            </a:r>
            <a:r>
              <a:rPr lang="fa-IR">
                <a:cs typeface="B Nazanin" panose="00000400000000000000" pitchFamily="2" charset="-78"/>
              </a:rPr>
              <a:t>آن ولایت مستولی گردید. گرچه صفویه تا چند سال پس از سربرآوردن نادرقلی </a:t>
            </a:r>
            <a:r>
              <a:rPr lang="fa-IR" smtClean="0">
                <a:cs typeface="B Nazanin" panose="00000400000000000000" pitchFamily="2" charset="-78"/>
              </a:rPr>
              <a:t>افشار بازهم </a:t>
            </a:r>
            <a:r>
              <a:rPr lang="fa-IR">
                <a:cs typeface="B Nazanin" panose="00000400000000000000" pitchFamily="2" charset="-78"/>
              </a:rPr>
              <a:t>حاکم </a:t>
            </a:r>
            <a:r>
              <a:rPr lang="fa-IR" smtClean="0">
                <a:cs typeface="B Nazanin" panose="00000400000000000000" pitchFamily="2" charset="-78"/>
              </a:rPr>
              <a:t>اصلی </a:t>
            </a:r>
            <a:r>
              <a:rPr lang="fa-IR">
                <a:cs typeface="B Nazanin" panose="00000400000000000000" pitchFamily="2" charset="-78"/>
              </a:rPr>
              <a:t>ایران تلقی مـیشـد، امـا در حقیقـت پـس از پیوسـتن نـادر بـه </a:t>
            </a:r>
            <a:r>
              <a:rPr lang="fa-IR" smtClean="0">
                <a:cs typeface="B Nazanin" panose="00000400000000000000" pitchFamily="2" charset="-78"/>
              </a:rPr>
              <a:t>شـاه طهماسب </a:t>
            </a:r>
            <a:r>
              <a:rPr lang="fa-IR">
                <a:cs typeface="B Nazanin" panose="00000400000000000000" pitchFamily="2" charset="-78"/>
              </a:rPr>
              <a:t>دوم و یافتن سپهسالاری، باید نادر را صاحب قدرت اصـلی در ایـران </a:t>
            </a:r>
            <a:r>
              <a:rPr lang="fa-IR" smtClean="0">
                <a:cs typeface="B Nazanin" panose="00000400000000000000" pitchFamily="2" charset="-78"/>
              </a:rPr>
              <a:t>بحـساب آورد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64809" y="1825625"/>
            <a:ext cx="3556286" cy="4110941"/>
          </a:xfrm>
          <a:prstGeom prst="rect">
            <a:avLst/>
          </a:prstGeom>
        </p:spPr>
      </p:pic>
    </p:spTree>
    <p:extLst>
      <p:ext uri="{BB962C8B-B14F-4D97-AF65-F5344CB8AC3E}">
        <p14:creationId xmlns:p14="http://schemas.microsoft.com/office/powerpoint/2010/main" val="30690505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38200" y="1910031"/>
            <a:ext cx="10515600" cy="4351338"/>
          </a:xfrm>
        </p:spPr>
        <p:txBody>
          <a:bodyPr>
            <a:normAutofit/>
          </a:bodyPr>
          <a:lstStyle/>
          <a:p>
            <a:pPr algn="just"/>
            <a:r>
              <a:rPr lang="fa-IR">
                <a:cs typeface="B Nazanin" panose="00000400000000000000" pitchFamily="2" charset="-78"/>
              </a:rPr>
              <a:t>از زمان نادرشاه است که نام خزیمه بویژه </a:t>
            </a:r>
            <a:r>
              <a:rPr lang="fa-IR" smtClean="0">
                <a:cs typeface="B Nazanin" panose="00000400000000000000" pitchFamily="2" charset="-78"/>
              </a:rPr>
              <a:t>«</a:t>
            </a:r>
            <a:r>
              <a:rPr lang="fa-IR" b="1" smtClean="0">
                <a:solidFill>
                  <a:srgbClr val="FF0000"/>
                </a:solidFill>
                <a:cs typeface="B Nazanin" panose="00000400000000000000" pitchFamily="2" charset="-78"/>
              </a:rPr>
              <a:t>اسماعیل </a:t>
            </a:r>
            <a:r>
              <a:rPr lang="fa-IR" b="1">
                <a:solidFill>
                  <a:srgbClr val="FF0000"/>
                </a:solidFill>
                <a:cs typeface="B Nazanin" panose="00000400000000000000" pitchFamily="2" charset="-78"/>
              </a:rPr>
              <a:t>خان </a:t>
            </a:r>
            <a:r>
              <a:rPr lang="fa-IR" b="1" smtClean="0">
                <a:solidFill>
                  <a:srgbClr val="FF0000"/>
                </a:solidFill>
                <a:cs typeface="B Nazanin" panose="00000400000000000000" pitchFamily="2" charset="-78"/>
              </a:rPr>
              <a:t>خزیمه</a:t>
            </a:r>
            <a:r>
              <a:rPr lang="fa-IR" smtClean="0">
                <a:cs typeface="B Nazanin" panose="00000400000000000000" pitchFamily="2" charset="-78"/>
              </a:rPr>
              <a:t>» </a:t>
            </a:r>
            <a:r>
              <a:rPr lang="fa-IR">
                <a:cs typeface="B Nazanin" panose="00000400000000000000" pitchFamily="2" charset="-78"/>
              </a:rPr>
              <a:t>به عنوان </a:t>
            </a:r>
            <a:r>
              <a:rPr lang="fa-IR" smtClean="0">
                <a:cs typeface="B Nazanin" panose="00000400000000000000" pitchFamily="2" charset="-78"/>
              </a:rPr>
              <a:t>یکی از </a:t>
            </a:r>
            <a:r>
              <a:rPr lang="fa-IR">
                <a:cs typeface="B Nazanin" panose="00000400000000000000" pitchFamily="2" charset="-78"/>
              </a:rPr>
              <a:t>سرداران لشکر نادر در کتب تاریخی بکرّات ذکر شـده و در اکثـر جنـگهـا بـا </a:t>
            </a:r>
            <a:r>
              <a:rPr lang="fa-IR" smtClean="0">
                <a:cs typeface="B Nazanin" panose="00000400000000000000" pitchFamily="2" charset="-78"/>
              </a:rPr>
              <a:t>طایفـۀ خویش </a:t>
            </a:r>
            <a:r>
              <a:rPr lang="fa-IR">
                <a:cs typeface="B Nazanin" panose="00000400000000000000" pitchFamily="2" charset="-78"/>
              </a:rPr>
              <a:t>حضوری فعال داشته است و بسبب همین خـدمات شـایان او بـود کـه </a:t>
            </a:r>
            <a:r>
              <a:rPr lang="fa-IR" smtClean="0">
                <a:cs typeface="B Nazanin" panose="00000400000000000000" pitchFamily="2" charset="-78"/>
              </a:rPr>
              <a:t>نادرشـاه حکومت </a:t>
            </a:r>
            <a:r>
              <a:rPr lang="fa-IR">
                <a:cs typeface="B Nazanin" panose="00000400000000000000" pitchFamily="2" charset="-78"/>
              </a:rPr>
              <a:t>قاین را به اسماعیل خان واگذار نمود و پـس از مـدتی صـاحب نفـوذ و </a:t>
            </a:r>
            <a:r>
              <a:rPr lang="fa-IR" smtClean="0">
                <a:cs typeface="B Nazanin" panose="00000400000000000000" pitchFamily="2" charset="-78"/>
              </a:rPr>
              <a:t>قـدرت فراوان </a:t>
            </a:r>
            <a:r>
              <a:rPr lang="fa-IR">
                <a:cs typeface="B Nazanin" panose="00000400000000000000" pitchFamily="2" charset="-78"/>
              </a:rPr>
              <a:t>گردید</a:t>
            </a:r>
            <a:r>
              <a:rPr lang="fa-IR" smtClean="0">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838200" y="4248443"/>
            <a:ext cx="2124221" cy="111134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حکومت قاین</a:t>
            </a:r>
            <a:endParaRPr lang="fa-IR"/>
          </a:p>
        </p:txBody>
      </p:sp>
    </p:spTree>
    <p:extLst>
      <p:ext uri="{BB962C8B-B14F-4D97-AF65-F5344CB8AC3E}">
        <p14:creationId xmlns:p14="http://schemas.microsoft.com/office/powerpoint/2010/main" val="277555449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685734" y="1825625"/>
            <a:ext cx="7668065" cy="4351338"/>
          </a:xfrm>
        </p:spPr>
        <p:txBody>
          <a:bodyPr>
            <a:normAutofit/>
          </a:bodyPr>
          <a:lstStyle/>
          <a:p>
            <a:pPr marL="0" indent="0" algn="just">
              <a:buNone/>
            </a:pPr>
            <a:r>
              <a:rPr lang="fa-IR">
                <a:cs typeface="B Nazanin" panose="00000400000000000000" pitchFamily="2" charset="-78"/>
              </a:rPr>
              <a:t>از میان طوایف عرب که در جنوب خراسان سکنی گزیدهاند، بجز </a:t>
            </a:r>
            <a:r>
              <a:rPr lang="fa-IR" smtClean="0">
                <a:cs typeface="B Nazanin" panose="00000400000000000000" pitchFamily="2" charset="-78"/>
              </a:rPr>
              <a:t>خزیمه ها</a:t>
            </a:r>
            <a:r>
              <a:rPr lang="fa-IR">
                <a:cs typeface="B Nazanin" panose="00000400000000000000" pitchFamily="2" charset="-78"/>
              </a:rPr>
              <a:t>، </a:t>
            </a:r>
            <a:r>
              <a:rPr lang="fa-IR" smtClean="0">
                <a:cs typeface="B Nazanin" panose="00000400000000000000" pitchFamily="2" charset="-78"/>
              </a:rPr>
              <a:t>دیگر طوایف </a:t>
            </a:r>
            <a:r>
              <a:rPr lang="fa-IR">
                <a:cs typeface="B Nazanin" panose="00000400000000000000" pitchFamily="2" charset="-78"/>
              </a:rPr>
              <a:t>مشهور، </a:t>
            </a:r>
            <a:r>
              <a:rPr lang="fa-IR" b="1">
                <a:solidFill>
                  <a:srgbClr val="FF0000"/>
                </a:solidFill>
                <a:cs typeface="B Nazanin" panose="00000400000000000000" pitchFamily="2" charset="-78"/>
              </a:rPr>
              <a:t>زنگوییها </a:t>
            </a:r>
            <a:r>
              <a:rPr lang="fa-IR" b="1" smtClean="0">
                <a:solidFill>
                  <a:srgbClr val="FF0000"/>
                </a:solidFill>
                <a:cs typeface="B Nazanin" panose="00000400000000000000" pitchFamily="2" charset="-78"/>
              </a:rPr>
              <a:t>(شیبانی) </a:t>
            </a:r>
            <a:r>
              <a:rPr lang="fa-IR">
                <a:cs typeface="B Nazanin" panose="00000400000000000000" pitchFamily="2" charset="-78"/>
              </a:rPr>
              <a:t>و </a:t>
            </a:r>
            <a:r>
              <a:rPr lang="fa-IR" b="1">
                <a:solidFill>
                  <a:srgbClr val="00B050"/>
                </a:solidFill>
                <a:cs typeface="B Nazanin" panose="00000400000000000000" pitchFamily="2" charset="-78"/>
              </a:rPr>
              <a:t>میش مستها </a:t>
            </a:r>
            <a:r>
              <a:rPr lang="fa-IR">
                <a:cs typeface="B Nazanin" panose="00000400000000000000" pitchFamily="2" charset="-78"/>
              </a:rPr>
              <a:t>و </a:t>
            </a:r>
            <a:r>
              <a:rPr lang="fa-IR" b="1">
                <a:solidFill>
                  <a:srgbClr val="0070C0"/>
                </a:solidFill>
                <a:cs typeface="B Nazanin" panose="00000400000000000000" pitchFamily="2" charset="-78"/>
              </a:rPr>
              <a:t>نخعیها</a:t>
            </a:r>
            <a:r>
              <a:rPr lang="fa-IR">
                <a:cs typeface="B Nazanin" panose="00000400000000000000" pitchFamily="2" charset="-78"/>
              </a:rPr>
              <a:t> و </a:t>
            </a:r>
            <a:r>
              <a:rPr lang="fa-IR" b="1">
                <a:solidFill>
                  <a:srgbClr val="FF0000"/>
                </a:solidFill>
                <a:cs typeface="B Nazanin" panose="00000400000000000000" pitchFamily="2" charset="-78"/>
              </a:rPr>
              <a:t>لالوئیها</a:t>
            </a:r>
            <a:r>
              <a:rPr lang="fa-IR">
                <a:cs typeface="B Nazanin" panose="00000400000000000000" pitchFamily="2" charset="-78"/>
              </a:rPr>
              <a:t> هستند. </a:t>
            </a:r>
            <a:r>
              <a:rPr lang="fa-IR" smtClean="0">
                <a:cs typeface="B Nazanin" panose="00000400000000000000" pitchFamily="2" charset="-78"/>
              </a:rPr>
              <a:t>سابقۀ حضور </a:t>
            </a:r>
            <a:r>
              <a:rPr lang="fa-IR">
                <a:cs typeface="B Nazanin" panose="00000400000000000000" pitchFamily="2" charset="-78"/>
              </a:rPr>
              <a:t>فعال دو طایفۀ زنگویی و میش مست در خراسان را عموماً به زمان نادرشاه </a:t>
            </a:r>
            <a:r>
              <a:rPr lang="fa-IR" smtClean="0">
                <a:cs typeface="B Nazanin" panose="00000400000000000000" pitchFamily="2" charset="-78"/>
              </a:rPr>
              <a:t>نسبت میدهند</a:t>
            </a:r>
            <a:r>
              <a:rPr lang="fa-IR">
                <a:cs typeface="B Nazanin" panose="00000400000000000000" pitchFamily="2" charset="-78"/>
              </a:rPr>
              <a:t>، هرچند گفته میشود میش مستها از طایفۀ عرب عامری و زنگو یی ها از </a:t>
            </a:r>
            <a:r>
              <a:rPr lang="fa-IR" smtClean="0">
                <a:cs typeface="B Nazanin" panose="00000400000000000000" pitchFamily="2" charset="-78"/>
              </a:rPr>
              <a:t>اعراب بنی </a:t>
            </a:r>
            <a:r>
              <a:rPr lang="fa-IR">
                <a:cs typeface="B Nazanin" panose="00000400000000000000" pitchFamily="2" charset="-78"/>
              </a:rPr>
              <a:t>شیبان هستند که در زمان عباسیان در خراسان ساکن بودهانـد، امـا هـر دو </a:t>
            </a:r>
            <a:r>
              <a:rPr lang="fa-IR" smtClean="0">
                <a:cs typeface="B Nazanin" panose="00000400000000000000" pitchFamily="2" charset="-78"/>
              </a:rPr>
              <a:t>طایفه میش </a:t>
            </a:r>
            <a:r>
              <a:rPr lang="fa-IR">
                <a:cs typeface="B Nazanin" panose="00000400000000000000" pitchFamily="2" charset="-78"/>
              </a:rPr>
              <a:t>مست و زنگویی مانند اعراب خزیمه از زمان نادرشاه حضور بارز یافتهاند، چنان </a:t>
            </a:r>
            <a:r>
              <a:rPr lang="fa-IR" smtClean="0">
                <a:cs typeface="B Nazanin" panose="00000400000000000000" pitchFamily="2" charset="-78"/>
              </a:rPr>
              <a:t>که در </a:t>
            </a:r>
            <a:r>
              <a:rPr lang="fa-IR">
                <a:cs typeface="B Nazanin" panose="00000400000000000000" pitchFamily="2" charset="-78"/>
              </a:rPr>
              <a:t>تاریخ جهان گشای نادری بارها از آنان نام برده میشود. نخعیها و لالـوئیهـا نیـز </a:t>
            </a:r>
            <a:r>
              <a:rPr lang="fa-IR" smtClean="0">
                <a:cs typeface="B Nazanin" panose="00000400000000000000" pitchFamily="2" charset="-78"/>
              </a:rPr>
              <a:t>از زمان </a:t>
            </a:r>
            <a:r>
              <a:rPr lang="fa-IR">
                <a:cs typeface="B Nazanin" panose="00000400000000000000" pitchFamily="2" charset="-78"/>
              </a:rPr>
              <a:t>سلطۀ ملک محمود سیستانی بر خراسان </a:t>
            </a:r>
            <a:r>
              <a:rPr lang="fa-IR" smtClean="0">
                <a:cs typeface="B Nazanin" panose="00000400000000000000" pitchFamily="2" charset="-78"/>
              </a:rPr>
              <a:t>حدود  1135(هــ ق) </a:t>
            </a:r>
            <a:r>
              <a:rPr lang="fa-IR">
                <a:cs typeface="B Nazanin" panose="00000400000000000000" pitchFamily="2" charset="-78"/>
              </a:rPr>
              <a:t>نامـشان در </a:t>
            </a:r>
            <a:r>
              <a:rPr lang="fa-IR" smtClean="0">
                <a:cs typeface="B Nazanin" panose="00000400000000000000" pitchFamily="2" charset="-78"/>
              </a:rPr>
              <a:t>تـاریخ این </a:t>
            </a:r>
            <a:r>
              <a:rPr lang="fa-IR">
                <a:cs typeface="B Nazanin" panose="00000400000000000000" pitchFamily="2" charset="-78"/>
              </a:rPr>
              <a:t>خطّه فراوان دیده </a:t>
            </a:r>
            <a:r>
              <a:rPr lang="fa-IR" smtClean="0">
                <a:cs typeface="B Nazanin" panose="00000400000000000000" pitchFamily="2" charset="-78"/>
              </a:rPr>
              <a:t>میشود.{30}</a:t>
            </a:r>
            <a:endParaRPr lang="fa-IR"/>
          </a:p>
        </p:txBody>
      </p:sp>
      <p:pic>
        <p:nvPicPr>
          <p:cNvPr id="6" name="Picture 5"/>
          <p:cNvPicPr>
            <a:picLocks noChangeAspect="1"/>
          </p:cNvPicPr>
          <p:nvPr/>
        </p:nvPicPr>
        <p:blipFill>
          <a:blip r:embed="rId2"/>
          <a:stretch>
            <a:fillRect/>
          </a:stretch>
        </p:blipFill>
        <p:spPr>
          <a:xfrm>
            <a:off x="838200" y="1825625"/>
            <a:ext cx="2720926" cy="4110941"/>
          </a:xfrm>
          <a:prstGeom prst="rect">
            <a:avLst/>
          </a:prstGeom>
        </p:spPr>
      </p:pic>
    </p:spTree>
    <p:extLst>
      <p:ext uri="{BB962C8B-B14F-4D97-AF65-F5344CB8AC3E}">
        <p14:creationId xmlns:p14="http://schemas.microsoft.com/office/powerpoint/2010/main" val="9624441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b="1">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در اواخر دولت نادری و اوایل دولت قاجار، امرای ایران در نقـاط مختلـف </a:t>
            </a:r>
            <a:r>
              <a:rPr lang="fa-IR" smtClean="0">
                <a:cs typeface="B Nazanin" panose="00000400000000000000" pitchFamily="2" charset="-78"/>
              </a:rPr>
              <a:t>طریـق ملوک </a:t>
            </a:r>
            <a:r>
              <a:rPr lang="fa-IR">
                <a:cs typeface="B Nazanin" panose="00000400000000000000" pitchFamily="2" charset="-78"/>
              </a:rPr>
              <a:t>الطوایفی را پیش گرفتند. </a:t>
            </a:r>
            <a:r>
              <a:rPr lang="fa-IR" smtClean="0">
                <a:cs typeface="B Nazanin" panose="00000400000000000000" pitchFamily="2" charset="-78"/>
              </a:rPr>
              <a:t>«</a:t>
            </a:r>
            <a:r>
              <a:rPr lang="fa-IR" b="1" smtClean="0">
                <a:solidFill>
                  <a:srgbClr val="FF0000"/>
                </a:solidFill>
                <a:cs typeface="B Nazanin" panose="00000400000000000000" pitchFamily="2" charset="-78"/>
              </a:rPr>
              <a:t>میرزا </a:t>
            </a:r>
            <a:r>
              <a:rPr lang="fa-IR" b="1">
                <a:solidFill>
                  <a:srgbClr val="FF0000"/>
                </a:solidFill>
                <a:cs typeface="B Nazanin" panose="00000400000000000000" pitchFamily="2" charset="-78"/>
              </a:rPr>
              <a:t>زین العابدین </a:t>
            </a:r>
            <a:r>
              <a:rPr lang="fa-IR" b="1" smtClean="0">
                <a:solidFill>
                  <a:srgbClr val="FF0000"/>
                </a:solidFill>
                <a:cs typeface="B Nazanin" panose="00000400000000000000" pitchFamily="2" charset="-78"/>
              </a:rPr>
              <a:t>شیروانی</a:t>
            </a:r>
            <a:r>
              <a:rPr lang="fa-IR" smtClean="0">
                <a:cs typeface="B Nazanin" panose="00000400000000000000" pitchFamily="2" charset="-78"/>
              </a:rPr>
              <a:t>» </a:t>
            </a:r>
            <a:r>
              <a:rPr lang="fa-IR">
                <a:cs typeface="B Nazanin" panose="00000400000000000000" pitchFamily="2" charset="-78"/>
              </a:rPr>
              <a:t>در کتاب ریاض </a:t>
            </a:r>
            <a:r>
              <a:rPr lang="fa-IR" smtClean="0">
                <a:cs typeface="B Nazanin" panose="00000400000000000000" pitchFamily="2" charset="-78"/>
              </a:rPr>
              <a:t>السیاحه مینویسد</a:t>
            </a:r>
            <a:r>
              <a:rPr lang="fa-IR">
                <a:cs typeface="B Nazanin" panose="00000400000000000000" pitchFamily="2" charset="-78"/>
              </a:rPr>
              <a:t>: بعد از انقراض دولت نادری تا حدود سال </a:t>
            </a:r>
            <a:r>
              <a:rPr lang="fa-IR" smtClean="0">
                <a:cs typeface="B Nazanin" panose="00000400000000000000" pitchFamily="2" charset="-78"/>
              </a:rPr>
              <a:t>1237(هــ ق) </a:t>
            </a:r>
            <a:r>
              <a:rPr lang="fa-IR">
                <a:cs typeface="B Nazanin" panose="00000400000000000000" pitchFamily="2" charset="-78"/>
              </a:rPr>
              <a:t>امـرا طریـق </a:t>
            </a:r>
            <a:r>
              <a:rPr lang="fa-IR" smtClean="0">
                <a:cs typeface="B Nazanin" panose="00000400000000000000" pitchFamily="2" charset="-78"/>
              </a:rPr>
              <a:t>ملـوک الطوایفی </a:t>
            </a:r>
            <a:r>
              <a:rPr lang="fa-IR">
                <a:cs typeface="B Nazanin" panose="00000400000000000000" pitchFamily="2" charset="-78"/>
              </a:rPr>
              <a:t>را پیش گرفتند و هیچ یک سر به اطاعت و انقیاد دیگری فرو نمیآورد. </a:t>
            </a:r>
            <a:r>
              <a:rPr lang="fa-IR" smtClean="0">
                <a:cs typeface="B Nazanin" panose="00000400000000000000" pitchFamily="2" charset="-78"/>
              </a:rPr>
              <a:t>نخست </a:t>
            </a:r>
            <a:r>
              <a:rPr lang="fa-IR" b="1" smtClean="0">
                <a:solidFill>
                  <a:srgbClr val="FF0000"/>
                </a:solidFill>
                <a:cs typeface="B Nazanin" panose="00000400000000000000" pitchFamily="2" charset="-78"/>
              </a:rPr>
              <a:t>اولیای </a:t>
            </a:r>
            <a:r>
              <a:rPr lang="fa-IR" b="1">
                <a:solidFill>
                  <a:srgbClr val="FF0000"/>
                </a:solidFill>
                <a:cs typeface="B Nazanin" panose="00000400000000000000" pitchFamily="2" charset="-78"/>
              </a:rPr>
              <a:t>دولت قاجار از بسطام تا مشهد</a:t>
            </a:r>
            <a:r>
              <a:rPr lang="fa-IR">
                <a:cs typeface="B Nazanin" panose="00000400000000000000" pitchFamily="2" charset="-78"/>
              </a:rPr>
              <a:t>، بعد از آن </a:t>
            </a:r>
            <a:r>
              <a:rPr lang="fa-IR" b="1">
                <a:solidFill>
                  <a:srgbClr val="0070C0"/>
                </a:solidFill>
                <a:cs typeface="B Nazanin" panose="00000400000000000000" pitchFamily="2" charset="-78"/>
              </a:rPr>
              <a:t>جماعـت افغـان در هـرات و توابـع </a:t>
            </a:r>
            <a:r>
              <a:rPr lang="fa-IR" b="1" smtClean="0">
                <a:solidFill>
                  <a:srgbClr val="0070C0"/>
                </a:solidFill>
                <a:cs typeface="B Nazanin" panose="00000400000000000000" pitchFamily="2" charset="-78"/>
              </a:rPr>
              <a:t>آن</a:t>
            </a:r>
            <a:r>
              <a:rPr lang="fa-IR" smtClean="0">
                <a:cs typeface="B Nazanin" panose="00000400000000000000" pitchFamily="2" charset="-78"/>
              </a:rPr>
              <a:t>، </a:t>
            </a:r>
            <a:r>
              <a:rPr lang="fa-IR" b="1" smtClean="0">
                <a:solidFill>
                  <a:srgbClr val="00B050"/>
                </a:solidFill>
                <a:cs typeface="B Nazanin" panose="00000400000000000000" pitchFamily="2" charset="-78"/>
              </a:rPr>
              <a:t>طایفۀ </a:t>
            </a:r>
            <a:r>
              <a:rPr lang="fa-IR" b="1">
                <a:solidFill>
                  <a:srgbClr val="00B050"/>
                </a:solidFill>
                <a:cs typeface="B Nazanin" panose="00000400000000000000" pitchFamily="2" charset="-78"/>
              </a:rPr>
              <a:t>ازبک در بلخ و نواحی آن</a:t>
            </a:r>
            <a:r>
              <a:rPr lang="fa-IR">
                <a:cs typeface="B Nazanin" panose="00000400000000000000" pitchFamily="2" charset="-78"/>
              </a:rPr>
              <a:t>، </a:t>
            </a:r>
            <a:r>
              <a:rPr lang="fa-IR" b="1">
                <a:solidFill>
                  <a:srgbClr val="FF0000"/>
                </a:solidFill>
                <a:cs typeface="B Nazanin" panose="00000400000000000000" pitchFamily="2" charset="-78"/>
              </a:rPr>
              <a:t>گروه افشار در اندخود و شبرغان</a:t>
            </a:r>
            <a:r>
              <a:rPr lang="fa-IR" smtClean="0">
                <a:cs typeface="B Nazanin" panose="00000400000000000000" pitchFamily="2" charset="-78"/>
              </a:rPr>
              <a:t>،، </a:t>
            </a:r>
            <a:r>
              <a:rPr lang="fa-IR" b="1" smtClean="0">
                <a:solidFill>
                  <a:srgbClr val="00B0F0"/>
                </a:solidFill>
                <a:cs typeface="B Nazanin" panose="00000400000000000000" pitchFamily="2" charset="-78"/>
              </a:rPr>
              <a:t>حاکم </a:t>
            </a:r>
            <a:r>
              <a:rPr lang="fa-IR" b="1">
                <a:solidFill>
                  <a:srgbClr val="00B0F0"/>
                </a:solidFill>
                <a:cs typeface="B Nazanin" panose="00000400000000000000" pitchFamily="2" charset="-78"/>
              </a:rPr>
              <a:t>بخارا در مرو و توابع آن</a:t>
            </a:r>
            <a:r>
              <a:rPr lang="fa-IR">
                <a:cs typeface="B Nazanin" panose="00000400000000000000" pitchFamily="2" charset="-78"/>
              </a:rPr>
              <a:t>، </a:t>
            </a:r>
            <a:r>
              <a:rPr lang="fa-IR" b="1">
                <a:solidFill>
                  <a:srgbClr val="92D050"/>
                </a:solidFill>
                <a:cs typeface="B Nazanin" panose="00000400000000000000" pitchFamily="2" charset="-78"/>
              </a:rPr>
              <a:t>ترکمانان در سرخس و بـادغیس</a:t>
            </a:r>
            <a:r>
              <a:rPr lang="fa-IR">
                <a:cs typeface="B Nazanin" panose="00000400000000000000" pitchFamily="2" charset="-78"/>
              </a:rPr>
              <a:t>، </a:t>
            </a:r>
            <a:r>
              <a:rPr lang="fa-IR" b="1">
                <a:solidFill>
                  <a:srgbClr val="FF0000"/>
                </a:solidFill>
                <a:cs typeface="B Nazanin" panose="00000400000000000000" pitchFamily="2" charset="-78"/>
              </a:rPr>
              <a:t>قبیلـۀ عـرب در فرقۀ جلایر در </a:t>
            </a:r>
            <a:r>
              <a:rPr lang="fa-IR" b="1" smtClean="0">
                <a:solidFill>
                  <a:srgbClr val="FF0000"/>
                </a:solidFill>
                <a:cs typeface="B Nazanin" panose="00000400000000000000" pitchFamily="2" charset="-78"/>
              </a:rPr>
              <a:t>کلات قـاین</a:t>
            </a:r>
            <a:r>
              <a:rPr lang="fa-IR" smtClean="0">
                <a:cs typeface="B Nazanin" panose="00000400000000000000" pitchFamily="2" charset="-78"/>
              </a:rPr>
              <a:t>، </a:t>
            </a:r>
            <a:r>
              <a:rPr lang="fa-IR" b="1" smtClean="0">
                <a:solidFill>
                  <a:schemeClr val="accent1">
                    <a:lumMod val="75000"/>
                  </a:schemeClr>
                </a:solidFill>
                <a:cs typeface="B Nazanin" panose="00000400000000000000" pitchFamily="2" charset="-78"/>
              </a:rPr>
              <a:t>کیائیان </a:t>
            </a:r>
            <a:r>
              <a:rPr lang="fa-IR" b="1">
                <a:solidFill>
                  <a:schemeClr val="accent1">
                    <a:lumMod val="75000"/>
                  </a:schemeClr>
                </a:solidFill>
                <a:cs typeface="B Nazanin" panose="00000400000000000000" pitchFamily="2" charset="-78"/>
              </a:rPr>
              <a:t>در سیستان</a:t>
            </a:r>
            <a:r>
              <a:rPr lang="fa-IR">
                <a:cs typeface="B Nazanin" panose="00000400000000000000" pitchFamily="2" charset="-78"/>
              </a:rPr>
              <a:t>، </a:t>
            </a:r>
            <a:r>
              <a:rPr lang="fa-IR" b="1">
                <a:solidFill>
                  <a:srgbClr val="00B050"/>
                </a:solidFill>
                <a:cs typeface="B Nazanin" panose="00000400000000000000" pitchFamily="2" charset="-78"/>
              </a:rPr>
              <a:t>جماعت هزاره در باخرز</a:t>
            </a:r>
            <a:r>
              <a:rPr lang="fa-IR">
                <a:cs typeface="B Nazanin" panose="00000400000000000000" pitchFamily="2" charset="-78"/>
              </a:rPr>
              <a:t>، </a:t>
            </a:r>
            <a:r>
              <a:rPr lang="fa-IR" b="1">
                <a:solidFill>
                  <a:srgbClr val="FF0000"/>
                </a:solidFill>
                <a:cs typeface="B Nazanin" panose="00000400000000000000" pitchFamily="2" charset="-78"/>
              </a:rPr>
              <a:t>طوایف اکراد در خبوشان</a:t>
            </a:r>
            <a:r>
              <a:rPr lang="fa-IR">
                <a:cs typeface="B Nazanin" panose="00000400000000000000" pitchFamily="2" charset="-78"/>
              </a:rPr>
              <a:t>، </a:t>
            </a:r>
            <a:r>
              <a:rPr lang="fa-IR" b="1">
                <a:solidFill>
                  <a:srgbClr val="00B050"/>
                </a:solidFill>
                <a:cs typeface="B Nazanin" panose="00000400000000000000" pitchFamily="2" charset="-78"/>
              </a:rPr>
              <a:t>ایلات قرائـی </a:t>
            </a:r>
            <a:r>
              <a:rPr lang="fa-IR" b="1" smtClean="0">
                <a:solidFill>
                  <a:srgbClr val="00B050"/>
                </a:solidFill>
                <a:cs typeface="B Nazanin" panose="00000400000000000000" pitchFamily="2" charset="-78"/>
              </a:rPr>
              <a:t>در تربت</a:t>
            </a:r>
            <a:r>
              <a:rPr lang="fa-IR">
                <a:cs typeface="B Nazanin" panose="00000400000000000000" pitchFamily="2" charset="-78"/>
              </a:rPr>
              <a:t>، </a:t>
            </a:r>
            <a:r>
              <a:rPr lang="fa-IR" b="1">
                <a:solidFill>
                  <a:srgbClr val="00B0F0"/>
                </a:solidFill>
                <a:cs typeface="B Nazanin" panose="00000400000000000000" pitchFamily="2" charset="-78"/>
              </a:rPr>
              <a:t>قبایل خزیمه در طبس</a:t>
            </a:r>
            <a:r>
              <a:rPr lang="fa-IR">
                <a:cs typeface="B Nazanin" panose="00000400000000000000" pitchFamily="2" charset="-78"/>
              </a:rPr>
              <a:t> و جمعی دیگر بودند که در گوشـه و کنـار سـر از </a:t>
            </a:r>
            <a:r>
              <a:rPr lang="fa-IR" smtClean="0">
                <a:cs typeface="B Nazanin" panose="00000400000000000000" pitchFamily="2" charset="-78"/>
              </a:rPr>
              <a:t>اطاعـت بیرون </a:t>
            </a:r>
            <a:r>
              <a:rPr lang="fa-IR">
                <a:cs typeface="B Nazanin" panose="00000400000000000000" pitchFamily="2" charset="-78"/>
              </a:rPr>
              <a:t>کرده و در مقابل هیچ کس سرفرود </a:t>
            </a:r>
            <a:r>
              <a:rPr lang="fa-IR" smtClean="0">
                <a:cs typeface="B Nazanin" panose="00000400000000000000" pitchFamily="2" charset="-78"/>
              </a:rPr>
              <a:t>نمیآوردند.{30}</a:t>
            </a:r>
            <a:endParaRPr lang="fa-IR">
              <a:cs typeface="B Nazanin" panose="00000400000000000000" pitchFamily="2" charset="-78"/>
            </a:endParaRPr>
          </a:p>
        </p:txBody>
      </p:sp>
    </p:spTree>
    <p:extLst>
      <p:ext uri="{BB962C8B-B14F-4D97-AF65-F5344CB8AC3E}">
        <p14:creationId xmlns:p14="http://schemas.microsoft.com/office/powerpoint/2010/main" val="120186924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a:t>
            </a:r>
            <a:r>
              <a:rPr lang="fa-IR" b="1" smtClean="0">
                <a:solidFill>
                  <a:srgbClr val="00B0F0"/>
                </a:solidFill>
                <a:cs typeface="B Nazanin" panose="00000400000000000000" pitchFamily="2" charset="-78"/>
              </a:rPr>
              <a:t>سرپرسی سایکس</a:t>
            </a:r>
            <a:r>
              <a:rPr lang="fa-IR" smtClean="0">
                <a:cs typeface="B Nazanin" panose="00000400000000000000" pitchFamily="2" charset="-78"/>
              </a:rPr>
              <a:t>» </a:t>
            </a:r>
            <a:r>
              <a:rPr lang="fa-IR">
                <a:cs typeface="B Nazanin" panose="00000400000000000000" pitchFamily="2" charset="-78"/>
              </a:rPr>
              <a:t>در سفرنامۀ خود راجع به خزیمه مـینویـسد: ایـن </a:t>
            </a:r>
            <a:r>
              <a:rPr lang="fa-IR" smtClean="0">
                <a:cs typeface="B Nazanin" panose="00000400000000000000" pitchFamily="2" charset="-78"/>
              </a:rPr>
              <a:t>خـانواده پس </a:t>
            </a:r>
            <a:r>
              <a:rPr lang="fa-IR">
                <a:cs typeface="B Nazanin" panose="00000400000000000000" pitchFamily="2" charset="-78"/>
              </a:rPr>
              <a:t>از انقراض سلسلۀ صفویه نیمه استقلالی برای خود پیدا کرد، اما بتدریج پـس از </a:t>
            </a:r>
            <a:r>
              <a:rPr lang="fa-IR" smtClean="0">
                <a:cs typeface="B Nazanin" panose="00000400000000000000" pitchFamily="2" charset="-78"/>
              </a:rPr>
              <a:t>آن که </a:t>
            </a:r>
            <a:r>
              <a:rPr lang="fa-IR">
                <a:cs typeface="B Nazanin" panose="00000400000000000000" pitchFamily="2" charset="-78"/>
              </a:rPr>
              <a:t>دامنۀ قدرت و نفوذ دولت ایران گـسترش یافـت و متمـردان خراسـان یکـی پـس </a:t>
            </a:r>
            <a:r>
              <a:rPr lang="fa-IR" smtClean="0">
                <a:cs typeface="B Nazanin" panose="00000400000000000000" pitchFamily="2" charset="-78"/>
              </a:rPr>
              <a:t>از دیگری </a:t>
            </a:r>
            <a:r>
              <a:rPr lang="fa-IR">
                <a:cs typeface="B Nazanin" panose="00000400000000000000" pitchFamily="2" charset="-78"/>
              </a:rPr>
              <a:t>تسلیم نیروی ایران گردیدند، امیر قاین نیز مجبـور شـد تـا در مقابـل </a:t>
            </a:r>
            <a:r>
              <a:rPr lang="fa-IR" smtClean="0">
                <a:cs typeface="B Nazanin" panose="00000400000000000000" pitchFamily="2" charset="-78"/>
              </a:rPr>
              <a:t>سـلاطین قاجار </a:t>
            </a:r>
            <a:r>
              <a:rPr lang="fa-IR">
                <a:cs typeface="B Nazanin" panose="00000400000000000000" pitchFamily="2" charset="-78"/>
              </a:rPr>
              <a:t>سر اطاعت فرود </a:t>
            </a:r>
            <a:r>
              <a:rPr lang="fa-IR" smtClean="0">
                <a:cs typeface="B Nazanin" panose="00000400000000000000" pitchFamily="2" charset="-78"/>
              </a:rPr>
              <a:t>آورد.{31}</a:t>
            </a:r>
            <a:endParaRPr lang="fa-IR">
              <a:cs typeface="B Nazanin" panose="00000400000000000000" pitchFamily="2" charset="-78"/>
            </a:endParaRPr>
          </a:p>
        </p:txBody>
      </p:sp>
    </p:spTree>
    <p:extLst>
      <p:ext uri="{BB962C8B-B14F-4D97-AF65-F5344CB8AC3E}">
        <p14:creationId xmlns:p14="http://schemas.microsoft.com/office/powerpoint/2010/main" val="236714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با مطالعه و دقت در کتب تاریخی میتوان به این نتیجه رسید که اکثر قریـب بـه اتفاق مورخان در مورد حوادث این خطّه از زمان اسلام و ورود اعراب </a:t>
            </a:r>
            <a:r>
              <a:rPr lang="fa-IR" b="1" smtClean="0">
                <a:solidFill>
                  <a:srgbClr val="FF0000"/>
                </a:solidFill>
                <a:cs typeface="B Nazanin" panose="00000400000000000000" pitchFamily="2" charset="-78"/>
              </a:rPr>
              <a:t>اتفـاق نظـر نـسبی </a:t>
            </a:r>
            <a:r>
              <a:rPr lang="fa-IR" smtClean="0">
                <a:cs typeface="B Nazanin" panose="00000400000000000000" pitchFamily="2" charset="-78"/>
              </a:rPr>
              <a:t>دارند و تنها اختلاف در ارقام، سنین یا اسامی اشخاص است، بنابراین سـعی شـده تـا از بیان روایتهای مختلف پرهیز و در ذکر مختصر تـاریخ اعـراب بـه چنـد کتـاب مـشهور بسنده کنیم.</a:t>
            </a:r>
          </a:p>
        </p:txBody>
      </p:sp>
    </p:spTree>
    <p:extLst>
      <p:ext uri="{BB962C8B-B14F-4D97-AF65-F5344CB8AC3E}">
        <p14:creationId xmlns:p14="http://schemas.microsoft.com/office/powerpoint/2010/main" val="42509089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به هر حال سلطه و نفوذ خاندان خزیمه تا اواخـر دورۀ قاجاریـه ادامـه یافـت، </a:t>
            </a:r>
            <a:r>
              <a:rPr lang="fa-IR" smtClean="0">
                <a:cs typeface="B Nazanin" panose="00000400000000000000" pitchFamily="2" charset="-78"/>
              </a:rPr>
              <a:t>تـا جایی </a:t>
            </a:r>
            <a:r>
              <a:rPr lang="fa-IR">
                <a:cs typeface="B Nazanin" panose="00000400000000000000" pitchFamily="2" charset="-78"/>
              </a:rPr>
              <a:t>که در اواخر این دوره همۀ قهستان و حتی سیستان نیز به زیر سـلطه و </a:t>
            </a:r>
            <a:r>
              <a:rPr lang="fa-IR" smtClean="0">
                <a:cs typeface="B Nazanin" panose="00000400000000000000" pitchFamily="2" charset="-78"/>
              </a:rPr>
              <a:t>حکومـت این </a:t>
            </a:r>
            <a:r>
              <a:rPr lang="fa-IR">
                <a:cs typeface="B Nazanin" panose="00000400000000000000" pitchFamily="2" charset="-78"/>
              </a:rPr>
              <a:t>خاندان درآمد، حتی در رژیم پهلوی نیز این سیادت هرچند کم رنگتر ادامه </a:t>
            </a:r>
            <a:r>
              <a:rPr lang="fa-IR" smtClean="0">
                <a:cs typeface="B Nazanin" panose="00000400000000000000" pitchFamily="2" charset="-78"/>
              </a:rPr>
              <a:t>داشـته و </a:t>
            </a:r>
            <a:r>
              <a:rPr lang="fa-IR">
                <a:cs typeface="B Nazanin" panose="00000400000000000000" pitchFamily="2" charset="-78"/>
              </a:rPr>
              <a:t>بقایا و فرزندان حازم بن خزیمه که پس از نادرشاه به ولایت قهستان رسیدند تا </a:t>
            </a:r>
            <a:r>
              <a:rPr lang="fa-IR" smtClean="0">
                <a:cs typeface="B Nazanin" panose="00000400000000000000" pitchFamily="2" charset="-78"/>
              </a:rPr>
              <a:t>چندی پیش </a:t>
            </a:r>
            <a:r>
              <a:rPr lang="fa-IR">
                <a:cs typeface="B Nazanin" panose="00000400000000000000" pitchFamily="2" charset="-78"/>
              </a:rPr>
              <a:t>در این خطّه صاحب نفوذ و قدرت بودهاند</a:t>
            </a:r>
          </a:p>
        </p:txBody>
      </p:sp>
      <p:sp>
        <p:nvSpPr>
          <p:cNvPr id="4" name="Flowchart: Alternate Process 3"/>
          <p:cNvSpPr/>
          <p:nvPr/>
        </p:nvSpPr>
        <p:spPr>
          <a:xfrm>
            <a:off x="838200" y="4248443"/>
            <a:ext cx="2110154" cy="92846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حازم بن خزیمه</a:t>
            </a:r>
            <a:endParaRPr lang="fa-IR"/>
          </a:p>
        </p:txBody>
      </p:sp>
    </p:spTree>
    <p:extLst>
      <p:ext uri="{BB962C8B-B14F-4D97-AF65-F5344CB8AC3E}">
        <p14:creationId xmlns:p14="http://schemas.microsoft.com/office/powerpoint/2010/main" val="13020308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سکونت اعراب در جنوب </a:t>
            </a:r>
            <a:r>
              <a:rPr lang="fa-IR" b="1" smtClean="0">
                <a:solidFill>
                  <a:srgbClr val="FF0000"/>
                </a:solidFill>
                <a:cs typeface="B Nazanin" panose="00000400000000000000" pitchFamily="2" charset="-78"/>
              </a:rPr>
              <a:t>خراسان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آنچه </a:t>
            </a:r>
            <a:r>
              <a:rPr lang="fa-IR">
                <a:cs typeface="B Nazanin" panose="00000400000000000000" pitchFamily="2" charset="-78"/>
              </a:rPr>
              <a:t>مسلم است این است که بعد از اسلام و پس از حملۀ اعراب به ایران، </a:t>
            </a:r>
            <a:r>
              <a:rPr lang="fa-IR" smtClean="0">
                <a:cs typeface="B Nazanin" panose="00000400000000000000" pitchFamily="2" charset="-78"/>
              </a:rPr>
              <a:t>اولـین قوم </a:t>
            </a:r>
            <a:r>
              <a:rPr lang="fa-IR">
                <a:cs typeface="B Nazanin" panose="00000400000000000000" pitchFamily="2" charset="-78"/>
              </a:rPr>
              <a:t>که به قهستان روی آورد و با اقوام فارسی زبان بومی آن هم زیست گردید، قوم </a:t>
            </a:r>
            <a:r>
              <a:rPr lang="fa-IR" smtClean="0">
                <a:cs typeface="B Nazanin" panose="00000400000000000000" pitchFamily="2" charset="-78"/>
              </a:rPr>
              <a:t>عرب بود. سیل </a:t>
            </a:r>
            <a:r>
              <a:rPr lang="fa-IR">
                <a:cs typeface="B Nazanin" panose="00000400000000000000" pitchFamily="2" charset="-78"/>
              </a:rPr>
              <a:t>گستردۀ مهاجران عرب از همان قرون اولیۀ اسلامی شروع شد. </a:t>
            </a:r>
            <a:r>
              <a:rPr lang="fa-IR" smtClean="0">
                <a:cs typeface="B Nazanin" panose="00000400000000000000" pitchFamily="2" charset="-78"/>
              </a:rPr>
              <a:t>عمـدهتـرین قوم </a:t>
            </a:r>
            <a:r>
              <a:rPr lang="fa-IR">
                <a:cs typeface="B Nazanin" panose="00000400000000000000" pitchFamily="2" charset="-78"/>
              </a:rPr>
              <a:t>ساکن در قهستان در آن زمان اعراب </a:t>
            </a:r>
            <a:r>
              <a:rPr lang="fa-IR" smtClean="0">
                <a:cs typeface="B Nazanin" panose="00000400000000000000" pitchFamily="2" charset="-78"/>
              </a:rPr>
              <a:t>«بکربن وائل» </a:t>
            </a:r>
            <a:r>
              <a:rPr lang="fa-IR">
                <a:cs typeface="B Nazanin" panose="00000400000000000000" pitchFamily="2" charset="-78"/>
              </a:rPr>
              <a:t>بودند. </a:t>
            </a:r>
          </a:p>
        </p:txBody>
      </p:sp>
    </p:spTree>
    <p:extLst>
      <p:ext uri="{BB962C8B-B14F-4D97-AF65-F5344CB8AC3E}">
        <p14:creationId xmlns:p14="http://schemas.microsoft.com/office/powerpoint/2010/main" val="32358519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عـلاوه بـراینهـا طوایـف عرب دیگری نیز به خراسان آمده و در آنجا ساکن شده بودند. چنان که در سال (51یا  . 52هـ ق) پنجاه هزار مرد جنگی از اعراب به خراسان آمـده کـه نیمـی بـصری و نیمـی کوفی بودند. عدهای تعداد اعراب را در این کوچ، دویست هزار نفر تخمین </a:t>
            </a:r>
            <a:r>
              <a:rPr lang="fa-IR" smtClean="0">
                <a:cs typeface="B Nazanin" panose="00000400000000000000" pitchFamily="2" charset="-78"/>
              </a:rPr>
              <a:t>زده اند</a:t>
            </a:r>
            <a:r>
              <a:rPr lang="fa-IR">
                <a:cs typeface="B Nazanin" panose="00000400000000000000" pitchFamily="2" charset="-78"/>
              </a:rPr>
              <a:t>. عـلاوه براین کوچ،  در سال  (64هـ ق) نیز دستهای دیگر از اعراب به خراسان آمدند که قسمت عمدۀ آنها از بصره . بودند از جملۀ این طوایف میتوان از قبیلۀ بنی تمیم، بنـی قـیس و ازد نام برد که در سیستان و مشرق خراسان طوایف بکـر و تمـیم و در مغـرب خراسـان طایفۀ قیس غلبه </a:t>
            </a:r>
            <a:r>
              <a:rPr lang="fa-IR" smtClean="0">
                <a:cs typeface="B Nazanin" panose="00000400000000000000" pitchFamily="2" charset="-78"/>
              </a:rPr>
              <a:t>داشتند.{33}</a:t>
            </a:r>
            <a:endParaRPr lang="fa-IR">
              <a:cs typeface="B Nazanin" panose="00000400000000000000" pitchFamily="2" charset="-78"/>
            </a:endParaRPr>
          </a:p>
          <a:p>
            <a:endParaRPr lang="fa-IR"/>
          </a:p>
        </p:txBody>
      </p:sp>
      <p:sp>
        <p:nvSpPr>
          <p:cNvPr id="4" name="Flowchart: Alternate Process 3"/>
          <p:cNvSpPr/>
          <p:nvPr/>
        </p:nvSpPr>
        <p:spPr>
          <a:xfrm>
            <a:off x="838200" y="4501661"/>
            <a:ext cx="4149969" cy="102694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قبیلۀ بنی تمیم، بنـی قـیس و ازد</a:t>
            </a:r>
            <a:endParaRPr lang="fa-IR"/>
          </a:p>
        </p:txBody>
      </p:sp>
    </p:spTree>
    <p:extLst>
      <p:ext uri="{BB962C8B-B14F-4D97-AF65-F5344CB8AC3E}">
        <p14:creationId xmlns:p14="http://schemas.microsoft.com/office/powerpoint/2010/main" val="368366316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همچنین در نیمه سدۀ دوم هجری </a:t>
            </a:r>
            <a:r>
              <a:rPr lang="fa-IR" smtClean="0">
                <a:cs typeface="B Nazanin" panose="00000400000000000000" pitchFamily="2" charset="-78"/>
              </a:rPr>
              <a:t>. 150(هـ ق) </a:t>
            </a:r>
            <a:r>
              <a:rPr lang="fa-IR">
                <a:cs typeface="B Nazanin" panose="00000400000000000000" pitchFamily="2" charset="-78"/>
              </a:rPr>
              <a:t>اعراب خزیمه بـدنبال </a:t>
            </a:r>
            <a:r>
              <a:rPr lang="fa-IR" smtClean="0">
                <a:cs typeface="B Nazanin" panose="00000400000000000000" pitchFamily="2" charset="-78"/>
              </a:rPr>
              <a:t>سـرکوبی قیام </a:t>
            </a:r>
            <a:r>
              <a:rPr lang="fa-IR" b="1">
                <a:solidFill>
                  <a:srgbClr val="FF0000"/>
                </a:solidFill>
                <a:cs typeface="B Nazanin" panose="00000400000000000000" pitchFamily="2" charset="-78"/>
              </a:rPr>
              <a:t>استاد</a:t>
            </a:r>
            <a:r>
              <a:rPr lang="fa-IR">
                <a:cs typeface="B Nazanin" panose="00000400000000000000" pitchFamily="2" charset="-78"/>
              </a:rPr>
              <a:t> </a:t>
            </a:r>
            <a:r>
              <a:rPr lang="fa-IR" smtClean="0">
                <a:cs typeface="B Nazanin" panose="00000400000000000000" pitchFamily="2" charset="-78"/>
              </a:rPr>
              <a:t>«</a:t>
            </a:r>
            <a:r>
              <a:rPr lang="fa-IR" b="1" smtClean="0">
                <a:solidFill>
                  <a:srgbClr val="FF0000"/>
                </a:solidFill>
                <a:cs typeface="B Nazanin" panose="00000400000000000000" pitchFamily="2" charset="-78"/>
              </a:rPr>
              <a:t>سیس</a:t>
            </a:r>
            <a:r>
              <a:rPr lang="fa-IR" smtClean="0">
                <a:cs typeface="B Nazanin" panose="00000400000000000000" pitchFamily="2" charset="-78"/>
              </a:rPr>
              <a:t>» </a:t>
            </a:r>
            <a:r>
              <a:rPr lang="fa-IR">
                <a:cs typeface="B Nazanin" panose="00000400000000000000" pitchFamily="2" charset="-78"/>
              </a:rPr>
              <a:t>به قهستان آمدهاند، چنان که مؤلف بهارستان عنوان میکنـد: از </a:t>
            </a:r>
            <a:r>
              <a:rPr lang="fa-IR" smtClean="0">
                <a:cs typeface="B Nazanin" panose="00000400000000000000" pitchFamily="2" charset="-78"/>
              </a:rPr>
              <a:t>آن زمان </a:t>
            </a:r>
            <a:r>
              <a:rPr lang="fa-IR">
                <a:cs typeface="B Nazanin" panose="00000400000000000000" pitchFamily="2" charset="-78"/>
              </a:rPr>
              <a:t>به بعد، این طایفه در قهستان جای گرفته و بدان علاقهمند شدند و تاکنون در </a:t>
            </a:r>
            <a:r>
              <a:rPr lang="fa-IR" smtClean="0">
                <a:cs typeface="B Nazanin" panose="00000400000000000000" pitchFamily="2" charset="-78"/>
              </a:rPr>
              <a:t>این خطّه </a:t>
            </a:r>
            <a:r>
              <a:rPr lang="fa-IR">
                <a:cs typeface="B Nazanin" panose="00000400000000000000" pitchFamily="2" charset="-78"/>
              </a:rPr>
              <a:t>ماندهاند و حتی از زمان صفویه به بعـد نیـز مـورد توجـه سـلاطین قـرار گرفتـه </a:t>
            </a:r>
            <a:r>
              <a:rPr lang="fa-IR" smtClean="0">
                <a:cs typeface="B Nazanin" panose="00000400000000000000" pitchFamily="2" charset="-78"/>
              </a:rPr>
              <a:t>و حکومت </a:t>
            </a:r>
            <a:r>
              <a:rPr lang="fa-IR">
                <a:cs typeface="B Nazanin" panose="00000400000000000000" pitchFamily="2" charset="-78"/>
              </a:rPr>
              <a:t>محلی قهستان را برعهده </a:t>
            </a:r>
            <a:r>
              <a:rPr lang="fa-IR" smtClean="0">
                <a:cs typeface="B Nazanin" panose="00000400000000000000" pitchFamily="2" charset="-78"/>
              </a:rPr>
              <a:t>داشته اند.{34}</a:t>
            </a:r>
            <a:endParaRPr lang="fa-IR">
              <a:cs typeface="B Nazanin" panose="00000400000000000000" pitchFamily="2" charset="-78"/>
            </a:endParaRPr>
          </a:p>
        </p:txBody>
      </p:sp>
      <p:sp>
        <p:nvSpPr>
          <p:cNvPr id="4" name="Flowchart: Alternate Process 3"/>
          <p:cNvSpPr/>
          <p:nvPr/>
        </p:nvSpPr>
        <p:spPr>
          <a:xfrm>
            <a:off x="1237957" y="4346917"/>
            <a:ext cx="1969477" cy="104100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صفویه</a:t>
            </a:r>
            <a:endParaRPr lang="fa-IR"/>
          </a:p>
        </p:txBody>
      </p:sp>
    </p:spTree>
    <p:extLst>
      <p:ext uri="{BB962C8B-B14F-4D97-AF65-F5344CB8AC3E}">
        <p14:creationId xmlns:p14="http://schemas.microsoft.com/office/powerpoint/2010/main" val="83378546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علاوه براینها طوایف عرب دیگری از جملـه </a:t>
            </a:r>
            <a:r>
              <a:rPr lang="fa-IR" b="1">
                <a:solidFill>
                  <a:srgbClr val="FF0000"/>
                </a:solidFill>
                <a:cs typeface="B Nazanin" panose="00000400000000000000" pitchFamily="2" charset="-78"/>
              </a:rPr>
              <a:t>خزاعـی</a:t>
            </a:r>
            <a:r>
              <a:rPr lang="fa-IR" b="1">
                <a:cs typeface="B Nazanin" panose="00000400000000000000" pitchFamily="2" charset="-78"/>
              </a:rPr>
              <a:t>، </a:t>
            </a:r>
            <a:r>
              <a:rPr lang="fa-IR" b="1">
                <a:solidFill>
                  <a:schemeClr val="accent1"/>
                </a:solidFill>
                <a:cs typeface="B Nazanin" panose="00000400000000000000" pitchFamily="2" charset="-78"/>
              </a:rPr>
              <a:t>زنگـویی</a:t>
            </a:r>
            <a:r>
              <a:rPr lang="fa-IR" b="1">
                <a:cs typeface="B Nazanin" panose="00000400000000000000" pitchFamily="2" charset="-78"/>
              </a:rPr>
              <a:t>، </a:t>
            </a:r>
            <a:r>
              <a:rPr lang="fa-IR" b="1">
                <a:solidFill>
                  <a:schemeClr val="accent6">
                    <a:lumMod val="60000"/>
                    <a:lumOff val="40000"/>
                  </a:schemeClr>
                </a:solidFill>
                <a:cs typeface="B Nazanin" panose="00000400000000000000" pitchFamily="2" charset="-78"/>
              </a:rPr>
              <a:t>شـیبانی</a:t>
            </a:r>
            <a:r>
              <a:rPr lang="fa-IR" b="1">
                <a:cs typeface="B Nazanin" panose="00000400000000000000" pitchFamily="2" charset="-78"/>
              </a:rPr>
              <a:t>، </a:t>
            </a:r>
            <a:r>
              <a:rPr lang="fa-IR" b="1" smtClean="0">
                <a:solidFill>
                  <a:srgbClr val="FF0000"/>
                </a:solidFill>
                <a:cs typeface="B Nazanin" panose="00000400000000000000" pitchFamily="2" charset="-78"/>
              </a:rPr>
              <a:t>نخعـی</a:t>
            </a:r>
            <a:r>
              <a:rPr lang="fa-IR" b="1" smtClean="0">
                <a:cs typeface="B Nazanin" panose="00000400000000000000" pitchFamily="2" charset="-78"/>
              </a:rPr>
              <a:t>، </a:t>
            </a:r>
            <a:r>
              <a:rPr lang="fa-IR" b="1" smtClean="0">
                <a:solidFill>
                  <a:schemeClr val="accent1">
                    <a:lumMod val="60000"/>
                    <a:lumOff val="40000"/>
                  </a:schemeClr>
                </a:solidFill>
                <a:cs typeface="B Nazanin" panose="00000400000000000000" pitchFamily="2" charset="-78"/>
              </a:rPr>
              <a:t>لالوئی</a:t>
            </a:r>
            <a:r>
              <a:rPr lang="fa-IR" b="1">
                <a:cs typeface="B Nazanin" panose="00000400000000000000" pitchFamily="2" charset="-78"/>
              </a:rPr>
              <a:t>، </a:t>
            </a:r>
            <a:r>
              <a:rPr lang="fa-IR" b="1">
                <a:solidFill>
                  <a:srgbClr val="FF0000"/>
                </a:solidFill>
                <a:cs typeface="B Nazanin" panose="00000400000000000000" pitchFamily="2" charset="-78"/>
              </a:rPr>
              <a:t>رمضانی</a:t>
            </a:r>
            <a:r>
              <a:rPr lang="fa-IR" b="1">
                <a:cs typeface="B Nazanin" panose="00000400000000000000" pitchFamily="2" charset="-78"/>
              </a:rPr>
              <a:t>، </a:t>
            </a:r>
            <a:r>
              <a:rPr lang="fa-IR" b="1">
                <a:solidFill>
                  <a:schemeClr val="accent6">
                    <a:lumMod val="60000"/>
                    <a:lumOff val="40000"/>
                  </a:schemeClr>
                </a:solidFill>
                <a:cs typeface="B Nazanin" panose="00000400000000000000" pitchFamily="2" charset="-78"/>
              </a:rPr>
              <a:t>خنجری</a:t>
            </a:r>
            <a:r>
              <a:rPr lang="fa-IR" b="1">
                <a:cs typeface="B Nazanin" panose="00000400000000000000" pitchFamily="2" charset="-78"/>
              </a:rPr>
              <a:t>، </a:t>
            </a:r>
            <a:r>
              <a:rPr lang="fa-IR" b="1">
                <a:solidFill>
                  <a:schemeClr val="accent1">
                    <a:lumMod val="60000"/>
                    <a:lumOff val="40000"/>
                  </a:schemeClr>
                </a:solidFill>
                <a:cs typeface="B Nazanin" panose="00000400000000000000" pitchFamily="2" charset="-78"/>
              </a:rPr>
              <a:t>هامری</a:t>
            </a:r>
            <a:r>
              <a:rPr lang="fa-IR" b="1">
                <a:cs typeface="B Nazanin" panose="00000400000000000000" pitchFamily="2" charset="-78"/>
              </a:rPr>
              <a:t>، </a:t>
            </a:r>
            <a:r>
              <a:rPr lang="fa-IR" b="1">
                <a:solidFill>
                  <a:srgbClr val="FF0000"/>
                </a:solidFill>
                <a:cs typeface="B Nazanin" panose="00000400000000000000" pitchFamily="2" charset="-78"/>
              </a:rPr>
              <a:t>عنانی</a:t>
            </a:r>
            <a:r>
              <a:rPr lang="fa-IR" b="1">
                <a:cs typeface="B Nazanin" panose="00000400000000000000" pitchFamily="2" charset="-78"/>
              </a:rPr>
              <a:t>، </a:t>
            </a:r>
            <a:r>
              <a:rPr lang="fa-IR" b="1">
                <a:solidFill>
                  <a:schemeClr val="accent4">
                    <a:lumMod val="75000"/>
                  </a:schemeClr>
                </a:solidFill>
                <a:cs typeface="B Nazanin" panose="00000400000000000000" pitchFamily="2" charset="-78"/>
              </a:rPr>
              <a:t>سالاری</a:t>
            </a:r>
            <a:r>
              <a:rPr lang="fa-IR" b="1">
                <a:cs typeface="B Nazanin" panose="00000400000000000000" pitchFamily="2" charset="-78"/>
              </a:rPr>
              <a:t>، </a:t>
            </a:r>
            <a:r>
              <a:rPr lang="fa-IR" b="1">
                <a:solidFill>
                  <a:srgbClr val="92D050"/>
                </a:solidFill>
                <a:cs typeface="B Nazanin" panose="00000400000000000000" pitchFamily="2" charset="-78"/>
              </a:rPr>
              <a:t>بنی اسد</a:t>
            </a:r>
            <a:r>
              <a:rPr lang="fa-IR" b="1">
                <a:cs typeface="B Nazanin" panose="00000400000000000000" pitchFamily="2" charset="-78"/>
              </a:rPr>
              <a:t>، </a:t>
            </a:r>
            <a:r>
              <a:rPr lang="fa-IR" b="1">
                <a:solidFill>
                  <a:schemeClr val="accent2">
                    <a:lumMod val="60000"/>
                    <a:lumOff val="40000"/>
                  </a:schemeClr>
                </a:solidFill>
                <a:cs typeface="B Nazanin" panose="00000400000000000000" pitchFamily="2" charset="-78"/>
              </a:rPr>
              <a:t>فلاحی</a:t>
            </a:r>
            <a:r>
              <a:rPr lang="fa-IR" b="1">
                <a:cs typeface="B Nazanin" panose="00000400000000000000" pitchFamily="2" charset="-78"/>
              </a:rPr>
              <a:t> و م</a:t>
            </a:r>
            <a:r>
              <a:rPr lang="fa-IR" b="1">
                <a:solidFill>
                  <a:srgbClr val="00B0F0"/>
                </a:solidFill>
                <a:cs typeface="B Nazanin" panose="00000400000000000000" pitchFamily="2" charset="-78"/>
              </a:rPr>
              <a:t>ـیش مـست</a:t>
            </a:r>
            <a:r>
              <a:rPr lang="fa-IR" b="1">
                <a:cs typeface="B Nazanin" panose="00000400000000000000" pitchFamily="2" charset="-78"/>
              </a:rPr>
              <a:t>، </a:t>
            </a:r>
            <a:r>
              <a:rPr lang="fa-IR" smtClean="0">
                <a:cs typeface="B Nazanin" panose="00000400000000000000" pitchFamily="2" charset="-78"/>
              </a:rPr>
              <a:t>در آن </a:t>
            </a:r>
            <a:r>
              <a:rPr lang="fa-IR">
                <a:cs typeface="B Nazanin" panose="00000400000000000000" pitchFamily="2" charset="-78"/>
              </a:rPr>
              <a:t>حدود پراگنده شدهاند. از میان این طوایف زنگـو یی هـا حـاکم حـدود طـبس، </a:t>
            </a:r>
            <a:r>
              <a:rPr lang="fa-IR" smtClean="0">
                <a:cs typeface="B Nazanin" panose="00000400000000000000" pitchFamily="2" charset="-78"/>
              </a:rPr>
              <a:t>مـیش مستها </a:t>
            </a:r>
            <a:r>
              <a:rPr lang="fa-IR">
                <a:cs typeface="B Nazanin" panose="00000400000000000000" pitchFamily="2" charset="-78"/>
              </a:rPr>
              <a:t>در ترشیز </a:t>
            </a:r>
            <a:r>
              <a:rPr lang="fa-IR" smtClean="0">
                <a:cs typeface="B Nazanin" panose="00000400000000000000" pitchFamily="2" charset="-78"/>
              </a:rPr>
              <a:t>(کاشمر) </a:t>
            </a:r>
            <a:r>
              <a:rPr lang="fa-IR">
                <a:cs typeface="B Nazanin" panose="00000400000000000000" pitchFamily="2" charset="-78"/>
              </a:rPr>
              <a:t>و </a:t>
            </a:r>
            <a:r>
              <a:rPr lang="fa-IR" smtClean="0">
                <a:cs typeface="B Nazanin" panose="00000400000000000000" pitchFamily="2" charset="-78"/>
              </a:rPr>
              <a:t>خزیمه ها </a:t>
            </a:r>
            <a:r>
              <a:rPr lang="fa-IR">
                <a:cs typeface="B Nazanin" panose="00000400000000000000" pitchFamily="2" charset="-78"/>
              </a:rPr>
              <a:t>مهمترین طایفۀ عرب صاحب قدرت در قهستان </a:t>
            </a:r>
            <a:r>
              <a:rPr lang="fa-IR" smtClean="0">
                <a:cs typeface="B Nazanin" panose="00000400000000000000" pitchFamily="2" charset="-78"/>
              </a:rPr>
              <a:t>و حدود </a:t>
            </a:r>
            <a:r>
              <a:rPr lang="fa-IR">
                <a:cs typeface="B Nazanin" panose="00000400000000000000" pitchFamily="2" charset="-78"/>
              </a:rPr>
              <a:t>بیرجند بودهاند.3</a:t>
            </a:r>
          </a:p>
        </p:txBody>
      </p:sp>
      <p:sp>
        <p:nvSpPr>
          <p:cNvPr id="4" name="Flowchart: Alternate Process 3"/>
          <p:cNvSpPr/>
          <p:nvPr/>
        </p:nvSpPr>
        <p:spPr>
          <a:xfrm>
            <a:off x="838200" y="4164037"/>
            <a:ext cx="2813538" cy="787791"/>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حدود بیرجند</a:t>
            </a:r>
            <a:endParaRPr lang="fa-IR"/>
          </a:p>
        </p:txBody>
      </p:sp>
    </p:spTree>
    <p:extLst>
      <p:ext uri="{BB962C8B-B14F-4D97-AF65-F5344CB8AC3E}">
        <p14:creationId xmlns:p14="http://schemas.microsoft.com/office/powerpoint/2010/main" val="6397093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به هر صورت کثرت و تجمع قبایل و طوایف مختلف عرب در این حـدود </a:t>
            </a:r>
            <a:r>
              <a:rPr lang="fa-IR" smtClean="0">
                <a:cs typeface="B Nazanin" panose="00000400000000000000" pitchFamily="2" charset="-78"/>
              </a:rPr>
              <a:t>آنقـدر بوده </a:t>
            </a:r>
            <a:r>
              <a:rPr lang="fa-IR">
                <a:cs typeface="B Nazanin" panose="00000400000000000000" pitchFamily="2" charset="-78"/>
              </a:rPr>
              <a:t>است که در زمان قاجار </a:t>
            </a:r>
            <a:r>
              <a:rPr lang="fa-IR" b="1">
                <a:solidFill>
                  <a:srgbClr val="FF0000"/>
                </a:solidFill>
                <a:cs typeface="B Nazanin" panose="00000400000000000000" pitchFamily="2" charset="-78"/>
              </a:rPr>
              <a:t>شمال خراسان را </a:t>
            </a:r>
            <a:r>
              <a:rPr lang="fa-IR" b="1" smtClean="0">
                <a:solidFill>
                  <a:srgbClr val="FF0000"/>
                </a:solidFill>
                <a:cs typeface="B Nazanin" panose="00000400000000000000" pitchFamily="2" charset="-78"/>
              </a:rPr>
              <a:t>«کردخانه» </a:t>
            </a:r>
            <a:r>
              <a:rPr lang="fa-IR">
                <a:cs typeface="B Nazanin" panose="00000400000000000000" pitchFamily="2" charset="-78"/>
              </a:rPr>
              <a:t>و </a:t>
            </a:r>
            <a:r>
              <a:rPr lang="fa-IR" b="1">
                <a:solidFill>
                  <a:srgbClr val="00B0F0"/>
                </a:solidFill>
                <a:cs typeface="B Nazanin" panose="00000400000000000000" pitchFamily="2" charset="-78"/>
              </a:rPr>
              <a:t>جنوب آن را </a:t>
            </a:r>
            <a:r>
              <a:rPr lang="fa-IR" b="1" smtClean="0">
                <a:solidFill>
                  <a:srgbClr val="00B0F0"/>
                </a:solidFill>
                <a:cs typeface="B Nazanin" panose="00000400000000000000" pitchFamily="2" charset="-78"/>
              </a:rPr>
              <a:t>«عرب خانـه» </a:t>
            </a:r>
            <a:r>
              <a:rPr lang="fa-IR" smtClean="0">
                <a:cs typeface="B Nazanin" panose="00000400000000000000" pitchFamily="2" charset="-78"/>
              </a:rPr>
              <a:t>میگفتند</a:t>
            </a:r>
            <a:r>
              <a:rPr lang="fa-IR">
                <a:cs typeface="B Nazanin" panose="00000400000000000000" pitchFamily="2" charset="-78"/>
              </a:rPr>
              <a:t>. چنان که مؤلف روضۀ الصفای ناصری میگوید: ولایـت خراسـان بـر دو </a:t>
            </a:r>
            <a:r>
              <a:rPr lang="fa-IR" smtClean="0">
                <a:cs typeface="B Nazanin" panose="00000400000000000000" pitchFamily="2" charset="-78"/>
              </a:rPr>
              <a:t>گونـه است </a:t>
            </a:r>
            <a:r>
              <a:rPr lang="fa-IR">
                <a:cs typeface="B Nazanin" panose="00000400000000000000" pitchFamily="2" charset="-78"/>
              </a:rPr>
              <a:t>که یکی را عرب خانه و دیگری را کردخانه </a:t>
            </a:r>
            <a:r>
              <a:rPr lang="fa-IR" smtClean="0">
                <a:cs typeface="B Nazanin" panose="00000400000000000000" pitchFamily="2" charset="-78"/>
              </a:rPr>
              <a:t>دانند.{36}</a:t>
            </a:r>
            <a:endParaRPr lang="fa-IR">
              <a:cs typeface="B Nazanin" panose="00000400000000000000" pitchFamily="2" charset="-78"/>
            </a:endParaRPr>
          </a:p>
        </p:txBody>
      </p:sp>
    </p:spTree>
    <p:extLst>
      <p:ext uri="{BB962C8B-B14F-4D97-AF65-F5344CB8AC3E}">
        <p14:creationId xmlns:p14="http://schemas.microsoft.com/office/powerpoint/2010/main" val="371855416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همچنین </a:t>
            </a:r>
            <a:r>
              <a:rPr lang="fa-IR" smtClean="0">
                <a:cs typeface="B Nazanin" panose="00000400000000000000" pitchFamily="2" charset="-78"/>
              </a:rPr>
              <a:t>«</a:t>
            </a:r>
            <a:r>
              <a:rPr lang="fa-IR" b="1" smtClean="0">
                <a:cs typeface="B Nazanin" panose="00000400000000000000" pitchFamily="2" charset="-78"/>
              </a:rPr>
              <a:t>صنیع الدوله</a:t>
            </a:r>
            <a:r>
              <a:rPr lang="fa-IR" smtClean="0">
                <a:cs typeface="B Nazanin" panose="00000400000000000000" pitchFamily="2" charset="-78"/>
              </a:rPr>
              <a:t>» </a:t>
            </a:r>
            <a:r>
              <a:rPr lang="fa-IR">
                <a:cs typeface="B Nazanin" panose="00000400000000000000" pitchFamily="2" charset="-78"/>
              </a:rPr>
              <a:t>در کتاب مـرآت البلـدان در ذیـل وقـایع سـال </a:t>
            </a:r>
            <a:r>
              <a:rPr lang="fa-IR" smtClean="0">
                <a:cs typeface="B Nazanin" panose="00000400000000000000" pitchFamily="2" charset="-78"/>
              </a:rPr>
              <a:t>1263 (هـ.ق) </a:t>
            </a:r>
            <a:r>
              <a:rPr lang="fa-IR">
                <a:cs typeface="B Nazanin" panose="00000400000000000000" pitchFamily="2" charset="-78"/>
              </a:rPr>
              <a:t>مربوط به عهد قاجار </a:t>
            </a:r>
            <a:r>
              <a:rPr lang="fa-IR" smtClean="0">
                <a:cs typeface="B Nazanin" panose="00000400000000000000" pitchFamily="2" charset="-78"/>
              </a:rPr>
              <a:t>«عـرب خانـه» </a:t>
            </a:r>
            <a:r>
              <a:rPr lang="fa-IR">
                <a:cs typeface="B Nazanin" panose="00000400000000000000" pitchFamily="2" charset="-78"/>
              </a:rPr>
              <a:t>را مـرادف بـا قاینـات عنـوان کـرده اسـت </a:t>
            </a:r>
            <a:r>
              <a:rPr lang="fa-IR" smtClean="0">
                <a:cs typeface="B Nazanin" panose="00000400000000000000" pitchFamily="2" charset="-78"/>
              </a:rPr>
              <a:t>و میگوید</a:t>
            </a:r>
            <a:r>
              <a:rPr lang="fa-IR">
                <a:cs typeface="B Nazanin" panose="00000400000000000000" pitchFamily="2" charset="-78"/>
              </a:rPr>
              <a:t>: پس از این که شاهزاده </a:t>
            </a:r>
            <a:r>
              <a:rPr lang="fa-IR" b="1" smtClean="0">
                <a:solidFill>
                  <a:srgbClr val="FF0000"/>
                </a:solidFill>
                <a:cs typeface="B Nazanin" panose="00000400000000000000" pitchFamily="2" charset="-78"/>
              </a:rPr>
              <a:t>«حمزه میرزا» (پسر محمدشاه) </a:t>
            </a:r>
            <a:r>
              <a:rPr lang="fa-IR">
                <a:cs typeface="B Nazanin" panose="00000400000000000000" pitchFamily="2" charset="-78"/>
              </a:rPr>
              <a:t>به مشهد مقـدس </a:t>
            </a:r>
            <a:r>
              <a:rPr lang="fa-IR" smtClean="0">
                <a:cs typeface="B Nazanin" panose="00000400000000000000" pitchFamily="2" charset="-78"/>
              </a:rPr>
              <a:t>آمـد بر </a:t>
            </a:r>
            <a:r>
              <a:rPr lang="fa-IR">
                <a:cs typeface="B Nazanin" panose="00000400000000000000" pitchFamily="2" charset="-78"/>
              </a:rPr>
              <a:t>مسند ولایت مستقر شد، حکومت </a:t>
            </a:r>
            <a:r>
              <a:rPr lang="fa-IR" b="1">
                <a:solidFill>
                  <a:srgbClr val="00B0F0"/>
                </a:solidFill>
                <a:cs typeface="B Nazanin" panose="00000400000000000000" pitchFamily="2" charset="-78"/>
              </a:rPr>
              <a:t>عرب خانه یعنی قاینات را به </a:t>
            </a:r>
            <a:r>
              <a:rPr lang="fa-IR" b="1" smtClean="0">
                <a:solidFill>
                  <a:srgbClr val="00B0F0"/>
                </a:solidFill>
                <a:cs typeface="B Nazanin" panose="00000400000000000000" pitchFamily="2" charset="-78"/>
              </a:rPr>
              <a:t>«ابراهیم </a:t>
            </a:r>
            <a:r>
              <a:rPr lang="fa-IR" b="1">
                <a:solidFill>
                  <a:srgbClr val="00B0F0"/>
                </a:solidFill>
                <a:cs typeface="B Nazanin" panose="00000400000000000000" pitchFamily="2" charset="-78"/>
              </a:rPr>
              <a:t>خلیـل </a:t>
            </a:r>
            <a:r>
              <a:rPr lang="fa-IR" b="1" smtClean="0">
                <a:solidFill>
                  <a:srgbClr val="00B0F0"/>
                </a:solidFill>
                <a:cs typeface="B Nazanin" panose="00000400000000000000" pitchFamily="2" charset="-78"/>
              </a:rPr>
              <a:t>خـان خوئی» </a:t>
            </a:r>
            <a:r>
              <a:rPr lang="fa-IR">
                <a:cs typeface="B Nazanin" panose="00000400000000000000" pitchFamily="2" charset="-78"/>
              </a:rPr>
              <a:t>و </a:t>
            </a:r>
            <a:r>
              <a:rPr lang="fa-IR" b="1">
                <a:solidFill>
                  <a:srgbClr val="FF0000"/>
                </a:solidFill>
                <a:cs typeface="B Nazanin" panose="00000400000000000000" pitchFamily="2" charset="-78"/>
              </a:rPr>
              <a:t>کردخانه یعنی بوزنجرد </a:t>
            </a:r>
            <a:r>
              <a:rPr lang="fa-IR" b="1" smtClean="0">
                <a:solidFill>
                  <a:srgbClr val="FF0000"/>
                </a:solidFill>
                <a:cs typeface="B Nazanin" panose="00000400000000000000" pitchFamily="2" charset="-78"/>
              </a:rPr>
              <a:t>(بجنورد) </a:t>
            </a:r>
            <a:r>
              <a:rPr lang="fa-IR" b="1">
                <a:solidFill>
                  <a:srgbClr val="FF0000"/>
                </a:solidFill>
                <a:cs typeface="B Nazanin" panose="00000400000000000000" pitchFamily="2" charset="-78"/>
              </a:rPr>
              <a:t>را به </a:t>
            </a:r>
            <a:r>
              <a:rPr lang="fa-IR" b="1" smtClean="0">
                <a:solidFill>
                  <a:srgbClr val="FF0000"/>
                </a:solidFill>
                <a:cs typeface="B Nazanin" panose="00000400000000000000" pitchFamily="2" charset="-78"/>
              </a:rPr>
              <a:t>«محمد </a:t>
            </a:r>
            <a:r>
              <a:rPr lang="fa-IR" b="1">
                <a:solidFill>
                  <a:srgbClr val="FF0000"/>
                </a:solidFill>
                <a:cs typeface="B Nazanin" panose="00000400000000000000" pitchFamily="2" charset="-78"/>
              </a:rPr>
              <a:t>علـی خـان </a:t>
            </a:r>
            <a:r>
              <a:rPr lang="fa-IR" b="1" smtClean="0">
                <a:solidFill>
                  <a:srgbClr val="FF0000"/>
                </a:solidFill>
                <a:cs typeface="B Nazanin" panose="00000400000000000000" pitchFamily="2" charset="-78"/>
              </a:rPr>
              <a:t>مـاکوئی» </a:t>
            </a:r>
            <a:r>
              <a:rPr lang="fa-IR" smtClean="0">
                <a:cs typeface="B Nazanin" panose="00000400000000000000" pitchFamily="2" charset="-78"/>
              </a:rPr>
              <a:t>سـرتیپ مقرر داشت.{37}</a:t>
            </a:r>
            <a:endParaRPr lang="fa-IR">
              <a:cs typeface="B Nazanin" panose="00000400000000000000" pitchFamily="2" charset="-78"/>
            </a:endParaRPr>
          </a:p>
        </p:txBody>
      </p:sp>
    </p:spTree>
    <p:extLst>
      <p:ext uri="{BB962C8B-B14F-4D97-AF65-F5344CB8AC3E}">
        <p14:creationId xmlns:p14="http://schemas.microsoft.com/office/powerpoint/2010/main" val="165461354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از این مطلب چنین برمیآید که در آن زمـان جمعیـت اعـراب جنـوب </a:t>
            </a:r>
            <a:r>
              <a:rPr lang="fa-IR" smtClean="0">
                <a:cs typeface="B Nazanin" panose="00000400000000000000" pitchFamily="2" charset="-78"/>
              </a:rPr>
              <a:t>خراسـان بسیار </a:t>
            </a:r>
            <a:r>
              <a:rPr lang="fa-IR">
                <a:cs typeface="B Nazanin" panose="00000400000000000000" pitchFamily="2" charset="-78"/>
              </a:rPr>
              <a:t>فراوان بوده و گویی غلبه با طوایف و قبایل عرب بوده که از قاینـات </a:t>
            </a:r>
            <a:r>
              <a:rPr lang="fa-IR" smtClean="0">
                <a:cs typeface="B Nazanin" panose="00000400000000000000" pitchFamily="2" charset="-78"/>
              </a:rPr>
              <a:t>بـه نـام عـرب خانه </a:t>
            </a:r>
            <a:r>
              <a:rPr lang="fa-IR">
                <a:cs typeface="B Nazanin" panose="00000400000000000000" pitchFamily="2" charset="-78"/>
              </a:rPr>
              <a:t>تعبیر میشده است. به هر حال اکثر این اعراب در حدود شـهر </a:t>
            </a:r>
            <a:r>
              <a:rPr lang="fa-IR">
                <a:solidFill>
                  <a:srgbClr val="00B0F0"/>
                </a:solidFill>
                <a:cs typeface="B Nazanin" panose="00000400000000000000" pitchFamily="2" charset="-78"/>
              </a:rPr>
              <a:t>بیرجنـد</a:t>
            </a:r>
            <a:r>
              <a:rPr lang="fa-IR">
                <a:cs typeface="B Nazanin" panose="00000400000000000000" pitchFamily="2" charset="-78"/>
              </a:rPr>
              <a:t>، </a:t>
            </a:r>
            <a:r>
              <a:rPr lang="fa-IR" smtClean="0">
                <a:solidFill>
                  <a:srgbClr val="FF0000"/>
                </a:solidFill>
                <a:cs typeface="B Nazanin" panose="00000400000000000000" pitchFamily="2" charset="-78"/>
              </a:rPr>
              <a:t>سربیـشه</a:t>
            </a:r>
            <a:r>
              <a:rPr lang="fa-IR" smtClean="0">
                <a:cs typeface="B Nazanin" panose="00000400000000000000" pitchFamily="2" charset="-78"/>
              </a:rPr>
              <a:t>، </a:t>
            </a:r>
            <a:r>
              <a:rPr lang="fa-IR" smtClean="0">
                <a:solidFill>
                  <a:srgbClr val="00B050"/>
                </a:solidFill>
                <a:cs typeface="B Nazanin" panose="00000400000000000000" pitchFamily="2" charset="-78"/>
              </a:rPr>
              <a:t>خوسف</a:t>
            </a:r>
            <a:r>
              <a:rPr lang="fa-IR">
                <a:cs typeface="B Nazanin" panose="00000400000000000000" pitchFamily="2" charset="-78"/>
              </a:rPr>
              <a:t>، </a:t>
            </a:r>
            <a:r>
              <a:rPr lang="fa-IR">
                <a:solidFill>
                  <a:schemeClr val="accent1">
                    <a:lumMod val="75000"/>
                  </a:schemeClr>
                </a:solidFill>
                <a:cs typeface="B Nazanin" panose="00000400000000000000" pitchFamily="2" charset="-78"/>
              </a:rPr>
              <a:t>خور</a:t>
            </a:r>
            <a:r>
              <a:rPr lang="fa-IR">
                <a:cs typeface="B Nazanin" panose="00000400000000000000" pitchFamily="2" charset="-78"/>
              </a:rPr>
              <a:t>، </a:t>
            </a:r>
            <a:r>
              <a:rPr lang="fa-IR">
                <a:solidFill>
                  <a:srgbClr val="FF0000"/>
                </a:solidFill>
                <a:cs typeface="B Nazanin" panose="00000400000000000000" pitchFamily="2" charset="-78"/>
              </a:rPr>
              <a:t>مختاران</a:t>
            </a:r>
            <a:r>
              <a:rPr lang="fa-IR">
                <a:cs typeface="B Nazanin" panose="00000400000000000000" pitchFamily="2" charset="-78"/>
              </a:rPr>
              <a:t> و سایر روستاها سکونت داشتهاند</a:t>
            </a:r>
          </a:p>
          <a:p>
            <a:endParaRPr lang="fa-IR"/>
          </a:p>
        </p:txBody>
      </p:sp>
      <p:sp>
        <p:nvSpPr>
          <p:cNvPr id="4" name="Flowchart: Process 3"/>
          <p:cNvSpPr/>
          <p:nvPr/>
        </p:nvSpPr>
        <p:spPr>
          <a:xfrm>
            <a:off x="1266092" y="4149969"/>
            <a:ext cx="3151163" cy="1364566"/>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قاینـات بـه نـام عـرب خانه تعبیر میشده است</a:t>
            </a:r>
            <a:endParaRPr lang="fa-IR"/>
          </a:p>
        </p:txBody>
      </p:sp>
    </p:spTree>
    <p:extLst>
      <p:ext uri="{BB962C8B-B14F-4D97-AF65-F5344CB8AC3E}">
        <p14:creationId xmlns:p14="http://schemas.microsoft.com/office/powerpoint/2010/main" val="18649548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ژنرال </a:t>
            </a:r>
            <a:r>
              <a:rPr lang="fa-IR" smtClean="0">
                <a:cs typeface="B Nazanin" panose="00000400000000000000" pitchFamily="2" charset="-78"/>
              </a:rPr>
              <a:t>«سرپرسی سایکس» </a:t>
            </a:r>
            <a:r>
              <a:rPr lang="fa-IR">
                <a:cs typeface="B Nazanin" panose="00000400000000000000" pitchFamily="2" charset="-78"/>
              </a:rPr>
              <a:t>در سفرنامۀ خود مینویسد: در شهر بیرجند و توابع </a:t>
            </a:r>
            <a:r>
              <a:rPr lang="fa-IR" smtClean="0">
                <a:cs typeface="B Nazanin" panose="00000400000000000000" pitchFamily="2" charset="-78"/>
              </a:rPr>
              <a:t>و میان </a:t>
            </a:r>
            <a:r>
              <a:rPr lang="fa-IR">
                <a:cs typeface="B Nazanin" panose="00000400000000000000" pitchFamily="2" charset="-78"/>
              </a:rPr>
              <a:t>ایلات و عشایر اطراف، جماعتی کثیر بـه زبـان عربـی تکلـم مـیکننـد. وی </a:t>
            </a:r>
            <a:r>
              <a:rPr lang="fa-IR" smtClean="0">
                <a:cs typeface="B Nazanin" panose="00000400000000000000" pitchFamily="2" charset="-78"/>
              </a:rPr>
              <a:t>تعـداد عربهای </a:t>
            </a:r>
            <a:r>
              <a:rPr lang="fa-IR">
                <a:cs typeface="B Nazanin" panose="00000400000000000000" pitchFamily="2" charset="-78"/>
              </a:rPr>
              <a:t>شهرستان بیرجند را حدود چهارصد خانوار ذکر کـرده کـه اغلـب در </a:t>
            </a:r>
            <a:r>
              <a:rPr lang="fa-IR" smtClean="0">
                <a:cs typeface="B Nazanin" panose="00000400000000000000" pitchFamily="2" charset="-78"/>
              </a:rPr>
              <a:t>روسـتاها منزل </a:t>
            </a:r>
            <a:r>
              <a:rPr lang="fa-IR">
                <a:cs typeface="B Nazanin" panose="00000400000000000000" pitchFamily="2" charset="-78"/>
              </a:rPr>
              <a:t>دارند</a:t>
            </a:r>
            <a:r>
              <a:rPr lang="fa-IR" smtClean="0">
                <a:cs typeface="B Nazanin" panose="00000400000000000000" pitchFamily="2" charset="-78"/>
              </a:rPr>
              <a:t>.{38}</a:t>
            </a:r>
            <a:r>
              <a:rPr lang="fa-IR">
                <a:cs typeface="B Nazanin" panose="00000400000000000000" pitchFamily="2" charset="-78"/>
              </a:rPr>
              <a:t> </a:t>
            </a:r>
            <a:r>
              <a:rPr lang="fa-IR" smtClean="0">
                <a:cs typeface="B Nazanin" panose="00000400000000000000" pitchFamily="2" charset="-78"/>
              </a:rPr>
              <a:t>«صنیع الدوله» </a:t>
            </a:r>
            <a:r>
              <a:rPr lang="fa-IR">
                <a:cs typeface="B Nazanin" panose="00000400000000000000" pitchFamily="2" charset="-78"/>
              </a:rPr>
              <a:t>در مرآت البلدان دو بلوک خوسیب </a:t>
            </a:r>
            <a:r>
              <a:rPr lang="fa-IR" smtClean="0">
                <a:cs typeface="B Nazanin" panose="00000400000000000000" pitchFamily="2" charset="-78"/>
              </a:rPr>
              <a:t>(خوسـف) </a:t>
            </a:r>
            <a:r>
              <a:rPr lang="fa-IR">
                <a:cs typeface="B Nazanin" panose="00000400000000000000" pitchFamily="2" charset="-78"/>
              </a:rPr>
              <a:t>و خـور را </a:t>
            </a:r>
            <a:r>
              <a:rPr lang="fa-IR" smtClean="0">
                <a:cs typeface="B Nazanin" panose="00000400000000000000" pitchFamily="2" charset="-78"/>
              </a:rPr>
              <a:t>مـسکن اعراب </a:t>
            </a:r>
            <a:r>
              <a:rPr lang="fa-IR">
                <a:cs typeface="B Nazanin" panose="00000400000000000000" pitchFamily="2" charset="-78"/>
              </a:rPr>
              <a:t>نخعی و ایلات آن ولایت را شامل سه طایفۀ عرب لالوئی، نخعی و زنگویی </a:t>
            </a:r>
            <a:r>
              <a:rPr lang="fa-IR" smtClean="0">
                <a:cs typeface="B Nazanin" panose="00000400000000000000" pitchFamily="2" charset="-78"/>
              </a:rPr>
              <a:t>نوشـته است.{39}</a:t>
            </a:r>
            <a:endParaRPr lang="fa-IR">
              <a:cs typeface="B Nazanin" panose="00000400000000000000" pitchFamily="2" charset="-78"/>
            </a:endParaRPr>
          </a:p>
        </p:txBody>
      </p:sp>
      <p:pic>
        <p:nvPicPr>
          <p:cNvPr id="5" name="Picture 4"/>
          <p:cNvPicPr>
            <a:picLocks noChangeAspect="1"/>
          </p:cNvPicPr>
          <p:nvPr/>
        </p:nvPicPr>
        <p:blipFill>
          <a:blip r:embed="rId2"/>
          <a:stretch>
            <a:fillRect/>
          </a:stretch>
        </p:blipFill>
        <p:spPr>
          <a:xfrm>
            <a:off x="8379802" y="4583433"/>
            <a:ext cx="2016223" cy="1001771"/>
          </a:xfrm>
          <a:prstGeom prst="rect">
            <a:avLst/>
          </a:prstGeom>
        </p:spPr>
      </p:pic>
      <p:sp>
        <p:nvSpPr>
          <p:cNvPr id="6" name="Flowchart: Alternate Process 5"/>
          <p:cNvSpPr/>
          <p:nvPr/>
        </p:nvSpPr>
        <p:spPr>
          <a:xfrm>
            <a:off x="1041009" y="4368828"/>
            <a:ext cx="3376246" cy="143098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سه طایفۀ عرب لالوئی، نخعی و زنگویی</a:t>
            </a:r>
            <a:endParaRPr lang="fa-IR"/>
          </a:p>
        </p:txBody>
      </p:sp>
    </p:spTree>
    <p:extLst>
      <p:ext uri="{BB962C8B-B14F-4D97-AF65-F5344CB8AC3E}">
        <p14:creationId xmlns:p14="http://schemas.microsoft.com/office/powerpoint/2010/main" val="244987617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a:t>
            </a:r>
            <a:r>
              <a:rPr lang="fa-IR" b="1" smtClean="0">
                <a:solidFill>
                  <a:srgbClr val="FF0000"/>
                </a:solidFill>
                <a:cs typeface="B Nazanin" panose="00000400000000000000" pitchFamily="2" charset="-78"/>
              </a:rPr>
              <a:t>میرزا </a:t>
            </a:r>
            <a:r>
              <a:rPr lang="fa-IR" b="1">
                <a:solidFill>
                  <a:srgbClr val="FF0000"/>
                </a:solidFill>
                <a:cs typeface="B Nazanin" panose="00000400000000000000" pitchFamily="2" charset="-78"/>
              </a:rPr>
              <a:t>خانلر خان اعتصام </a:t>
            </a:r>
            <a:r>
              <a:rPr lang="fa-IR" b="1" smtClean="0">
                <a:solidFill>
                  <a:srgbClr val="FF0000"/>
                </a:solidFill>
                <a:cs typeface="B Nazanin" panose="00000400000000000000" pitchFamily="2" charset="-78"/>
              </a:rPr>
              <a:t>الملک</a:t>
            </a:r>
            <a:r>
              <a:rPr lang="fa-IR" smtClean="0">
                <a:cs typeface="B Nazanin" panose="00000400000000000000" pitchFamily="2" charset="-78"/>
              </a:rPr>
              <a:t>» </a:t>
            </a:r>
            <a:r>
              <a:rPr lang="fa-IR">
                <a:cs typeface="B Nazanin" panose="00000400000000000000" pitchFamily="2" charset="-78"/>
              </a:rPr>
              <a:t>در سـالهـای - . </a:t>
            </a:r>
            <a:r>
              <a:rPr lang="fa-IR" smtClean="0">
                <a:cs typeface="B Nazanin" panose="00000400000000000000" pitchFamily="2" charset="-78"/>
              </a:rPr>
              <a:t>5-1294(هــ ق) </a:t>
            </a:r>
            <a:r>
              <a:rPr lang="fa-IR">
                <a:cs typeface="B Nazanin" panose="00000400000000000000" pitchFamily="2" charset="-78"/>
              </a:rPr>
              <a:t>اغلـب </a:t>
            </a:r>
            <a:r>
              <a:rPr lang="fa-IR" smtClean="0">
                <a:cs typeface="B Nazanin" panose="00000400000000000000" pitchFamily="2" charset="-78"/>
              </a:rPr>
              <a:t>مـردم خوسف </a:t>
            </a:r>
            <a:r>
              <a:rPr lang="fa-IR">
                <a:cs typeface="B Nazanin" panose="00000400000000000000" pitchFamily="2" charset="-78"/>
              </a:rPr>
              <a:t>را از اعراب نخعی و زنگویی بشمار آورده است. وی مینویسد: خوسف که </a:t>
            </a:r>
            <a:r>
              <a:rPr lang="fa-IR" smtClean="0">
                <a:cs typeface="B Nazanin" panose="00000400000000000000" pitchFamily="2" charset="-78"/>
              </a:rPr>
              <a:t>جـایی معتبر </a:t>
            </a:r>
            <a:r>
              <a:rPr lang="fa-IR">
                <a:cs typeface="B Nazanin" panose="00000400000000000000" pitchFamily="2" charset="-78"/>
              </a:rPr>
              <a:t>است، آب و سبزه و درختش از بیرجند بهتر است. در </a:t>
            </a:r>
            <a:r>
              <a:rPr lang="fa-IR" smtClean="0">
                <a:cs typeface="B Nazanin" panose="00000400000000000000" pitchFamily="2" charset="-78"/>
              </a:rPr>
              <a:t>خـارج قلعـه </a:t>
            </a:r>
            <a:r>
              <a:rPr lang="fa-IR">
                <a:cs typeface="B Nazanin" panose="00000400000000000000" pitchFamily="2" charset="-78"/>
              </a:rPr>
              <a:t>، دهـی </a:t>
            </a:r>
            <a:r>
              <a:rPr lang="fa-IR" smtClean="0">
                <a:cs typeface="B Nazanin" panose="00000400000000000000" pitchFamily="2" charset="-78"/>
              </a:rPr>
              <a:t>بـزرگ است </a:t>
            </a:r>
            <a:r>
              <a:rPr lang="fa-IR">
                <a:cs typeface="B Nazanin" panose="00000400000000000000" pitchFamily="2" charset="-78"/>
              </a:rPr>
              <a:t>که ششصد، هفتصد خانه دارد و اغلب رعیتش عرب نخعی هستند. خور نیـز </a:t>
            </a:r>
            <a:r>
              <a:rPr lang="fa-IR" smtClean="0">
                <a:cs typeface="B Nazanin" panose="00000400000000000000" pitchFamily="2" charset="-78"/>
              </a:rPr>
              <a:t>قریـۀ بزرگی </a:t>
            </a:r>
            <a:r>
              <a:rPr lang="fa-IR">
                <a:cs typeface="B Nazanin" panose="00000400000000000000" pitchFamily="2" charset="-78"/>
              </a:rPr>
              <a:t>است که دویست و هشتاد و سه خانه دارد کـه نـصف آنهـا از اعـراب زنگـویی </a:t>
            </a:r>
            <a:r>
              <a:rPr lang="fa-IR" smtClean="0">
                <a:cs typeface="B Nazanin" panose="00000400000000000000" pitchFamily="2" charset="-78"/>
              </a:rPr>
              <a:t>و نصف </a:t>
            </a:r>
            <a:r>
              <a:rPr lang="fa-IR">
                <a:cs typeface="B Nazanin" panose="00000400000000000000" pitchFamily="2" charset="-78"/>
              </a:rPr>
              <a:t>دیگر از اعبار نخعی هستند، اما اعراب نخعی غلبه دارند، چه خودشـان هـم </a:t>
            </a:r>
            <a:r>
              <a:rPr lang="fa-IR" smtClean="0">
                <a:cs typeface="B Nazanin" panose="00000400000000000000" pitchFamily="2" charset="-78"/>
              </a:rPr>
              <a:t>خیلـی رشید </a:t>
            </a:r>
            <a:r>
              <a:rPr lang="fa-IR">
                <a:cs typeface="B Nazanin" panose="00000400000000000000" pitchFamily="2" charset="-78"/>
              </a:rPr>
              <a:t>و شجاعند.4</a:t>
            </a:r>
          </a:p>
          <a:p>
            <a:endParaRPr lang="fa-IR"/>
          </a:p>
        </p:txBody>
      </p:sp>
      <p:sp>
        <p:nvSpPr>
          <p:cNvPr id="4" name="Flowchart: Alternate Process 3"/>
          <p:cNvSpPr/>
          <p:nvPr/>
        </p:nvSpPr>
        <p:spPr>
          <a:xfrm>
            <a:off x="838200" y="4628270"/>
            <a:ext cx="2574387" cy="85812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عرب نخعی</a:t>
            </a:r>
            <a:endParaRPr lang="fa-IR"/>
          </a:p>
        </p:txBody>
      </p:sp>
    </p:spTree>
    <p:extLst>
      <p:ext uri="{BB962C8B-B14F-4D97-AF65-F5344CB8AC3E}">
        <p14:creationId xmlns:p14="http://schemas.microsoft.com/office/powerpoint/2010/main" val="565550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رابطۀ اعراب با ایرانیان قبل از </a:t>
            </a:r>
            <a:r>
              <a:rPr lang="fa-IR" b="1" smtClean="0">
                <a:solidFill>
                  <a:srgbClr val="FF0000"/>
                </a:solidFill>
                <a:cs typeface="B Nazanin" panose="00000400000000000000" pitchFamily="2" charset="-78"/>
              </a:rPr>
              <a:t>اسلام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4557932" y="1880216"/>
            <a:ext cx="6645742" cy="4351338"/>
          </a:xfrm>
        </p:spPr>
        <p:txBody>
          <a:bodyPr/>
          <a:lstStyle/>
          <a:p>
            <a:pPr marL="0" indent="0" algn="just">
              <a:buNone/>
            </a:pPr>
            <a:r>
              <a:rPr lang="fa-IR" smtClean="0">
                <a:cs typeface="B Nazanin" panose="00000400000000000000" pitchFamily="2" charset="-78"/>
              </a:rPr>
              <a:t>اعراب از دیرزمان به طرف شامات و بین النهرین متوجه شده و دولتهایی کوچک در عربستان شمالی، مجاور شامات و فرات بوجود آورده بودند، چنان که در دورۀ اشکانی و ساسانی نام حیره و پادشاهان آن و ملوک غسّان بکرّات شنیده میشود. اطّلاعاتی دیگر نیز دالّ بر این اسـت کـه در خـود بـین النهـرین هـم محـله های عربنشین متعددی بوده، حتی در بعضی از درگیریها و جنـگهـایی کـه بعـدها میـان اعراب و ایرانیان بوقوع پیوست، عدهای از اعراب در سپاه ایران وجود داشتند. </a:t>
            </a:r>
            <a:endParaRPr lang="fa-IR">
              <a:cs typeface="B Nazanin" panose="00000400000000000000" pitchFamily="2" charset="-78"/>
            </a:endParaRPr>
          </a:p>
        </p:txBody>
      </p:sp>
      <p:sp>
        <p:nvSpPr>
          <p:cNvPr id="4" name="Flowchart: Alternate Process 3"/>
          <p:cNvSpPr/>
          <p:nvPr/>
        </p:nvSpPr>
        <p:spPr>
          <a:xfrm>
            <a:off x="478303" y="2916402"/>
            <a:ext cx="3756073" cy="113948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حیره و پادشاهان آن و ملوک غسّان</a:t>
            </a:r>
            <a:endParaRPr lang="fa-IR"/>
          </a:p>
        </p:txBody>
      </p:sp>
    </p:spTree>
    <p:extLst>
      <p:ext uri="{BB962C8B-B14F-4D97-AF65-F5344CB8AC3E}">
        <p14:creationId xmlns:p14="http://schemas.microsoft.com/office/powerpoint/2010/main" val="108069433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زین العابدین شیروانی« نیز در نیمه اول سدۀ سـیزده هجـری نوشـته اسـت: </a:t>
            </a:r>
            <a:r>
              <a:rPr lang="fa-IR" smtClean="0">
                <a:cs typeface="B Nazanin" panose="00000400000000000000" pitchFamily="2" charset="-78"/>
              </a:rPr>
              <a:t>از عشایر </a:t>
            </a:r>
            <a:r>
              <a:rPr lang="fa-IR">
                <a:cs typeface="B Nazanin" panose="00000400000000000000" pitchFamily="2" charset="-78"/>
              </a:rPr>
              <a:t>عرب که در زمان ملوک امویه و خلفای عباسی بدین ولایت </a:t>
            </a:r>
            <a:r>
              <a:rPr lang="fa-IR" smtClean="0">
                <a:cs typeface="B Nazanin" panose="00000400000000000000" pitchFamily="2" charset="-78"/>
              </a:rPr>
              <a:t>(خراسـان) آمـده انـد، تاکنون </a:t>
            </a:r>
            <a:r>
              <a:rPr lang="fa-IR">
                <a:cs typeface="B Nazanin" panose="00000400000000000000" pitchFamily="2" charset="-78"/>
              </a:rPr>
              <a:t>بیشتر از شصت هزار خانواده میباشند</a:t>
            </a:r>
            <a:r>
              <a:rPr lang="fa-IR" smtClean="0">
                <a:cs typeface="B Nazanin" panose="00000400000000000000" pitchFamily="2" charset="-78"/>
              </a:rPr>
              <a:t>.{41}</a:t>
            </a:r>
            <a:endParaRPr lang="fa-IR">
              <a:cs typeface="B Nazanin" panose="00000400000000000000" pitchFamily="2" charset="-78"/>
            </a:endParaRPr>
          </a:p>
        </p:txBody>
      </p:sp>
    </p:spTree>
    <p:extLst>
      <p:ext uri="{BB962C8B-B14F-4D97-AF65-F5344CB8AC3E}">
        <p14:creationId xmlns:p14="http://schemas.microsoft.com/office/powerpoint/2010/main" val="137072156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«محمد خدابنده لو» در سـالهـای  1275تـا  1285هجـری دربـاره عـربهـای قهستان و حدود بیرجند نوشته است: هـزار و پانـصد خـانوار سربیـشه را اعـراب خزائـل تشکیل میدهند. ساکنان بلوک خسب (خوسف) اعراب نخعی و فلاحـی هـستند. </a:t>
            </a:r>
            <a:r>
              <a:rPr lang="fa-IR" b="1">
                <a:solidFill>
                  <a:srgbClr val="FF0000"/>
                </a:solidFill>
                <a:cs typeface="B Nazanin" panose="00000400000000000000" pitchFamily="2" charset="-78"/>
              </a:rPr>
              <a:t>بلـوک عربخانه محل سکونت اعراب فلاحی است که اکنون به زبـان عربـی تکلـم مـیکننـد و فارسی نمیدانند</a:t>
            </a:r>
            <a:r>
              <a:rPr lang="fa-IR">
                <a:cs typeface="B Nazanin" panose="00000400000000000000" pitchFamily="2" charset="-78"/>
              </a:rPr>
              <a:t>.{42} فرهنگ آبادیهای ایران که در سال  1328هـ به چاپ رسـیده، جمعیـت ناحیـه خوسف </a:t>
            </a:r>
            <a:r>
              <a:rPr lang="fa-IR">
                <a:cs typeface="B Nazanin" panose="00000400000000000000" pitchFamily="2" charset="-78"/>
              </a:rPr>
              <a:t>را </a:t>
            </a:r>
            <a:r>
              <a:rPr lang="fa-IR" smtClean="0">
                <a:cs typeface="B Nazanin" panose="00000400000000000000" pitchFamily="2" charset="-78"/>
              </a:rPr>
              <a:t>حدود 6680  نفر </a:t>
            </a:r>
            <a:r>
              <a:rPr lang="fa-IR">
                <a:cs typeface="B Nazanin" panose="00000400000000000000" pitchFamily="2" charset="-78"/>
              </a:rPr>
              <a:t>شامل عربهای نخعی، زنگویی و فارسها نوشته که غلبه بـا نخعیها بوده است. اهالی خور را هم </a:t>
            </a:r>
            <a:r>
              <a:rPr lang="fa-IR" b="1">
                <a:solidFill>
                  <a:srgbClr val="FF0000"/>
                </a:solidFill>
                <a:cs typeface="B Nazanin" panose="00000400000000000000" pitchFamily="2" charset="-78"/>
              </a:rPr>
              <a:t>نیمی عرب زنگویی و نیمی عرب نخعی </a:t>
            </a:r>
            <a:r>
              <a:rPr lang="fa-IR">
                <a:cs typeface="B Nazanin" panose="00000400000000000000" pitchFamily="2" charset="-78"/>
              </a:rPr>
              <a:t>اعلام کـرده است. همین منبع جمع عربهای قاینات را  12هزار خانه و چادر نوشته است</a:t>
            </a:r>
          </a:p>
          <a:p>
            <a:endParaRPr lang="fa-IR"/>
          </a:p>
        </p:txBody>
      </p:sp>
    </p:spTree>
    <p:extLst>
      <p:ext uri="{BB962C8B-B14F-4D97-AF65-F5344CB8AC3E}">
        <p14:creationId xmlns:p14="http://schemas.microsoft.com/office/powerpoint/2010/main" val="390570567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طوایف عرب </a:t>
            </a:r>
            <a:r>
              <a:rPr lang="fa-IR" b="1">
                <a:solidFill>
                  <a:srgbClr val="FF0000"/>
                </a:solidFill>
                <a:cs typeface="B Nazanin" panose="00000400000000000000" pitchFamily="2" charset="-78"/>
              </a:rPr>
              <a:t>در </a:t>
            </a:r>
            <a:r>
              <a:rPr lang="fa-IR" b="1" smtClean="0">
                <a:solidFill>
                  <a:srgbClr val="FF0000"/>
                </a:solidFill>
                <a:cs typeface="B Nazanin" panose="00000400000000000000" pitchFamily="2" charset="-78"/>
              </a:rPr>
              <a:t>خراسان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بدون </a:t>
            </a:r>
            <a:r>
              <a:rPr lang="fa-IR">
                <a:cs typeface="B Nazanin" panose="00000400000000000000" pitchFamily="2" charset="-78"/>
              </a:rPr>
              <a:t>تردید سیل عظیم مهاجران عرب که در قرون اولیۀ اسلامی به داخل </a:t>
            </a:r>
            <a:r>
              <a:rPr lang="fa-IR" smtClean="0">
                <a:cs typeface="B Nazanin" panose="00000400000000000000" pitchFamily="2" charset="-78"/>
              </a:rPr>
              <a:t>ایـران و </a:t>
            </a:r>
            <a:r>
              <a:rPr lang="fa-IR">
                <a:cs typeface="B Nazanin" panose="00000400000000000000" pitchFamily="2" charset="-78"/>
              </a:rPr>
              <a:t>بویژه خراسان وارد شد، باعث توطن و سکونت بسیاری از این طوایف در نقاط </a:t>
            </a:r>
            <a:r>
              <a:rPr lang="fa-IR" smtClean="0">
                <a:cs typeface="B Nazanin" panose="00000400000000000000" pitchFamily="2" charset="-78"/>
              </a:rPr>
              <a:t>مختلـف ایران </a:t>
            </a:r>
            <a:r>
              <a:rPr lang="fa-IR">
                <a:cs typeface="B Nazanin" panose="00000400000000000000" pitchFamily="2" charset="-78"/>
              </a:rPr>
              <a:t>گردید، به </a:t>
            </a:r>
            <a:r>
              <a:rPr lang="fa-IR" smtClean="0">
                <a:cs typeface="B Nazanin" panose="00000400000000000000" pitchFamily="2" charset="-78"/>
              </a:rPr>
              <a:t>گونه  ای </a:t>
            </a:r>
            <a:r>
              <a:rPr lang="fa-IR">
                <a:cs typeface="B Nazanin" panose="00000400000000000000" pitchFamily="2" charset="-78"/>
              </a:rPr>
              <a:t>که تاکنون بقایای این قبایل و طوایف در جای جای ایران </a:t>
            </a:r>
            <a:r>
              <a:rPr lang="fa-IR" smtClean="0">
                <a:cs typeface="B Nazanin" panose="00000400000000000000" pitchFamily="2" charset="-78"/>
              </a:rPr>
              <a:t>خاصه خراسان. </a:t>
            </a:r>
            <a:r>
              <a:rPr lang="fa-IR">
                <a:cs typeface="B Nazanin" panose="00000400000000000000" pitchFamily="2" charset="-78"/>
              </a:rPr>
              <a:t>مشهود است اگرچه برخی از مورخان براین </a:t>
            </a:r>
            <a:r>
              <a:rPr lang="fa-IR" smtClean="0">
                <a:cs typeface="B Nazanin" panose="00000400000000000000" pitchFamily="2" charset="-78"/>
              </a:rPr>
              <a:t>عقیده اند </a:t>
            </a:r>
            <a:r>
              <a:rPr lang="fa-IR">
                <a:cs typeface="B Nazanin" panose="00000400000000000000" pitchFamily="2" charset="-78"/>
              </a:rPr>
              <a:t>کـه ایـن اعـراب </a:t>
            </a:r>
            <a:r>
              <a:rPr lang="fa-IR" smtClean="0">
                <a:cs typeface="B Nazanin" panose="00000400000000000000" pitchFamily="2" charset="-78"/>
              </a:rPr>
              <a:t>(اعـراب جنوب خراسان) </a:t>
            </a:r>
            <a:r>
              <a:rPr lang="fa-IR">
                <a:cs typeface="B Nazanin" panose="00000400000000000000" pitchFamily="2" charset="-78"/>
              </a:rPr>
              <a:t>در زمان نادرشاه از جنوب ایران به این نـواحی کوچانـده </a:t>
            </a:r>
            <a:r>
              <a:rPr lang="fa-IR" smtClean="0">
                <a:cs typeface="B Nazanin" panose="00000400000000000000" pitchFamily="2" charset="-78"/>
              </a:rPr>
              <a:t>شـده انـد</a:t>
            </a:r>
            <a:r>
              <a:rPr lang="fa-IR">
                <a:cs typeface="B Nazanin" panose="00000400000000000000" pitchFamily="2" charset="-78"/>
              </a:rPr>
              <a:t>، </a:t>
            </a:r>
            <a:r>
              <a:rPr lang="fa-IR" smtClean="0">
                <a:cs typeface="B Nazanin" panose="00000400000000000000" pitchFamily="2" charset="-78"/>
              </a:rPr>
              <a:t>امـا بدون </a:t>
            </a:r>
            <a:r>
              <a:rPr lang="fa-IR">
                <a:cs typeface="B Nazanin" panose="00000400000000000000" pitchFamily="2" charset="-78"/>
              </a:rPr>
              <a:t>شک، آنچنان که اکثر مورخان ذکر </a:t>
            </a:r>
            <a:r>
              <a:rPr lang="fa-IR" smtClean="0">
                <a:cs typeface="B Nazanin" panose="00000400000000000000" pitchFamily="2" charset="-78"/>
              </a:rPr>
              <a:t>نموده  اند</a:t>
            </a:r>
            <a:r>
              <a:rPr lang="fa-IR">
                <a:cs typeface="B Nazanin" panose="00000400000000000000" pitchFamily="2" charset="-78"/>
              </a:rPr>
              <a:t>، بیشتر این اعراب از همان </a:t>
            </a:r>
            <a:r>
              <a:rPr lang="fa-IR" smtClean="0">
                <a:cs typeface="B Nazanin" panose="00000400000000000000" pitchFamily="2" charset="-78"/>
              </a:rPr>
              <a:t>سده های نخستین </a:t>
            </a:r>
            <a:r>
              <a:rPr lang="fa-IR">
                <a:cs typeface="B Nazanin" panose="00000400000000000000" pitchFamily="2" charset="-78"/>
              </a:rPr>
              <a:t>در این مناطق ماندگار </a:t>
            </a:r>
            <a:r>
              <a:rPr lang="fa-IR" smtClean="0">
                <a:cs typeface="B Nazanin" panose="00000400000000000000" pitchFamily="2" charset="-78"/>
              </a:rPr>
              <a:t>شده اند</a:t>
            </a:r>
            <a:r>
              <a:rPr lang="fa-IR">
                <a:cs typeface="B Nazanin" panose="00000400000000000000" pitchFamily="2" charset="-78"/>
              </a:rPr>
              <a:t>. به هر حال طوایفی بسیار از اعراب در </a:t>
            </a:r>
            <a:r>
              <a:rPr lang="fa-IR" smtClean="0">
                <a:cs typeface="B Nazanin" panose="00000400000000000000" pitchFamily="2" charset="-78"/>
              </a:rPr>
              <a:t>خراسـان پراکنده </a:t>
            </a:r>
            <a:r>
              <a:rPr lang="fa-IR">
                <a:cs typeface="B Nazanin" panose="00000400000000000000" pitchFamily="2" charset="-78"/>
              </a:rPr>
              <a:t>شده که برخی از آنان در شمال و اکثریت در جنوب خراسان متـوطن شـدهانـد</a:t>
            </a:r>
            <a:r>
              <a:rPr lang="fa-IR" smtClean="0">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1337481" y="4995081"/>
            <a:ext cx="3998794" cy="85980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برخی از آنان در شمال و اکثریت در جنوب خراسان</a:t>
            </a:r>
            <a:endParaRPr lang="fa-IR"/>
          </a:p>
        </p:txBody>
      </p:sp>
    </p:spTree>
    <p:extLst>
      <p:ext uri="{BB962C8B-B14F-4D97-AF65-F5344CB8AC3E}">
        <p14:creationId xmlns:p14="http://schemas.microsoft.com/office/powerpoint/2010/main" val="26632954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000">
                <a:solidFill>
                  <a:srgbClr val="FF0000"/>
                </a:solidFill>
                <a:cs typeface="B Nazanin" panose="00000400000000000000" pitchFamily="2" charset="-78"/>
              </a:rPr>
              <a:t>مهمترین عشایر عرب که در شمال خراسان </a:t>
            </a:r>
            <a:r>
              <a:rPr lang="fa-IR" sz="4000">
                <a:solidFill>
                  <a:srgbClr val="FF0000"/>
                </a:solidFill>
                <a:cs typeface="B Nazanin" panose="00000400000000000000" pitchFamily="2" charset="-78"/>
              </a:rPr>
              <a:t>سکونت </a:t>
            </a:r>
            <a:r>
              <a:rPr lang="fa-IR" sz="4000" smtClean="0">
                <a:solidFill>
                  <a:srgbClr val="FF0000"/>
                </a:solidFill>
                <a:cs typeface="B Nazanin" panose="00000400000000000000" pitchFamily="2" charset="-78"/>
              </a:rPr>
              <a:t>نموده اند </a:t>
            </a:r>
            <a:r>
              <a:rPr lang="fa-IR" sz="4000">
                <a:solidFill>
                  <a:srgbClr val="FF0000"/>
                </a:solidFill>
                <a:cs typeface="B Nazanin" panose="00000400000000000000" pitchFamily="2" charset="-78"/>
              </a:rPr>
              <a:t>عبارتند </a:t>
            </a:r>
            <a:r>
              <a:rPr lang="fa-IR" sz="4000">
                <a:solidFill>
                  <a:srgbClr val="FF0000"/>
                </a:solidFill>
                <a:cs typeface="B Nazanin" panose="00000400000000000000" pitchFamily="2" charset="-78"/>
              </a:rPr>
              <a:t>از</a:t>
            </a:r>
            <a:r>
              <a:rPr lang="fa-IR" sz="4000" smtClean="0">
                <a:solidFill>
                  <a:srgbClr val="FF0000"/>
                </a:solidFill>
                <a:cs typeface="B Nazanin" panose="00000400000000000000" pitchFamily="2" charset="-78"/>
              </a:rPr>
              <a:t>:</a:t>
            </a:r>
            <a:endParaRPr lang="fa-IR" sz="4000">
              <a:solidFill>
                <a:srgbClr val="FF0000"/>
              </a:solidFill>
              <a:cs typeface="B Nazanin" panose="00000400000000000000" pitchFamily="2" charset="-78"/>
            </a:endParaRPr>
          </a:p>
        </p:txBody>
      </p:sp>
      <p:sp>
        <p:nvSpPr>
          <p:cNvPr id="3" name="Content Placeholder 2"/>
          <p:cNvSpPr>
            <a:spLocks noGrp="1"/>
          </p:cNvSpPr>
          <p:nvPr>
            <p:ph idx="1"/>
          </p:nvPr>
        </p:nvSpPr>
        <p:spPr>
          <a:xfrm>
            <a:off x="4600134" y="1825625"/>
            <a:ext cx="6753665" cy="4351338"/>
          </a:xfrm>
        </p:spPr>
        <p:txBody>
          <a:bodyPr/>
          <a:lstStyle/>
          <a:p>
            <a:pPr marL="0" indent="0" algn="just">
              <a:buNone/>
            </a:pPr>
            <a:r>
              <a:rPr lang="fa-IR" smtClean="0">
                <a:cs typeface="B Nazanin" panose="00000400000000000000" pitchFamily="2" charset="-78"/>
              </a:rPr>
              <a:t>1- عرب </a:t>
            </a:r>
            <a:r>
              <a:rPr lang="fa-IR">
                <a:cs typeface="B Nazanin" panose="00000400000000000000" pitchFamily="2" charset="-78"/>
              </a:rPr>
              <a:t>اسکندری: که در نواحی درگز و بجنورد اسکان </a:t>
            </a:r>
            <a:r>
              <a:rPr lang="fa-IR" smtClean="0">
                <a:cs typeface="B Nazanin" panose="00000400000000000000" pitchFamily="2" charset="-78"/>
              </a:rPr>
              <a:t>یافته اند.</a:t>
            </a:r>
          </a:p>
          <a:p>
            <a:pPr marL="0" indent="0" algn="just">
              <a:buNone/>
            </a:pPr>
            <a:r>
              <a:rPr lang="fa-IR" smtClean="0">
                <a:cs typeface="B Nazanin" panose="00000400000000000000" pitchFamily="2" charset="-78"/>
              </a:rPr>
              <a:t>2-</a:t>
            </a:r>
            <a:r>
              <a:rPr lang="fa-IR" smtClean="0">
                <a:cs typeface="B Nazanin" panose="00000400000000000000" pitchFamily="2" charset="-78"/>
              </a:rPr>
              <a:t>عرب </a:t>
            </a:r>
            <a:r>
              <a:rPr lang="fa-IR">
                <a:cs typeface="B Nazanin" panose="00000400000000000000" pitchFamily="2" charset="-78"/>
              </a:rPr>
              <a:t>خدری: طایفهای از اعراب در لطف آباد درگز که احتمال میرود نادرشاه </a:t>
            </a:r>
            <a:r>
              <a:rPr lang="fa-IR" smtClean="0">
                <a:cs typeface="B Nazanin" panose="00000400000000000000" pitchFamily="2" charset="-78"/>
              </a:rPr>
              <a:t>پس از </a:t>
            </a:r>
            <a:r>
              <a:rPr lang="fa-IR">
                <a:cs typeface="B Nazanin" panose="00000400000000000000" pitchFamily="2" charset="-78"/>
              </a:rPr>
              <a:t>تسخیر مرو آنان را به ابیورد و اطراف آن انتقال داده باشد.</a:t>
            </a:r>
          </a:p>
          <a:p>
            <a:pPr marL="0" indent="0" algn="just">
              <a:buNone/>
            </a:pPr>
            <a:r>
              <a:rPr lang="fa-IR" smtClean="0">
                <a:cs typeface="B Nazanin" panose="00000400000000000000" pitchFamily="2" charset="-78"/>
              </a:rPr>
              <a:t>3- سادات </a:t>
            </a:r>
            <a:r>
              <a:rPr lang="fa-IR">
                <a:cs typeface="B Nazanin" panose="00000400000000000000" pitchFamily="2" charset="-78"/>
              </a:rPr>
              <a:t>حسنی: از اعقاب زیدبن امام حسن </a:t>
            </a:r>
            <a:r>
              <a:rPr lang="fa-IR" smtClean="0">
                <a:cs typeface="B Nazanin" panose="00000400000000000000" pitchFamily="2" charset="-78"/>
              </a:rPr>
              <a:t>مجتبی (ع) </a:t>
            </a:r>
            <a:r>
              <a:rPr lang="fa-IR">
                <a:cs typeface="B Nazanin" panose="00000400000000000000" pitchFamily="2" charset="-78"/>
              </a:rPr>
              <a:t>که در نواحی قوچان و </a:t>
            </a:r>
            <a:r>
              <a:rPr lang="fa-IR" smtClean="0">
                <a:cs typeface="B Nazanin" panose="00000400000000000000" pitchFamily="2" charset="-78"/>
              </a:rPr>
              <a:t>درگز سکونت </a:t>
            </a:r>
            <a:r>
              <a:rPr lang="fa-IR">
                <a:cs typeface="B Nazanin" panose="00000400000000000000" pitchFamily="2" charset="-78"/>
              </a:rPr>
              <a:t>یافتهاند.</a:t>
            </a:r>
          </a:p>
          <a:p>
            <a:pPr marL="0" indent="0" algn="just">
              <a:buNone/>
            </a:pPr>
            <a:r>
              <a:rPr lang="fa-IR" smtClean="0">
                <a:cs typeface="B Nazanin" panose="00000400000000000000" pitchFamily="2" charset="-78"/>
              </a:rPr>
              <a:t>4- عربهای </a:t>
            </a:r>
            <a:r>
              <a:rPr lang="fa-IR">
                <a:cs typeface="B Nazanin" panose="00000400000000000000" pitchFamily="2" charset="-78"/>
              </a:rPr>
              <a:t>درگز: که از بندرهای خوزسـتان و بـه فرمـان نادرشـاه پـس از </a:t>
            </a:r>
            <a:r>
              <a:rPr lang="fa-IR" smtClean="0">
                <a:cs typeface="B Nazanin" panose="00000400000000000000" pitchFamily="2" charset="-78"/>
              </a:rPr>
              <a:t>سـرکوبی شورش </a:t>
            </a:r>
            <a:r>
              <a:rPr lang="fa-IR">
                <a:cs typeface="B Nazanin" panose="00000400000000000000" pitchFamily="2" charset="-78"/>
              </a:rPr>
              <a:t>شیخ احمد مدنی در سال </a:t>
            </a:r>
            <a:r>
              <a:rPr lang="fa-IR" smtClean="0">
                <a:cs typeface="B Nazanin" panose="00000400000000000000" pitchFamily="2" charset="-78"/>
              </a:rPr>
              <a:t>(1145ه قـ)  به </a:t>
            </a:r>
            <a:r>
              <a:rPr lang="fa-IR">
                <a:cs typeface="B Nazanin" panose="00000400000000000000" pitchFamily="2" charset="-78"/>
              </a:rPr>
              <a:t>درگز انتقال </a:t>
            </a:r>
            <a:r>
              <a:rPr lang="fa-IR" smtClean="0">
                <a:cs typeface="B Nazanin" panose="00000400000000000000" pitchFamily="2" charset="-78"/>
              </a:rPr>
              <a:t>یافته اند</a:t>
            </a:r>
            <a:endParaRPr lang="fa-IR">
              <a:cs typeface="B Nazanin" panose="00000400000000000000" pitchFamily="2" charset="-78"/>
            </a:endParaRPr>
          </a:p>
          <a:p>
            <a:pPr algn="just"/>
            <a:endParaRPr lang="fa-IR">
              <a:cs typeface="B Nazanin" panose="00000400000000000000" pitchFamily="2" charset="-78"/>
            </a:endParaRPr>
          </a:p>
        </p:txBody>
      </p:sp>
      <p:pic>
        <p:nvPicPr>
          <p:cNvPr id="5" name="Picture 4"/>
          <p:cNvPicPr>
            <a:picLocks noChangeAspect="1"/>
          </p:cNvPicPr>
          <p:nvPr/>
        </p:nvPicPr>
        <p:blipFill>
          <a:blip r:embed="rId2"/>
          <a:stretch>
            <a:fillRect/>
          </a:stretch>
        </p:blipFill>
        <p:spPr>
          <a:xfrm>
            <a:off x="665148" y="1825625"/>
            <a:ext cx="3934986" cy="3463827"/>
          </a:xfrm>
          <a:prstGeom prst="rect">
            <a:avLst/>
          </a:prstGeom>
        </p:spPr>
      </p:pic>
      <p:sp>
        <p:nvSpPr>
          <p:cNvPr id="6" name="TextBox 5"/>
          <p:cNvSpPr txBox="1"/>
          <p:nvPr/>
        </p:nvSpPr>
        <p:spPr>
          <a:xfrm>
            <a:off x="1429854" y="5548541"/>
            <a:ext cx="2405575"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موقعیت درگز با رنگ قرمز</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3920187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545058" y="1690688"/>
            <a:ext cx="7808742" cy="4351338"/>
          </a:xfrm>
        </p:spPr>
        <p:txBody>
          <a:bodyPr>
            <a:normAutofit fontScale="92500" lnSpcReduction="10000"/>
          </a:bodyPr>
          <a:lstStyle/>
          <a:p>
            <a:pPr marL="0" indent="0" algn="just">
              <a:buNone/>
            </a:pPr>
            <a:r>
              <a:rPr lang="fa-IR">
                <a:cs typeface="B Nazanin" panose="00000400000000000000" pitchFamily="2" charset="-78"/>
              </a:rPr>
              <a:t>اکثر </a:t>
            </a:r>
            <a:r>
              <a:rPr lang="fa-IR" smtClean="0">
                <a:cs typeface="B Nazanin" panose="00000400000000000000" pitchFamily="2" charset="-78"/>
              </a:rPr>
              <a:t>و </a:t>
            </a:r>
            <a:r>
              <a:rPr lang="fa-IR">
                <a:cs typeface="B Nazanin" panose="00000400000000000000" pitchFamily="2" charset="-78"/>
              </a:rPr>
              <a:t>لشکریان وی در نواحی خراسان، بویژه </a:t>
            </a:r>
            <a:r>
              <a:rPr lang="fa-IR" smtClean="0">
                <a:cs typeface="B Nazanin" panose="00000400000000000000" pitchFamily="2" charset="-78"/>
              </a:rPr>
              <a:t>قهستان و قاینـات تـوطن اختیـار </a:t>
            </a:r>
            <a:r>
              <a:rPr lang="fa-IR" smtClean="0">
                <a:cs typeface="B Nazanin" panose="00000400000000000000" pitchFamily="2" charset="-78"/>
              </a:rPr>
              <a:t>نمودند این </a:t>
            </a:r>
            <a:r>
              <a:rPr lang="fa-IR">
                <a:cs typeface="B Nazanin" panose="00000400000000000000" pitchFamily="2" charset="-78"/>
              </a:rPr>
              <a:t>طوایف و قبایل عرب با گذشت </a:t>
            </a:r>
            <a:r>
              <a:rPr lang="fa-IR">
                <a:cs typeface="B Nazanin" panose="00000400000000000000" pitchFamily="2" charset="-78"/>
              </a:rPr>
              <a:t>سالیان </a:t>
            </a:r>
            <a:r>
              <a:rPr lang="fa-IR" smtClean="0">
                <a:cs typeface="B Nazanin" panose="00000400000000000000" pitchFamily="2" charset="-78"/>
              </a:rPr>
              <a:t>متمادی </a:t>
            </a:r>
            <a:r>
              <a:rPr lang="fa-IR">
                <a:cs typeface="B Nazanin" panose="00000400000000000000" pitchFamily="2" charset="-78"/>
              </a:rPr>
              <a:t>و به سبب مجاورت</a:t>
            </a:r>
            <a:r>
              <a:rPr lang="fa-IR">
                <a:cs typeface="B Nazanin" panose="00000400000000000000" pitchFamily="2" charset="-78"/>
              </a:rPr>
              <a:t>، </a:t>
            </a:r>
            <a:r>
              <a:rPr lang="fa-IR" smtClean="0">
                <a:cs typeface="B Nazanin" panose="00000400000000000000" pitchFamily="2" charset="-78"/>
              </a:rPr>
              <a:t>بـه گونه ای </a:t>
            </a:r>
            <a:r>
              <a:rPr lang="fa-IR">
                <a:cs typeface="B Nazanin" panose="00000400000000000000" pitchFamily="2" charset="-78"/>
              </a:rPr>
              <a:t>با بومیان فارسی زبان آمیخته که تقریباً در آنان </a:t>
            </a:r>
            <a:r>
              <a:rPr lang="fa-IR">
                <a:cs typeface="B Nazanin" panose="00000400000000000000" pitchFamily="2" charset="-78"/>
              </a:rPr>
              <a:t>محـو </a:t>
            </a:r>
            <a:r>
              <a:rPr lang="fa-IR" smtClean="0">
                <a:cs typeface="B Nazanin" panose="00000400000000000000" pitchFamily="2" charset="-78"/>
              </a:rPr>
              <a:t>شـده انـد</a:t>
            </a:r>
            <a:r>
              <a:rPr lang="fa-IR">
                <a:cs typeface="B Nazanin" panose="00000400000000000000" pitchFamily="2" charset="-78"/>
              </a:rPr>
              <a:t>، بـه </a:t>
            </a:r>
            <a:r>
              <a:rPr lang="fa-IR">
                <a:cs typeface="B Nazanin" panose="00000400000000000000" pitchFamily="2" charset="-78"/>
              </a:rPr>
              <a:t>حـدی </a:t>
            </a:r>
            <a:r>
              <a:rPr lang="fa-IR" smtClean="0">
                <a:cs typeface="B Nazanin" panose="00000400000000000000" pitchFamily="2" charset="-78"/>
              </a:rPr>
              <a:t>کـه بسیاری </a:t>
            </a:r>
            <a:r>
              <a:rPr lang="fa-IR">
                <a:cs typeface="B Nazanin" panose="00000400000000000000" pitchFamily="2" charset="-78"/>
              </a:rPr>
              <a:t>از آنان زبان </a:t>
            </a:r>
            <a:r>
              <a:rPr lang="fa-IR">
                <a:cs typeface="B Nazanin" panose="00000400000000000000" pitchFamily="2" charset="-78"/>
              </a:rPr>
              <a:t>اصلی </a:t>
            </a:r>
            <a:r>
              <a:rPr lang="fa-IR" smtClean="0">
                <a:cs typeface="B Nazanin" panose="00000400000000000000" pitchFamily="2" charset="-78"/>
              </a:rPr>
              <a:t>(عربی) </a:t>
            </a:r>
            <a:r>
              <a:rPr lang="fa-IR">
                <a:cs typeface="B Nazanin" panose="00000400000000000000" pitchFamily="2" charset="-78"/>
              </a:rPr>
              <a:t>خود را بکلی </a:t>
            </a:r>
            <a:r>
              <a:rPr lang="fa-IR">
                <a:cs typeface="B Nazanin" panose="00000400000000000000" pitchFamily="2" charset="-78"/>
              </a:rPr>
              <a:t>فراموش </a:t>
            </a:r>
            <a:r>
              <a:rPr lang="fa-IR" smtClean="0">
                <a:cs typeface="B Nazanin" panose="00000400000000000000" pitchFamily="2" charset="-78"/>
              </a:rPr>
              <a:t> کرده </a:t>
            </a:r>
            <a:r>
              <a:rPr lang="fa-IR">
                <a:cs typeface="B Nazanin" panose="00000400000000000000" pitchFamily="2" charset="-78"/>
              </a:rPr>
              <a:t>و اکنون به </a:t>
            </a:r>
            <a:r>
              <a:rPr lang="fa-IR">
                <a:cs typeface="B Nazanin" panose="00000400000000000000" pitchFamily="2" charset="-78"/>
              </a:rPr>
              <a:t>زبـان </a:t>
            </a:r>
            <a:r>
              <a:rPr lang="fa-IR" smtClean="0">
                <a:cs typeface="B Nazanin" panose="00000400000000000000" pitchFamily="2" charset="-78"/>
              </a:rPr>
              <a:t>فارسـی تکلم می کنند</a:t>
            </a:r>
            <a:r>
              <a:rPr lang="fa-IR">
                <a:cs typeface="B Nazanin" panose="00000400000000000000" pitchFamily="2" charset="-78"/>
              </a:rPr>
              <a:t>، </a:t>
            </a:r>
            <a:r>
              <a:rPr lang="fa-IR" b="1">
                <a:solidFill>
                  <a:srgbClr val="FF0000"/>
                </a:solidFill>
                <a:cs typeface="B Nazanin" panose="00000400000000000000" pitchFamily="2" charset="-78"/>
              </a:rPr>
              <a:t>اما اعراب جنوب خراسان به نسبت سایر اعراب اصالت عرب بودن </a:t>
            </a:r>
            <a:r>
              <a:rPr lang="fa-IR" b="1">
                <a:solidFill>
                  <a:srgbClr val="FF0000"/>
                </a:solidFill>
                <a:cs typeface="B Nazanin" panose="00000400000000000000" pitchFamily="2" charset="-78"/>
              </a:rPr>
              <a:t>خـود </a:t>
            </a:r>
            <a:r>
              <a:rPr lang="fa-IR" b="1" smtClean="0">
                <a:solidFill>
                  <a:srgbClr val="FF0000"/>
                </a:solidFill>
                <a:cs typeface="B Nazanin" panose="00000400000000000000" pitchFamily="2" charset="-78"/>
              </a:rPr>
              <a:t>را بیشتر </a:t>
            </a:r>
            <a:r>
              <a:rPr lang="fa-IR" b="1">
                <a:solidFill>
                  <a:srgbClr val="FF0000"/>
                </a:solidFill>
                <a:cs typeface="B Nazanin" panose="00000400000000000000" pitchFamily="2" charset="-78"/>
              </a:rPr>
              <a:t>حفظ </a:t>
            </a:r>
            <a:r>
              <a:rPr lang="fa-IR" b="1" smtClean="0">
                <a:solidFill>
                  <a:srgbClr val="FF0000"/>
                </a:solidFill>
                <a:cs typeface="B Nazanin" panose="00000400000000000000" pitchFamily="2" charset="-78"/>
              </a:rPr>
              <a:t>کرده اند</a:t>
            </a:r>
            <a:r>
              <a:rPr lang="fa-IR" b="1">
                <a:solidFill>
                  <a:srgbClr val="FF0000"/>
                </a:solidFill>
                <a:cs typeface="B Nazanin" panose="00000400000000000000" pitchFamily="2" charset="-78"/>
              </a:rPr>
              <a:t>. </a:t>
            </a:r>
            <a:r>
              <a:rPr lang="fa-IR">
                <a:cs typeface="B Nazanin" panose="00000400000000000000" pitchFamily="2" charset="-78"/>
              </a:rPr>
              <a:t>شاید علت این امر، تجمع گستردۀ اعراب و در حاشیه </a:t>
            </a:r>
            <a:r>
              <a:rPr lang="fa-IR">
                <a:cs typeface="B Nazanin" panose="00000400000000000000" pitchFamily="2" charset="-78"/>
              </a:rPr>
              <a:t>بـودن </a:t>
            </a:r>
            <a:r>
              <a:rPr lang="fa-IR" smtClean="0">
                <a:cs typeface="B Nazanin" panose="00000400000000000000" pitchFamily="2" charset="-78"/>
              </a:rPr>
              <a:t>ایـن مناطق </a:t>
            </a:r>
            <a:r>
              <a:rPr lang="fa-IR">
                <a:cs typeface="B Nazanin" panose="00000400000000000000" pitchFamily="2" charset="-78"/>
              </a:rPr>
              <a:t>بوده که روند امتزاج اعراب با فارسی زبانان را کندتر </a:t>
            </a:r>
            <a:r>
              <a:rPr lang="fa-IR">
                <a:cs typeface="B Nazanin" panose="00000400000000000000" pitchFamily="2" charset="-78"/>
              </a:rPr>
              <a:t>نموده </a:t>
            </a:r>
            <a:r>
              <a:rPr lang="fa-IR" smtClean="0">
                <a:cs typeface="B Nazanin" panose="00000400000000000000" pitchFamily="2" charset="-78"/>
              </a:rPr>
              <a:t>است. جنوب </a:t>
            </a:r>
            <a:r>
              <a:rPr lang="fa-IR">
                <a:cs typeface="B Nazanin" panose="00000400000000000000" pitchFamily="2" charset="-78"/>
              </a:rPr>
              <a:t>خراسان به دلیل شرایط طبیعی، محل مناسبی برای سکونت </a:t>
            </a:r>
            <a:r>
              <a:rPr lang="fa-IR">
                <a:cs typeface="B Nazanin" panose="00000400000000000000" pitchFamily="2" charset="-78"/>
              </a:rPr>
              <a:t>اعراب </a:t>
            </a:r>
            <a:r>
              <a:rPr lang="fa-IR" smtClean="0">
                <a:cs typeface="B Nazanin" panose="00000400000000000000" pitchFamily="2" charset="-78"/>
              </a:rPr>
              <a:t>بشمار میرفت</a:t>
            </a:r>
            <a:r>
              <a:rPr lang="fa-IR">
                <a:cs typeface="B Nazanin" panose="00000400000000000000" pitchFamily="2" charset="-78"/>
              </a:rPr>
              <a:t>. بنابراین از همان قرون اولیۀ اسلامی شاهد ورود اعراب و سکونت آنـان </a:t>
            </a:r>
            <a:r>
              <a:rPr lang="fa-IR">
                <a:cs typeface="B Nazanin" panose="00000400000000000000" pitchFamily="2" charset="-78"/>
              </a:rPr>
              <a:t>در </a:t>
            </a:r>
            <a:r>
              <a:rPr lang="fa-IR" smtClean="0">
                <a:cs typeface="B Nazanin" panose="00000400000000000000" pitchFamily="2" charset="-78"/>
              </a:rPr>
              <a:t>ایـن منطقه </a:t>
            </a:r>
            <a:r>
              <a:rPr lang="fa-IR">
                <a:cs typeface="B Nazanin" panose="00000400000000000000" pitchFamily="2" charset="-78"/>
              </a:rPr>
              <a:t>هستیم و طوایفی عمده از اعراب، آن جا را به عنوان موطن </a:t>
            </a:r>
            <a:r>
              <a:rPr lang="fa-IR">
                <a:cs typeface="B Nazanin" panose="00000400000000000000" pitchFamily="2" charset="-78"/>
              </a:rPr>
              <a:t>خـود </a:t>
            </a:r>
            <a:r>
              <a:rPr lang="fa-IR" smtClean="0">
                <a:cs typeface="B Nazanin" panose="00000400000000000000" pitchFamily="2" charset="-78"/>
              </a:rPr>
              <a:t>برگزیـده انـد</a:t>
            </a:r>
            <a:r>
              <a:rPr lang="fa-IR">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838200" y="2194560"/>
            <a:ext cx="2439572" cy="10972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600">
                <a:solidFill>
                  <a:prstClr val="black"/>
                </a:solidFill>
                <a:cs typeface="B Nazanin" panose="00000400000000000000" pitchFamily="2" charset="-78"/>
              </a:rPr>
              <a:t>قهستان و قاینـات</a:t>
            </a:r>
            <a:endParaRPr lang="fa-IR"/>
          </a:p>
        </p:txBody>
      </p:sp>
      <p:sp>
        <p:nvSpPr>
          <p:cNvPr id="5" name="Flowchart: Alternate Process 4"/>
          <p:cNvSpPr/>
          <p:nvPr/>
        </p:nvSpPr>
        <p:spPr>
          <a:xfrm>
            <a:off x="838201" y="4037428"/>
            <a:ext cx="2408506" cy="1069144"/>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600">
                <a:solidFill>
                  <a:prstClr val="black"/>
                </a:solidFill>
                <a:cs typeface="B Nazanin" panose="00000400000000000000" pitchFamily="2" charset="-78"/>
              </a:rPr>
              <a:t>قرون اولیۀ اسلامی</a:t>
            </a:r>
            <a:endParaRPr lang="fa-IR"/>
          </a:p>
        </p:txBody>
      </p:sp>
    </p:spTree>
    <p:extLst>
      <p:ext uri="{BB962C8B-B14F-4D97-AF65-F5344CB8AC3E}">
        <p14:creationId xmlns:p14="http://schemas.microsoft.com/office/powerpoint/2010/main" val="225595660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600">
                <a:solidFill>
                  <a:srgbClr val="FF0000"/>
                </a:solidFill>
                <a:cs typeface="B Nazanin" panose="00000400000000000000" pitchFamily="2" charset="-78"/>
              </a:rPr>
              <a:t>از مهمترین قبایل اعراب جنوب خراسان میتوان به قبایل ذیل اشاره </a:t>
            </a:r>
            <a:r>
              <a:rPr lang="fa-IR" sz="3600">
                <a:solidFill>
                  <a:srgbClr val="FF0000"/>
                </a:solidFill>
                <a:cs typeface="B Nazanin" panose="00000400000000000000" pitchFamily="2" charset="-78"/>
              </a:rPr>
              <a:t>نمود</a:t>
            </a:r>
            <a:r>
              <a:rPr lang="fa-IR" sz="3600" smtClean="0">
                <a:solidFill>
                  <a:srgbClr val="FF0000"/>
                </a:solidFill>
                <a:cs typeface="B Nazanin" panose="00000400000000000000" pitchFamily="2" charset="-78"/>
              </a:rPr>
              <a:t>:</a:t>
            </a:r>
            <a:endParaRPr lang="fa-IR" sz="3600">
              <a:solidFill>
                <a:srgbClr val="FF0000"/>
              </a:solidFill>
              <a:cs typeface="B Nazanin" panose="00000400000000000000" pitchFamily="2" charset="-78"/>
            </a:endParaRPr>
          </a:p>
        </p:txBody>
      </p:sp>
      <p:sp>
        <p:nvSpPr>
          <p:cNvPr id="3" name="Content Placeholder 2"/>
          <p:cNvSpPr>
            <a:spLocks noGrp="1"/>
          </p:cNvSpPr>
          <p:nvPr>
            <p:ph idx="1"/>
          </p:nvPr>
        </p:nvSpPr>
        <p:spPr>
          <a:xfrm>
            <a:off x="838200" y="1797490"/>
            <a:ext cx="10515600" cy="4351338"/>
          </a:xfrm>
        </p:spPr>
        <p:txBody>
          <a:bodyPr/>
          <a:lstStyle/>
          <a:p>
            <a:pPr marL="0" indent="0" algn="just">
              <a:buNone/>
            </a:pPr>
            <a:r>
              <a:rPr lang="fa-IR" b="1">
                <a:solidFill>
                  <a:srgbClr val="FF0000"/>
                </a:solidFill>
                <a:cs typeface="B Nazanin" panose="00000400000000000000" pitchFamily="2" charset="-78"/>
              </a:rPr>
              <a:t>1</a:t>
            </a:r>
            <a:r>
              <a:rPr lang="fa-IR" b="1" smtClean="0">
                <a:solidFill>
                  <a:srgbClr val="FF0000"/>
                </a:solidFill>
                <a:cs typeface="B Nazanin" panose="00000400000000000000" pitchFamily="2" charset="-78"/>
              </a:rPr>
              <a:t>- اعراب </a:t>
            </a:r>
            <a:r>
              <a:rPr lang="fa-IR" b="1">
                <a:solidFill>
                  <a:srgbClr val="FF0000"/>
                </a:solidFill>
                <a:cs typeface="B Nazanin" panose="00000400000000000000" pitchFamily="2" charset="-78"/>
              </a:rPr>
              <a:t>خزیمه: </a:t>
            </a:r>
            <a:r>
              <a:rPr lang="fa-IR">
                <a:cs typeface="B Nazanin" panose="00000400000000000000" pitchFamily="2" charset="-78"/>
              </a:rPr>
              <a:t>از طوایف عمدۀ عرب است که در </a:t>
            </a:r>
            <a:r>
              <a:rPr lang="fa-IR">
                <a:cs typeface="B Nazanin" panose="00000400000000000000" pitchFamily="2" charset="-78"/>
              </a:rPr>
              <a:t>سال </a:t>
            </a:r>
            <a:r>
              <a:rPr lang="fa-IR" smtClean="0">
                <a:cs typeface="B Nazanin" panose="00000400000000000000" pitchFamily="2" charset="-78"/>
              </a:rPr>
              <a:t>( </a:t>
            </a:r>
            <a:r>
              <a:rPr lang="fa-IR">
                <a:cs typeface="B Nazanin" panose="00000400000000000000" pitchFamily="2" charset="-78"/>
              </a:rPr>
              <a:t>150ه </a:t>
            </a:r>
            <a:r>
              <a:rPr lang="fa-IR" smtClean="0">
                <a:cs typeface="B Nazanin" panose="00000400000000000000" pitchFamily="2" charset="-78"/>
              </a:rPr>
              <a:t>قـ) </a:t>
            </a:r>
            <a:r>
              <a:rPr lang="fa-IR">
                <a:cs typeface="B Nazanin" panose="00000400000000000000" pitchFamily="2" charset="-78"/>
              </a:rPr>
              <a:t>در </a:t>
            </a:r>
            <a:r>
              <a:rPr lang="fa-IR">
                <a:cs typeface="B Nazanin" panose="00000400000000000000" pitchFamily="2" charset="-78"/>
              </a:rPr>
              <a:t>ایام </a:t>
            </a:r>
            <a:r>
              <a:rPr lang="fa-IR" smtClean="0">
                <a:cs typeface="B Nazanin" panose="00000400000000000000" pitchFamily="2" charset="-78"/>
              </a:rPr>
              <a:t>خلافـت منصور </a:t>
            </a:r>
            <a:r>
              <a:rPr lang="fa-IR">
                <a:cs typeface="B Nazanin" panose="00000400000000000000" pitchFamily="2" charset="-78"/>
              </a:rPr>
              <a:t>عباسی برای سرکوبی قیام مردم خراسان به این منطقه وارد شد</a:t>
            </a:r>
            <a:r>
              <a:rPr lang="fa-IR">
                <a:cs typeface="B Nazanin" panose="00000400000000000000" pitchFamily="2" charset="-78"/>
              </a:rPr>
              <a:t>. </a:t>
            </a:r>
            <a:r>
              <a:rPr lang="fa-IR" smtClean="0">
                <a:cs typeface="B Nazanin" panose="00000400000000000000" pitchFamily="2" charset="-78"/>
              </a:rPr>
              <a:t>«حازم بن خزیمه» </a:t>
            </a:r>
            <a:r>
              <a:rPr lang="fa-IR">
                <a:cs typeface="B Nazanin" panose="00000400000000000000" pitchFamily="2" charset="-78"/>
              </a:rPr>
              <a:t>سرکردۀ این طایفه پس از یک سـال توانـست خراسـان را </a:t>
            </a:r>
            <a:r>
              <a:rPr lang="fa-IR">
                <a:cs typeface="B Nazanin" panose="00000400000000000000" pitchFamily="2" charset="-78"/>
              </a:rPr>
              <a:t>بتـصرف </a:t>
            </a:r>
            <a:r>
              <a:rPr lang="fa-IR" smtClean="0">
                <a:cs typeface="B Nazanin" panose="00000400000000000000" pitchFamily="2" charset="-78"/>
              </a:rPr>
              <a:t>خـود درآورد. </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244534420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«کلنل بیت» </a:t>
            </a:r>
            <a:r>
              <a:rPr lang="fa-IR">
                <a:cs typeface="B Nazanin" panose="00000400000000000000" pitchFamily="2" charset="-78"/>
              </a:rPr>
              <a:t>در سفرنامۀ خود به خراسان و سیـستان دربـارۀ خانـدان خزیمـه </a:t>
            </a:r>
            <a:r>
              <a:rPr lang="fa-IR" smtClean="0">
                <a:cs typeface="B Nazanin" panose="00000400000000000000" pitchFamily="2" charset="-78"/>
              </a:rPr>
              <a:t>چنـین مینویسد</a:t>
            </a:r>
            <a:r>
              <a:rPr lang="fa-IR">
                <a:cs typeface="B Nazanin" panose="00000400000000000000" pitchFamily="2" charset="-78"/>
              </a:rPr>
              <a:t>: بنیانگذار این خانواده </a:t>
            </a:r>
            <a:r>
              <a:rPr lang="fa-IR" smtClean="0">
                <a:cs typeface="B Nazanin" panose="00000400000000000000" pitchFamily="2" charset="-78"/>
              </a:rPr>
              <a:t>«</a:t>
            </a:r>
            <a:r>
              <a:rPr lang="fa-IR" b="1" smtClean="0">
                <a:solidFill>
                  <a:srgbClr val="FF0000"/>
                </a:solidFill>
                <a:cs typeface="B Nazanin" panose="00000400000000000000" pitchFamily="2" charset="-78"/>
              </a:rPr>
              <a:t>میرعلیخان</a:t>
            </a:r>
            <a:r>
              <a:rPr lang="fa-IR" smtClean="0">
                <a:cs typeface="B Nazanin" panose="00000400000000000000" pitchFamily="2" charset="-78"/>
              </a:rPr>
              <a:t>» </a:t>
            </a:r>
            <a:r>
              <a:rPr lang="fa-IR">
                <a:cs typeface="B Nazanin" panose="00000400000000000000" pitchFamily="2" charset="-78"/>
              </a:rPr>
              <a:t>از طایفۀ عرب خزیمه اسـت کـه </a:t>
            </a:r>
            <a:r>
              <a:rPr lang="fa-IR" smtClean="0">
                <a:cs typeface="B Nazanin" panose="00000400000000000000" pitchFamily="2" charset="-78"/>
              </a:rPr>
              <a:t>گفتـه میشود </a:t>
            </a:r>
            <a:r>
              <a:rPr lang="fa-IR">
                <a:cs typeface="B Nazanin" panose="00000400000000000000" pitchFamily="2" charset="-78"/>
              </a:rPr>
              <a:t>در زمان خلیفه </a:t>
            </a:r>
            <a:r>
              <a:rPr lang="fa-IR" smtClean="0">
                <a:cs typeface="B Nazanin" panose="00000400000000000000" pitchFamily="2" charset="-78"/>
              </a:rPr>
              <a:t>هارون الرشید (حدود  </a:t>
            </a:r>
            <a:r>
              <a:rPr lang="fa-IR">
                <a:cs typeface="B Nazanin" panose="00000400000000000000" pitchFamily="2" charset="-78"/>
              </a:rPr>
              <a:t>170ه قـ </a:t>
            </a:r>
            <a:r>
              <a:rPr lang="fa-IR" smtClean="0">
                <a:cs typeface="B Nazanin" panose="00000400000000000000" pitchFamily="2" charset="-78"/>
              </a:rPr>
              <a:t>ـ) </a:t>
            </a:r>
            <a:r>
              <a:rPr lang="fa-IR">
                <a:cs typeface="B Nazanin" panose="00000400000000000000" pitchFamily="2" charset="-78"/>
              </a:rPr>
              <a:t>همراه قبیلهاش از </a:t>
            </a:r>
            <a:r>
              <a:rPr lang="fa-IR" smtClean="0">
                <a:cs typeface="B Nazanin" panose="00000400000000000000" pitchFamily="2" charset="-78"/>
              </a:rPr>
              <a:t>عربـستان به </a:t>
            </a:r>
            <a:r>
              <a:rPr lang="fa-IR">
                <a:cs typeface="B Nazanin" panose="00000400000000000000" pitchFamily="2" charset="-78"/>
              </a:rPr>
              <a:t>خراسان کوچ داده شده و در منطقۀ قاینات آنان را اسکان دادند. این خانواده </a:t>
            </a:r>
            <a:r>
              <a:rPr lang="fa-IR" smtClean="0">
                <a:cs typeface="B Nazanin" panose="00000400000000000000" pitchFamily="2" charset="-78"/>
              </a:rPr>
              <a:t>گلـه دار بوده</a:t>
            </a:r>
            <a:r>
              <a:rPr lang="fa-IR">
                <a:cs typeface="B Nazanin" panose="00000400000000000000" pitchFamily="2" charset="-78"/>
              </a:rPr>
              <a:t>، ثروتی زیاد در اختیار داشتند و توانستند بتدریج برقدرت خود </a:t>
            </a:r>
            <a:r>
              <a:rPr lang="fa-IR" smtClean="0">
                <a:cs typeface="B Nazanin" panose="00000400000000000000" pitchFamily="2" charset="-78"/>
              </a:rPr>
              <a:t>بیفزایند.{45}</a:t>
            </a:r>
          </a:p>
        </p:txBody>
      </p:sp>
      <p:sp>
        <p:nvSpPr>
          <p:cNvPr id="4" name="Flowchart: Alternate Process 3"/>
          <p:cNvSpPr/>
          <p:nvPr/>
        </p:nvSpPr>
        <p:spPr>
          <a:xfrm>
            <a:off x="838200" y="4001294"/>
            <a:ext cx="3094893" cy="1252025"/>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ثروتی زیاد در اختیار داشتند</a:t>
            </a:r>
            <a:endParaRPr lang="fa-IR"/>
          </a:p>
        </p:txBody>
      </p:sp>
    </p:spTree>
    <p:extLst>
      <p:ext uri="{BB962C8B-B14F-4D97-AF65-F5344CB8AC3E}">
        <p14:creationId xmlns:p14="http://schemas.microsoft.com/office/powerpoint/2010/main" val="24573884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b="1">
                <a:solidFill>
                  <a:srgbClr val="FF0000"/>
                </a:solidFill>
                <a:cs typeface="B Nazanin" panose="00000400000000000000" pitchFamily="2" charset="-78"/>
              </a:rPr>
              <a:t>2-عرب خزاعی: </a:t>
            </a:r>
            <a:r>
              <a:rPr lang="fa-IR">
                <a:cs typeface="B Nazanin" panose="00000400000000000000" pitchFamily="2" charset="-78"/>
              </a:rPr>
              <a:t>طایفهای از اعراب است که در </a:t>
            </a:r>
            <a:r>
              <a:rPr lang="fa-IR">
                <a:cs typeface="B Nazanin" panose="00000400000000000000" pitchFamily="2" charset="-78"/>
              </a:rPr>
              <a:t>سال </a:t>
            </a:r>
            <a:r>
              <a:rPr lang="fa-IR" smtClean="0">
                <a:cs typeface="B Nazanin" panose="00000400000000000000" pitchFamily="2" charset="-78"/>
              </a:rPr>
              <a:t>(150هـ </a:t>
            </a:r>
            <a:r>
              <a:rPr lang="fa-IR">
                <a:cs typeface="B Nazanin" panose="00000400000000000000" pitchFamily="2" charset="-78"/>
              </a:rPr>
              <a:t>قـ </a:t>
            </a:r>
            <a:r>
              <a:rPr lang="fa-IR" smtClean="0">
                <a:cs typeface="B Nazanin" panose="00000400000000000000" pitchFamily="2" charset="-78"/>
              </a:rPr>
              <a:t>ـ)  </a:t>
            </a:r>
            <a:r>
              <a:rPr lang="fa-IR">
                <a:cs typeface="B Nazanin" panose="00000400000000000000" pitchFamily="2" charset="-78"/>
              </a:rPr>
              <a:t>در ایـام خلافـت منصور عباسی به همراه سپاهیان حـازم بـن خزیمـه بـرای سـرکوبی قیـام مـردم خراسان و سیستان به خراسان آمدند و تعدادی از آنان در جنـوب خراسـان بـاقی ماندند. بیشتر این طایفه در شهرستان بیرجند و قاینات (قهستان) سکونت دارند و در </a:t>
            </a:r>
            <a:r>
              <a:rPr lang="fa-IR">
                <a:cs typeface="B Nazanin" panose="00000400000000000000" pitchFamily="2" charset="-78"/>
              </a:rPr>
              <a:t>سال </a:t>
            </a:r>
            <a:r>
              <a:rPr lang="fa-IR" smtClean="0">
                <a:cs typeface="B Nazanin" panose="00000400000000000000" pitchFamily="2" charset="-78"/>
              </a:rPr>
              <a:t>(1294ه </a:t>
            </a:r>
            <a:r>
              <a:rPr lang="fa-IR">
                <a:cs typeface="B Nazanin" panose="00000400000000000000" pitchFamily="2" charset="-78"/>
              </a:rPr>
              <a:t>قـ </a:t>
            </a:r>
            <a:r>
              <a:rPr lang="fa-IR" smtClean="0">
                <a:cs typeface="B Nazanin" panose="00000400000000000000" pitchFamily="2" charset="-78"/>
              </a:rPr>
              <a:t>ـ) </a:t>
            </a:r>
            <a:r>
              <a:rPr lang="fa-IR">
                <a:cs typeface="B Nazanin" panose="00000400000000000000" pitchFamily="2" charset="-78"/>
              </a:rPr>
              <a:t>یکصد و پنجاه خانوار به سـرخس انتقـال و اسـکان داده </a:t>
            </a:r>
            <a:r>
              <a:rPr lang="fa-IR">
                <a:cs typeface="B Nazanin" panose="00000400000000000000" pitchFamily="2" charset="-78"/>
              </a:rPr>
              <a:t>شدند</a:t>
            </a:r>
            <a:r>
              <a:rPr lang="fa-IR" smtClean="0">
                <a:cs typeface="B Nazanin" panose="00000400000000000000" pitchFamily="2" charset="-78"/>
              </a:rPr>
              <a:t>.</a:t>
            </a:r>
            <a:endParaRPr lang="fa-IR">
              <a:cs typeface="B Nazanin" panose="00000400000000000000" pitchFamily="2" charset="-78"/>
            </a:endParaRPr>
          </a:p>
          <a:p>
            <a:endParaRPr lang="fa-IR"/>
          </a:p>
        </p:txBody>
      </p:sp>
      <p:sp>
        <p:nvSpPr>
          <p:cNvPr id="4" name="Flowchart: Alternate Process 3"/>
          <p:cNvSpPr/>
          <p:nvPr/>
        </p:nvSpPr>
        <p:spPr>
          <a:xfrm>
            <a:off x="838200" y="4001294"/>
            <a:ext cx="3348111" cy="1280160"/>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حـازم بـن خزیمـه</a:t>
            </a:r>
            <a:endParaRPr lang="fa-IR"/>
          </a:p>
        </p:txBody>
      </p:sp>
    </p:spTree>
    <p:extLst>
      <p:ext uri="{BB962C8B-B14F-4D97-AF65-F5344CB8AC3E}">
        <p14:creationId xmlns:p14="http://schemas.microsoft.com/office/powerpoint/2010/main" val="254205949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b="1" smtClean="0">
                <a:solidFill>
                  <a:srgbClr val="FF0000"/>
                </a:solidFill>
                <a:cs typeface="B Nazanin" panose="00000400000000000000" pitchFamily="2" charset="-78"/>
              </a:rPr>
              <a:t>3- عرب </a:t>
            </a:r>
            <a:r>
              <a:rPr lang="fa-IR" b="1">
                <a:solidFill>
                  <a:srgbClr val="FF0000"/>
                </a:solidFill>
                <a:cs typeface="B Nazanin" panose="00000400000000000000" pitchFamily="2" charset="-78"/>
              </a:rPr>
              <a:t>زنگویی: </a:t>
            </a:r>
            <a:r>
              <a:rPr lang="fa-IR">
                <a:cs typeface="B Nazanin" panose="00000400000000000000" pitchFamily="2" charset="-78"/>
              </a:rPr>
              <a:t>طایفهای از اعراب شیبانی است که همانند عـرب خزیمـه همـراه </a:t>
            </a:r>
            <a:r>
              <a:rPr lang="fa-IR" smtClean="0">
                <a:cs typeface="B Nazanin" panose="00000400000000000000" pitchFamily="2" charset="-78"/>
              </a:rPr>
              <a:t>بـا ســپاهیان </a:t>
            </a:r>
            <a:r>
              <a:rPr lang="fa-IR">
                <a:cs typeface="B Nazanin" panose="00000400000000000000" pitchFamily="2" charset="-78"/>
              </a:rPr>
              <a:t>حــازم بــرای ســرکوبی قیــام مــردم خراســان بــه ایــران آمدنــد و </a:t>
            </a:r>
            <a:r>
              <a:rPr lang="fa-IR" smtClean="0">
                <a:cs typeface="B Nazanin" panose="00000400000000000000" pitchFamily="2" charset="-78"/>
              </a:rPr>
              <a:t>در شهرستانهای </a:t>
            </a:r>
            <a:r>
              <a:rPr lang="fa-IR">
                <a:cs typeface="B Nazanin" panose="00000400000000000000" pitchFamily="2" charset="-78"/>
              </a:rPr>
              <a:t>جنوبی خراسان چون قاینات و طبس باقی ماندند.</a:t>
            </a:r>
          </a:p>
          <a:p>
            <a:pPr marL="0" indent="0" algn="just">
              <a:buNone/>
            </a:pPr>
            <a:r>
              <a:rPr lang="fa-IR" b="1" smtClean="0">
                <a:solidFill>
                  <a:srgbClr val="FF0000"/>
                </a:solidFill>
                <a:cs typeface="B Nazanin" panose="00000400000000000000" pitchFamily="2" charset="-78"/>
              </a:rPr>
              <a:t>4- عرب </a:t>
            </a:r>
            <a:r>
              <a:rPr lang="fa-IR" b="1">
                <a:solidFill>
                  <a:srgbClr val="FF0000"/>
                </a:solidFill>
                <a:cs typeface="B Nazanin" panose="00000400000000000000" pitchFamily="2" charset="-78"/>
              </a:rPr>
              <a:t>شیبانی: </a:t>
            </a:r>
            <a:r>
              <a:rPr lang="fa-IR">
                <a:cs typeface="B Nazanin" panose="00000400000000000000" pitchFamily="2" charset="-78"/>
              </a:rPr>
              <a:t>طایفهای از اعراب است که در زمـان </a:t>
            </a:r>
            <a:r>
              <a:rPr lang="fa-IR" smtClean="0">
                <a:cs typeface="B Nazanin" panose="00000400000000000000" pitchFamily="2" charset="-78"/>
              </a:rPr>
              <a:t>منـصور عباسی </a:t>
            </a:r>
            <a:r>
              <a:rPr lang="fa-IR">
                <a:cs typeface="B Nazanin" panose="00000400000000000000" pitchFamily="2" charset="-78"/>
              </a:rPr>
              <a:t>جـزو </a:t>
            </a:r>
            <a:r>
              <a:rPr lang="fa-IR" smtClean="0">
                <a:cs typeface="B Nazanin" panose="00000400000000000000" pitchFamily="2" charset="-78"/>
              </a:rPr>
              <a:t>سـپاهیان حازم </a:t>
            </a:r>
            <a:r>
              <a:rPr lang="fa-IR">
                <a:cs typeface="B Nazanin" panose="00000400000000000000" pitchFamily="2" charset="-78"/>
              </a:rPr>
              <a:t>به خراسان آمدند و مانند سایر طوایف عرب در منطقۀ خراسان جنوبی </a:t>
            </a:r>
            <a:r>
              <a:rPr lang="fa-IR" smtClean="0">
                <a:cs typeface="B Nazanin" panose="00000400000000000000" pitchFamily="2" charset="-78"/>
              </a:rPr>
              <a:t>بـاقی ماندند</a:t>
            </a:r>
            <a:r>
              <a:rPr lang="fa-IR">
                <a:cs typeface="B Nazanin" panose="00000400000000000000" pitchFamily="2" charset="-78"/>
              </a:rPr>
              <a:t>. این طایفه در بیرجند و طبس سکونت گزیدند.</a:t>
            </a:r>
          </a:p>
          <a:p>
            <a:pPr algn="just"/>
            <a:endParaRPr lang="fa-IR">
              <a:cs typeface="B Nazanin" panose="00000400000000000000" pitchFamily="2" charset="-78"/>
            </a:endParaRPr>
          </a:p>
        </p:txBody>
      </p:sp>
      <p:sp>
        <p:nvSpPr>
          <p:cNvPr id="4" name="Flowchart: Process 3"/>
          <p:cNvSpPr/>
          <p:nvPr/>
        </p:nvSpPr>
        <p:spPr>
          <a:xfrm>
            <a:off x="1266092" y="4712677"/>
            <a:ext cx="2250831" cy="759655"/>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منـصور عباسی</a:t>
            </a:r>
            <a:endParaRPr lang="fa-IR"/>
          </a:p>
        </p:txBody>
      </p:sp>
    </p:spTree>
    <p:extLst>
      <p:ext uri="{BB962C8B-B14F-4D97-AF65-F5344CB8AC3E}">
        <p14:creationId xmlns:p14="http://schemas.microsoft.com/office/powerpoint/2010/main" val="14404197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318782" y="1825625"/>
            <a:ext cx="7035018" cy="4351338"/>
          </a:xfrm>
        </p:spPr>
        <p:txBody>
          <a:bodyPr>
            <a:normAutofit lnSpcReduction="10000"/>
          </a:bodyPr>
          <a:lstStyle/>
          <a:p>
            <a:pPr marL="0" indent="0" algn="just">
              <a:buNone/>
            </a:pPr>
            <a:r>
              <a:rPr lang="fa-IR" b="1" smtClean="0">
                <a:solidFill>
                  <a:srgbClr val="FF0000"/>
                </a:solidFill>
                <a:cs typeface="B Nazanin" panose="00000400000000000000" pitchFamily="2" charset="-78"/>
              </a:rPr>
              <a:t>5- عرب </a:t>
            </a:r>
            <a:r>
              <a:rPr lang="fa-IR" b="1">
                <a:solidFill>
                  <a:srgbClr val="FF0000"/>
                </a:solidFill>
                <a:cs typeface="B Nazanin" panose="00000400000000000000" pitchFamily="2" charset="-78"/>
              </a:rPr>
              <a:t>عامری: </a:t>
            </a:r>
            <a:r>
              <a:rPr lang="fa-IR">
                <a:cs typeface="B Nazanin" panose="00000400000000000000" pitchFamily="2" charset="-78"/>
              </a:rPr>
              <a:t>این طایفـه نیـز از سـپاهیان حـازم هـستند کـه در </a:t>
            </a:r>
            <a:r>
              <a:rPr lang="fa-IR">
                <a:cs typeface="B Nazanin" panose="00000400000000000000" pitchFamily="2" charset="-78"/>
              </a:rPr>
              <a:t>خراسـان </a:t>
            </a:r>
            <a:r>
              <a:rPr lang="fa-IR" smtClean="0">
                <a:cs typeface="B Nazanin" panose="00000400000000000000" pitchFamily="2" charset="-78"/>
              </a:rPr>
              <a:t>سـاکن شدهاند</a:t>
            </a:r>
            <a:r>
              <a:rPr lang="fa-IR">
                <a:cs typeface="B Nazanin" panose="00000400000000000000" pitchFamily="2" charset="-78"/>
              </a:rPr>
              <a:t>. بازماندگان این طایفه در بیرجند و اطراف آن زندگی میکنند.</a:t>
            </a:r>
          </a:p>
          <a:p>
            <a:pPr marL="0" indent="0" algn="just">
              <a:buNone/>
            </a:pPr>
            <a:r>
              <a:rPr lang="fa-IR" b="1" smtClean="0">
                <a:solidFill>
                  <a:srgbClr val="FF0000"/>
                </a:solidFill>
                <a:cs typeface="B Nazanin" panose="00000400000000000000" pitchFamily="2" charset="-78"/>
              </a:rPr>
              <a:t>6- عرب </a:t>
            </a:r>
            <a:r>
              <a:rPr lang="fa-IR" b="1">
                <a:solidFill>
                  <a:srgbClr val="FF0000"/>
                </a:solidFill>
                <a:cs typeface="B Nazanin" panose="00000400000000000000" pitchFamily="2" charset="-78"/>
              </a:rPr>
              <a:t>میش مست: </a:t>
            </a:r>
            <a:r>
              <a:rPr lang="fa-IR">
                <a:cs typeface="B Nazanin" panose="00000400000000000000" pitchFamily="2" charset="-78"/>
              </a:rPr>
              <a:t>یا جمالی یکی دیگر از طوایف عرب است که گفته </a:t>
            </a:r>
            <a:r>
              <a:rPr lang="fa-IR">
                <a:cs typeface="B Nazanin" panose="00000400000000000000" pitchFamily="2" charset="-78"/>
              </a:rPr>
              <a:t>میشود </a:t>
            </a:r>
            <a:r>
              <a:rPr lang="fa-IR" smtClean="0">
                <a:cs typeface="B Nazanin" panose="00000400000000000000" pitchFamily="2" charset="-78"/>
              </a:rPr>
              <a:t>مانند سایر </a:t>
            </a:r>
            <a:r>
              <a:rPr lang="fa-IR">
                <a:cs typeface="B Nazanin" panose="00000400000000000000" pitchFamily="2" charset="-78"/>
              </a:rPr>
              <a:t>طوایف عرب جنوب خراسان به همراه سپاهیان حازم وارد </a:t>
            </a:r>
            <a:r>
              <a:rPr lang="fa-IR">
                <a:cs typeface="B Nazanin" panose="00000400000000000000" pitchFamily="2" charset="-78"/>
              </a:rPr>
              <a:t>خراسان </a:t>
            </a:r>
            <a:r>
              <a:rPr lang="fa-IR" smtClean="0">
                <a:cs typeface="B Nazanin" panose="00000400000000000000" pitchFamily="2" charset="-78"/>
              </a:rPr>
              <a:t>شـده انـد. این </a:t>
            </a:r>
            <a:r>
              <a:rPr lang="fa-IR">
                <a:cs typeface="B Nazanin" panose="00000400000000000000" pitchFamily="2" charset="-78"/>
              </a:rPr>
              <a:t>طایفه در منطقۀ </a:t>
            </a:r>
            <a:r>
              <a:rPr lang="fa-IR">
                <a:cs typeface="B Nazanin" panose="00000400000000000000" pitchFamily="2" charset="-78"/>
              </a:rPr>
              <a:t>ترشیز </a:t>
            </a:r>
            <a:r>
              <a:rPr lang="fa-IR" smtClean="0">
                <a:cs typeface="B Nazanin" panose="00000400000000000000" pitchFamily="2" charset="-78"/>
              </a:rPr>
              <a:t>(کاشمر) </a:t>
            </a:r>
            <a:r>
              <a:rPr lang="fa-IR">
                <a:cs typeface="B Nazanin" panose="00000400000000000000" pitchFamily="2" charset="-78"/>
              </a:rPr>
              <a:t>اسکان یافتند.</a:t>
            </a:r>
          </a:p>
          <a:p>
            <a:pPr marL="0" indent="0" algn="just">
              <a:buNone/>
            </a:pPr>
            <a:r>
              <a:rPr lang="fa-IR" b="1" smtClean="0">
                <a:solidFill>
                  <a:srgbClr val="FF0000"/>
                </a:solidFill>
                <a:cs typeface="B Nazanin" panose="00000400000000000000" pitchFamily="2" charset="-78"/>
              </a:rPr>
              <a:t>7-عرب </a:t>
            </a:r>
            <a:r>
              <a:rPr lang="fa-IR" b="1">
                <a:solidFill>
                  <a:srgbClr val="FF0000"/>
                </a:solidFill>
                <a:cs typeface="B Nazanin" panose="00000400000000000000" pitchFamily="2" charset="-78"/>
              </a:rPr>
              <a:t>نخعی: </a:t>
            </a:r>
            <a:r>
              <a:rPr lang="fa-IR">
                <a:cs typeface="B Nazanin" panose="00000400000000000000" pitchFamily="2" charset="-78"/>
              </a:rPr>
              <a:t>این طایفه نیز مانند سایر طوایف عرب به همـراه سـپاهیان </a:t>
            </a:r>
            <a:r>
              <a:rPr lang="fa-IR">
                <a:cs typeface="B Nazanin" panose="00000400000000000000" pitchFamily="2" charset="-78"/>
              </a:rPr>
              <a:t>حـازم </a:t>
            </a:r>
            <a:r>
              <a:rPr lang="fa-IR" smtClean="0">
                <a:cs typeface="B Nazanin" panose="00000400000000000000" pitchFamily="2" charset="-78"/>
              </a:rPr>
              <a:t>بـه خراسان </a:t>
            </a:r>
            <a:r>
              <a:rPr lang="fa-IR">
                <a:cs typeface="B Nazanin" panose="00000400000000000000" pitchFamily="2" charset="-78"/>
              </a:rPr>
              <a:t>آمدند و در مناطق جنوب خراسان بویژه خوسف ساکن شدند</a:t>
            </a:r>
            <a:r>
              <a:rPr lang="fa-IR">
                <a:cs typeface="B Nazanin" panose="00000400000000000000" pitchFamily="2" charset="-78"/>
              </a:rPr>
              <a:t>. </a:t>
            </a:r>
            <a:r>
              <a:rPr lang="fa-IR" smtClean="0">
                <a:cs typeface="B Nazanin" panose="00000400000000000000" pitchFamily="2" charset="-78"/>
              </a:rPr>
              <a:t>بازمانـدگان این </a:t>
            </a:r>
            <a:r>
              <a:rPr lang="fa-IR">
                <a:cs typeface="B Nazanin" panose="00000400000000000000" pitchFamily="2" charset="-78"/>
              </a:rPr>
              <a:t>طایفه امروزه در بیرجند و اطراف آن، مشهد و تهران پراگنده شدهاند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4"/>
            <a:ext cx="3382109" cy="3773318"/>
          </a:xfrm>
          <a:prstGeom prst="rect">
            <a:avLst/>
          </a:prstGeom>
        </p:spPr>
      </p:pic>
      <p:sp>
        <p:nvSpPr>
          <p:cNvPr id="5" name="TextBox 4"/>
          <p:cNvSpPr txBox="1"/>
          <p:nvPr/>
        </p:nvSpPr>
        <p:spPr>
          <a:xfrm>
            <a:off x="1192822" y="5733878"/>
            <a:ext cx="2500292" cy="584775"/>
          </a:xfrm>
          <a:prstGeom prst="rect">
            <a:avLst/>
          </a:prstGeom>
          <a:noFill/>
        </p:spPr>
        <p:txBody>
          <a:bodyPr wrap="square" rtlCol="1">
            <a:spAutoFit/>
          </a:bodyPr>
          <a:lstStyle/>
          <a:p>
            <a:pPr algn="ctr"/>
            <a:r>
              <a:rPr lang="fa-IR" sz="1600" smtClean="0">
                <a:solidFill>
                  <a:srgbClr val="FF0000"/>
                </a:solidFill>
                <a:cs typeface="B Nazanin" panose="00000400000000000000" pitchFamily="2" charset="-78"/>
              </a:rPr>
              <a:t>موقعیت کاشمر با نقطه قرمز در جنوب خراسان رضوی</a:t>
            </a:r>
            <a:endParaRPr lang="fa-IR" sz="1600">
              <a:solidFill>
                <a:srgbClr val="FF0000"/>
              </a:solidFill>
              <a:cs typeface="B Nazanin" panose="00000400000000000000" pitchFamily="2" charset="-78"/>
            </a:endParaRPr>
          </a:p>
        </p:txBody>
      </p:sp>
    </p:spTree>
    <p:extLst>
      <p:ext uri="{BB962C8B-B14F-4D97-AF65-F5344CB8AC3E}">
        <p14:creationId xmlns:p14="http://schemas.microsoft.com/office/powerpoint/2010/main" val="4045270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اینها </a:t>
            </a:r>
            <a:r>
              <a:rPr lang="fa-IR" smtClean="0">
                <a:cs typeface="B Nazanin" panose="00000400000000000000" pitchFamily="2" charset="-78"/>
              </a:rPr>
              <a:t>نشان میدهد که در آن زمان بین اعراب و ایرانیان، مجاورت و روابطی تنگاتنگ وجـود داشـته است، چنان که «</a:t>
            </a:r>
            <a:r>
              <a:rPr lang="fa-IR" b="1" smtClean="0">
                <a:solidFill>
                  <a:srgbClr val="FF0000"/>
                </a:solidFill>
                <a:cs typeface="B Nazanin" panose="00000400000000000000" pitchFamily="2" charset="-78"/>
              </a:rPr>
              <a:t>یزجرد الائیم</a:t>
            </a:r>
            <a:r>
              <a:rPr lang="fa-IR" smtClean="0">
                <a:cs typeface="B Nazanin" panose="00000400000000000000" pitchFamily="2" charset="-78"/>
              </a:rPr>
              <a:t>» پسر خود، (بهرام، بهرام گور) را نزد «نعمـان بـن منـذر»</a:t>
            </a:r>
            <a:r>
              <a:rPr lang="fa-IR">
                <a:cs typeface="B Nazanin" panose="00000400000000000000" pitchFamily="2" charset="-78"/>
              </a:rPr>
              <a:t> </a:t>
            </a:r>
            <a:r>
              <a:rPr lang="fa-IR" smtClean="0">
                <a:cs typeface="B Nazanin" panose="00000400000000000000" pitchFamily="2" charset="-78"/>
              </a:rPr>
              <a:t>یکی از امرای عرب میفرستد. بهرام نزد نعمان تربیت میشود و بعدها به کمک نعمان و چهارهزار مرد عرب بر تخت سلطنت مینشیند.{1}</a:t>
            </a:r>
            <a:endParaRPr lang="fa-IR">
              <a:cs typeface="B Nazanin" panose="00000400000000000000" pitchFamily="2" charset="-78"/>
            </a:endParaRPr>
          </a:p>
        </p:txBody>
      </p:sp>
      <p:sp>
        <p:nvSpPr>
          <p:cNvPr id="4" name="Flowchart: Alternate Process 3"/>
          <p:cNvSpPr/>
          <p:nvPr/>
        </p:nvSpPr>
        <p:spPr>
          <a:xfrm>
            <a:off x="1730326" y="3798277"/>
            <a:ext cx="2335237" cy="135049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بهرام نزد نعمان تربیت میشود</a:t>
            </a:r>
            <a:endParaRPr lang="fa-IR"/>
          </a:p>
        </p:txBody>
      </p:sp>
    </p:spTree>
    <p:extLst>
      <p:ext uri="{BB962C8B-B14F-4D97-AF65-F5344CB8AC3E}">
        <p14:creationId xmlns:p14="http://schemas.microsoft.com/office/powerpoint/2010/main" val="295641582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401994" y="1825625"/>
            <a:ext cx="5951806" cy="4351338"/>
          </a:xfrm>
        </p:spPr>
        <p:txBody>
          <a:bodyPr>
            <a:normAutofit/>
          </a:bodyPr>
          <a:lstStyle/>
          <a:p>
            <a:pPr marL="0" indent="0" algn="just">
              <a:buNone/>
            </a:pPr>
            <a:r>
              <a:rPr lang="fa-IR" b="1" smtClean="0">
                <a:solidFill>
                  <a:srgbClr val="FF0000"/>
                </a:solidFill>
                <a:cs typeface="B Nazanin" panose="00000400000000000000" pitchFamily="2" charset="-78"/>
              </a:rPr>
              <a:t>8-</a:t>
            </a:r>
            <a:r>
              <a:rPr lang="fa-IR" b="1" smtClean="0">
                <a:solidFill>
                  <a:srgbClr val="FF0000"/>
                </a:solidFill>
                <a:cs typeface="B Nazanin" panose="00000400000000000000" pitchFamily="2" charset="-78"/>
              </a:rPr>
              <a:t> عرب نخوری</a:t>
            </a:r>
            <a:r>
              <a:rPr lang="fa-IR" b="1">
                <a:solidFill>
                  <a:srgbClr val="FF0000"/>
                </a:solidFill>
                <a:cs typeface="B Nazanin" panose="00000400000000000000" pitchFamily="2" charset="-78"/>
              </a:rPr>
              <a:t>: </a:t>
            </a:r>
            <a:r>
              <a:rPr lang="fa-IR">
                <a:cs typeface="B Nazanin" panose="00000400000000000000" pitchFamily="2" charset="-78"/>
              </a:rPr>
              <a:t>این طایفه هم مانند سایر طوایف عرب در مناطق جنوبی خراسان </a:t>
            </a:r>
            <a:r>
              <a:rPr lang="fa-IR" smtClean="0">
                <a:cs typeface="B Nazanin" panose="00000400000000000000" pitchFamily="2" charset="-78"/>
              </a:rPr>
              <a:t>در منطقۀ </a:t>
            </a:r>
            <a:r>
              <a:rPr lang="fa-IR">
                <a:cs typeface="B Nazanin" panose="00000400000000000000" pitchFamily="2" charset="-78"/>
              </a:rPr>
              <a:t>بیرجند ماندهاند. بازماندگان این طایفه امروزه در بخش شوسف </a:t>
            </a:r>
            <a:r>
              <a:rPr lang="fa-IR" smtClean="0">
                <a:cs typeface="B Nazanin" panose="00000400000000000000" pitchFamily="2" charset="-78"/>
              </a:rPr>
              <a:t>شهرسـتان نهبندان </a:t>
            </a:r>
            <a:r>
              <a:rPr lang="fa-IR">
                <a:cs typeface="B Nazanin" panose="00000400000000000000" pitchFamily="2" charset="-78"/>
              </a:rPr>
              <a:t>به کشاورزی مشغولند." </a:t>
            </a:r>
            <a:r>
              <a:rPr lang="fa-IR" smtClean="0">
                <a:cs typeface="B Nazanin" panose="00000400000000000000" pitchFamily="2" charset="-78"/>
              </a:rPr>
              <a:t>{36}</a:t>
            </a:r>
            <a:endParaRPr lang="fa-IR">
              <a:cs typeface="B Nazanin" panose="00000400000000000000" pitchFamily="2" charset="-78"/>
            </a:endParaRPr>
          </a:p>
        </p:txBody>
      </p:sp>
      <p:sp>
        <p:nvSpPr>
          <p:cNvPr id="5" name="TextBox 4"/>
          <p:cNvSpPr txBox="1"/>
          <p:nvPr/>
        </p:nvSpPr>
        <p:spPr>
          <a:xfrm>
            <a:off x="2121290" y="5530632"/>
            <a:ext cx="1871003" cy="646331"/>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موقعیت نهبندان در استان خراسان جنوبی</a:t>
            </a:r>
            <a:endParaRPr lang="fa-IR" b="1">
              <a:solidFill>
                <a:srgbClr val="FF0000"/>
              </a:solidFill>
              <a:cs typeface="B Nazanin" panose="00000400000000000000" pitchFamily="2" charset="-78"/>
            </a:endParaRPr>
          </a:p>
        </p:txBody>
      </p:sp>
      <p:pic>
        <p:nvPicPr>
          <p:cNvPr id="7" name="Picture 6"/>
          <p:cNvPicPr>
            <a:picLocks noChangeAspect="1"/>
          </p:cNvPicPr>
          <p:nvPr/>
        </p:nvPicPr>
        <p:blipFill>
          <a:blip r:embed="rId2"/>
          <a:stretch>
            <a:fillRect/>
          </a:stretch>
        </p:blipFill>
        <p:spPr>
          <a:xfrm>
            <a:off x="838200" y="1878746"/>
            <a:ext cx="4423117" cy="3463827"/>
          </a:xfrm>
          <a:prstGeom prst="rect">
            <a:avLst/>
          </a:prstGeom>
        </p:spPr>
      </p:pic>
    </p:spTree>
    <p:extLst>
      <p:ext uri="{BB962C8B-B14F-4D97-AF65-F5344CB8AC3E}">
        <p14:creationId xmlns:p14="http://schemas.microsoft.com/office/powerpoint/2010/main" val="3519322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b="1" smtClean="0">
                <a:solidFill>
                  <a:srgbClr val="FF0000"/>
                </a:solidFill>
                <a:cs typeface="B Nazanin" panose="00000400000000000000" pitchFamily="2" charset="-78"/>
              </a:rPr>
              <a:t>9- سادات </a:t>
            </a:r>
            <a:r>
              <a:rPr lang="fa-IR" b="1">
                <a:solidFill>
                  <a:srgbClr val="FF0000"/>
                </a:solidFill>
                <a:cs typeface="B Nazanin" panose="00000400000000000000" pitchFamily="2" charset="-78"/>
              </a:rPr>
              <a:t>نوربخشیه: </a:t>
            </a:r>
            <a:r>
              <a:rPr lang="fa-IR">
                <a:cs typeface="B Nazanin" panose="00000400000000000000" pitchFamily="2" charset="-78"/>
              </a:rPr>
              <a:t>این طایفه از بازماندگان </a:t>
            </a:r>
            <a:r>
              <a:rPr lang="fa-IR">
                <a:cs typeface="B Nazanin" panose="00000400000000000000" pitchFamily="2" charset="-78"/>
              </a:rPr>
              <a:t>اولاد </a:t>
            </a:r>
            <a:r>
              <a:rPr lang="fa-IR" smtClean="0">
                <a:cs typeface="B Nazanin" panose="00000400000000000000" pitchFamily="2" charset="-78"/>
              </a:rPr>
              <a:t>«سید </a:t>
            </a:r>
            <a:r>
              <a:rPr lang="fa-IR">
                <a:cs typeface="B Nazanin" panose="00000400000000000000" pitchFamily="2" charset="-78"/>
              </a:rPr>
              <a:t>علاءالدین </a:t>
            </a:r>
            <a:r>
              <a:rPr lang="fa-IR">
                <a:cs typeface="B Nazanin" panose="00000400000000000000" pitchFamily="2" charset="-78"/>
              </a:rPr>
              <a:t>محمد </a:t>
            </a:r>
            <a:r>
              <a:rPr lang="fa-IR" smtClean="0">
                <a:cs typeface="B Nazanin" panose="00000400000000000000" pitchFamily="2" charset="-78"/>
              </a:rPr>
              <a:t>نوربخش» است </a:t>
            </a:r>
            <a:r>
              <a:rPr lang="fa-IR">
                <a:cs typeface="B Nazanin" panose="00000400000000000000" pitchFamily="2" charset="-78"/>
              </a:rPr>
              <a:t>که به هفده واسطه به امام </a:t>
            </a:r>
            <a:r>
              <a:rPr lang="fa-IR">
                <a:cs typeface="B Nazanin" panose="00000400000000000000" pitchFamily="2" charset="-78"/>
              </a:rPr>
              <a:t>موسی </a:t>
            </a:r>
            <a:r>
              <a:rPr lang="fa-IR" smtClean="0">
                <a:cs typeface="B Nazanin" panose="00000400000000000000" pitchFamily="2" charset="-78"/>
              </a:rPr>
              <a:t>کاظم (ع) </a:t>
            </a:r>
            <a:r>
              <a:rPr lang="fa-IR">
                <a:cs typeface="B Nazanin" panose="00000400000000000000" pitchFamily="2" charset="-78"/>
              </a:rPr>
              <a:t>میرسد. بازماندگان این </a:t>
            </a:r>
            <a:r>
              <a:rPr lang="fa-IR">
                <a:cs typeface="B Nazanin" panose="00000400000000000000" pitchFamily="2" charset="-78"/>
              </a:rPr>
              <a:t>طایفه </a:t>
            </a:r>
            <a:r>
              <a:rPr lang="fa-IR" smtClean="0">
                <a:cs typeface="B Nazanin" panose="00000400000000000000" pitchFamily="2" charset="-78"/>
              </a:rPr>
              <a:t>در قاین</a:t>
            </a:r>
            <a:r>
              <a:rPr lang="fa-IR">
                <a:cs typeface="B Nazanin" panose="00000400000000000000" pitchFamily="2" charset="-78"/>
              </a:rPr>
              <a:t>، بیرجند، مشهد و تهران زندگی میکنند.</a:t>
            </a:r>
          </a:p>
          <a:p>
            <a:pPr marL="0" indent="0" algn="just">
              <a:buNone/>
            </a:pPr>
            <a:r>
              <a:rPr lang="fa-IR" b="1" smtClean="0">
                <a:solidFill>
                  <a:srgbClr val="FF0000"/>
                </a:solidFill>
                <a:cs typeface="B Nazanin" panose="00000400000000000000" pitchFamily="2" charset="-78"/>
              </a:rPr>
              <a:t>10- عربهای </a:t>
            </a:r>
            <a:r>
              <a:rPr lang="fa-IR" b="1">
                <a:solidFill>
                  <a:srgbClr val="FF0000"/>
                </a:solidFill>
                <a:cs typeface="B Nazanin" panose="00000400000000000000" pitchFamily="2" charset="-78"/>
              </a:rPr>
              <a:t>عرب خانۀ بیرجند</a:t>
            </a:r>
            <a:r>
              <a:rPr lang="fa-IR">
                <a:cs typeface="B Nazanin" panose="00000400000000000000" pitchFamily="2" charset="-78"/>
              </a:rPr>
              <a:t>: عربهای این منطقه که در دهـستان عـرب </a:t>
            </a:r>
            <a:r>
              <a:rPr lang="fa-IR">
                <a:cs typeface="B Nazanin" panose="00000400000000000000" pitchFamily="2" charset="-78"/>
              </a:rPr>
              <a:t>خانـه </a:t>
            </a:r>
            <a:r>
              <a:rPr lang="fa-IR" smtClean="0">
                <a:cs typeface="B Nazanin" panose="00000400000000000000" pitchFamily="2" charset="-78"/>
              </a:rPr>
              <a:t>از توابع </a:t>
            </a:r>
            <a:r>
              <a:rPr lang="fa-IR">
                <a:cs typeface="B Nazanin" panose="00000400000000000000" pitchFamily="2" charset="-78"/>
              </a:rPr>
              <a:t>بخش شوسف شهرستان نهبنـدان زنـدگی مـیکننـد، از </a:t>
            </a:r>
            <a:r>
              <a:rPr lang="fa-IR">
                <a:cs typeface="B Nazanin" panose="00000400000000000000" pitchFamily="2" charset="-78"/>
              </a:rPr>
              <a:t>بازمانـدگان </a:t>
            </a:r>
            <a:r>
              <a:rPr lang="fa-IR" smtClean="0">
                <a:cs typeface="B Nazanin" panose="00000400000000000000" pitchFamily="2" charset="-78"/>
              </a:rPr>
              <a:t>اعرابـی هستند </a:t>
            </a:r>
            <a:r>
              <a:rPr lang="fa-IR">
                <a:cs typeface="B Nazanin" panose="00000400000000000000" pitchFamily="2" charset="-78"/>
              </a:rPr>
              <a:t>که جزو سپاهیان حازم در </a:t>
            </a:r>
            <a:r>
              <a:rPr lang="fa-IR">
                <a:cs typeface="B Nazanin" panose="00000400000000000000" pitchFamily="2" charset="-78"/>
              </a:rPr>
              <a:t>سال </a:t>
            </a:r>
            <a:r>
              <a:rPr lang="fa-IR" smtClean="0">
                <a:cs typeface="B Nazanin" panose="00000400000000000000" pitchFamily="2" charset="-78"/>
              </a:rPr>
              <a:t>(150هـ </a:t>
            </a:r>
            <a:r>
              <a:rPr lang="fa-IR">
                <a:cs typeface="B Nazanin" panose="00000400000000000000" pitchFamily="2" charset="-78"/>
              </a:rPr>
              <a:t>ـ </a:t>
            </a:r>
            <a:r>
              <a:rPr lang="fa-IR" smtClean="0">
                <a:cs typeface="B Nazanin" panose="00000400000000000000" pitchFamily="2" charset="-78"/>
              </a:rPr>
              <a:t>ق) </a:t>
            </a:r>
            <a:r>
              <a:rPr lang="fa-IR">
                <a:cs typeface="B Nazanin" panose="00000400000000000000" pitchFamily="2" charset="-78"/>
              </a:rPr>
              <a:t>به خراسان آمدهاند</a:t>
            </a:r>
            <a:r>
              <a:rPr lang="fa-IR">
                <a:cs typeface="B Nazanin" panose="00000400000000000000" pitchFamily="2" charset="-78"/>
              </a:rPr>
              <a:t>. </a:t>
            </a:r>
            <a:r>
              <a:rPr lang="fa-IR" smtClean="0">
                <a:cs typeface="B Nazanin" panose="00000400000000000000" pitchFamily="2" charset="-78"/>
              </a:rPr>
              <a:t>اکنـون هم </a:t>
            </a:r>
            <a:r>
              <a:rPr lang="fa-IR">
                <a:cs typeface="B Nazanin" panose="00000400000000000000" pitchFamily="2" charset="-78"/>
              </a:rPr>
              <a:t>بیشتر روستاهای این دهستان عرب نشین هـستند و بـه کـار کـشاورزی</a:t>
            </a:r>
            <a:r>
              <a:rPr lang="fa-IR">
                <a:cs typeface="B Nazanin" panose="00000400000000000000" pitchFamily="2" charset="-78"/>
              </a:rPr>
              <a:t>، </a:t>
            </a:r>
            <a:r>
              <a:rPr lang="fa-IR" smtClean="0">
                <a:cs typeface="B Nazanin" panose="00000400000000000000" pitchFamily="2" charset="-78"/>
              </a:rPr>
              <a:t>دام داری </a:t>
            </a:r>
            <a:r>
              <a:rPr lang="fa-IR">
                <a:cs typeface="B Nazanin" panose="00000400000000000000" pitchFamily="2" charset="-78"/>
              </a:rPr>
              <a:t>و قالی بافی اشتغال دارند و زبان غالب مردم این منطقه زبان </a:t>
            </a:r>
            <a:r>
              <a:rPr lang="fa-IR">
                <a:cs typeface="B Nazanin" panose="00000400000000000000" pitchFamily="2" charset="-78"/>
              </a:rPr>
              <a:t>عربی </a:t>
            </a:r>
            <a:r>
              <a:rPr lang="fa-IR" smtClean="0">
                <a:cs typeface="B Nazanin" panose="00000400000000000000" pitchFamily="2" charset="-78"/>
              </a:rPr>
              <a:t>است.{46}</a:t>
            </a:r>
            <a:endParaRPr lang="fa-IR">
              <a:cs typeface="B Nazanin" panose="00000400000000000000" pitchFamily="2" charset="-78"/>
            </a:endParaRPr>
          </a:p>
        </p:txBody>
      </p:sp>
    </p:spTree>
    <p:extLst>
      <p:ext uri="{BB962C8B-B14F-4D97-AF65-F5344CB8AC3E}">
        <p14:creationId xmlns:p14="http://schemas.microsoft.com/office/powerpoint/2010/main" val="291375317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عرب </a:t>
            </a:r>
            <a:r>
              <a:rPr lang="fa-IR" smtClean="0">
                <a:solidFill>
                  <a:srgbClr val="FF0000"/>
                </a:solidFill>
                <a:cs typeface="B Nazanin" panose="00000400000000000000" pitchFamily="2" charset="-78"/>
              </a:rPr>
              <a:t>خانه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چنان </a:t>
            </a:r>
            <a:r>
              <a:rPr lang="fa-IR">
                <a:cs typeface="B Nazanin" panose="00000400000000000000" pitchFamily="2" charset="-78"/>
              </a:rPr>
              <a:t>که اشاره شد اولین بار در دورۀ قاجاریه است که با نام عرب خانـه </a:t>
            </a:r>
            <a:r>
              <a:rPr lang="fa-IR" smtClean="0">
                <a:cs typeface="B Nazanin" panose="00000400000000000000" pitchFamily="2" charset="-78"/>
              </a:rPr>
              <a:t>برخـورد میکنیم</a:t>
            </a:r>
            <a:r>
              <a:rPr lang="fa-IR">
                <a:cs typeface="B Nazanin" panose="00000400000000000000" pitchFamily="2" charset="-78"/>
              </a:rPr>
              <a:t>، اما بدون تردید در آن زمـان عـرب خانـه محـدودهای بـسیار وسـیع را </a:t>
            </a:r>
            <a:r>
              <a:rPr lang="fa-IR" smtClean="0">
                <a:cs typeface="B Nazanin" panose="00000400000000000000" pitchFamily="2" charset="-78"/>
              </a:rPr>
              <a:t>شـامل میشده </a:t>
            </a:r>
            <a:r>
              <a:rPr lang="fa-IR">
                <a:cs typeface="B Nazanin" panose="00000400000000000000" pitchFamily="2" charset="-78"/>
              </a:rPr>
              <a:t>که جنوب خراسان </a:t>
            </a:r>
            <a:r>
              <a:rPr lang="fa-IR" smtClean="0">
                <a:cs typeface="B Nazanin" panose="00000400000000000000" pitchFamily="2" charset="-78"/>
              </a:rPr>
              <a:t>(قاینات)  </a:t>
            </a:r>
            <a:r>
              <a:rPr lang="fa-IR">
                <a:cs typeface="B Nazanin" panose="00000400000000000000" pitchFamily="2" charset="-78"/>
              </a:rPr>
              <a:t>را به نام عرب خانه عنوان </a:t>
            </a:r>
            <a:r>
              <a:rPr lang="fa-IR" smtClean="0">
                <a:cs typeface="B Nazanin" panose="00000400000000000000" pitchFamily="2" charset="-78"/>
              </a:rPr>
              <a:t>میکرده اند.{47}</a:t>
            </a:r>
            <a:endParaRPr lang="fa-IR">
              <a:cs typeface="B Nazanin" panose="00000400000000000000" pitchFamily="2" charset="-78"/>
            </a:endParaRPr>
          </a:p>
        </p:txBody>
      </p:sp>
      <p:sp>
        <p:nvSpPr>
          <p:cNvPr id="4" name="Flowchart: Alternate Process 3"/>
          <p:cNvSpPr/>
          <p:nvPr/>
        </p:nvSpPr>
        <p:spPr>
          <a:xfrm>
            <a:off x="838200" y="4001294"/>
            <a:ext cx="2264899" cy="1294228"/>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دورۀ قاجاریه</a:t>
            </a:r>
            <a:endParaRPr lang="fa-IR"/>
          </a:p>
        </p:txBody>
      </p:sp>
    </p:spTree>
    <p:extLst>
      <p:ext uri="{BB962C8B-B14F-4D97-AF65-F5344CB8AC3E}">
        <p14:creationId xmlns:p14="http://schemas.microsoft.com/office/powerpoint/2010/main" val="254516367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این نکته بیانگر این مطلب است که گستردگی و کثرت طوایف و قبایل مختلـف عرب در جنوب خراسان به حدی بوده است که گاه به جای قاینات، نام عرب خانـه بکـار گرفته میشده و آن را هم ردیف با قاینات بشمار میآوردند.</a:t>
            </a:r>
          </a:p>
          <a:p>
            <a:pPr marL="0" indent="0" algn="just">
              <a:buNone/>
            </a:pPr>
            <a:r>
              <a:rPr lang="fa-IR">
                <a:cs typeface="B Nazanin" panose="00000400000000000000" pitchFamily="2" charset="-78"/>
              </a:rPr>
              <a:t>چند منطقه را میتوان نام بـرد کـه اعـراب بـرای سـکونت قبایـل مهـاجر خـود برگزیدند</a:t>
            </a:r>
            <a:r>
              <a:rPr lang="fa-IR" b="1">
                <a:solidFill>
                  <a:srgbClr val="FF0000"/>
                </a:solidFill>
                <a:cs typeface="B Nazanin" panose="00000400000000000000" pitchFamily="2" charset="-78"/>
              </a:rPr>
              <a:t>: یکی در جنوب قاین، حومۀ بیرجنـد (عـربخانـه) </a:t>
            </a:r>
            <a:r>
              <a:rPr lang="fa-IR" smtClean="0">
                <a:cs typeface="B Nazanin" panose="00000400000000000000" pitchFamily="2" charset="-78"/>
              </a:rPr>
              <a:t>و دیگـری شـمال و شـمال شرقی قاین، </a:t>
            </a:r>
            <a:r>
              <a:rPr lang="fa-IR">
                <a:cs typeface="B Nazanin" panose="00000400000000000000" pitchFamily="2" charset="-78"/>
              </a:rPr>
              <a:t>خذری (دشت بیاض) و اطراف بزن آبـاد زیرکـوه. در </a:t>
            </a:r>
            <a:r>
              <a:rPr lang="fa-IR">
                <a:cs typeface="B Nazanin" panose="00000400000000000000" pitchFamily="2" charset="-78"/>
              </a:rPr>
              <a:t>حومـۀ </a:t>
            </a:r>
            <a:r>
              <a:rPr lang="fa-IR" smtClean="0">
                <a:cs typeface="B Nazanin" panose="00000400000000000000" pitchFamily="2" charset="-78"/>
              </a:rPr>
              <a:t>بیرجنـد </a:t>
            </a:r>
            <a:r>
              <a:rPr lang="fa-IR">
                <a:cs typeface="B Nazanin" panose="00000400000000000000" pitchFamily="2" charset="-78"/>
              </a:rPr>
              <a:t>قبیلـۀ خزیمه و بستگان حازم سکونت داشتند که تاکنون نیز ادامه یافته و تیـره هـایی از آنـان منشعب گردیده و مصدر امور سیاسی ـ نظامی بوده اند. در دشت بیاض قبیلـۀ ثقفـیهـا زندگی میکردند که تا زمان طاهریان و قدری بعد از آن نـام و یادشـان در </a:t>
            </a:r>
            <a:r>
              <a:rPr lang="fa-IR">
                <a:cs typeface="B Nazanin" panose="00000400000000000000" pitchFamily="2" charset="-78"/>
              </a:rPr>
              <a:t>تـاریخ </a:t>
            </a:r>
            <a:r>
              <a:rPr lang="fa-IR" smtClean="0">
                <a:cs typeface="B Nazanin" panose="00000400000000000000" pitchFamily="2" charset="-78"/>
              </a:rPr>
              <a:t>دیـده میشود</a:t>
            </a:r>
            <a:r>
              <a:rPr lang="fa-IR">
                <a:cs typeface="B Nazanin" panose="00000400000000000000" pitchFamily="2" charset="-78"/>
              </a:rPr>
              <a:t>.{48}</a:t>
            </a:r>
          </a:p>
          <a:p>
            <a:endParaRPr lang="fa-IR"/>
          </a:p>
        </p:txBody>
      </p:sp>
    </p:spTree>
    <p:extLst>
      <p:ext uri="{BB962C8B-B14F-4D97-AF65-F5344CB8AC3E}">
        <p14:creationId xmlns:p14="http://schemas.microsoft.com/office/powerpoint/2010/main" val="344153225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اما همچنان که خراسان بزرگ براثر گذشت زمان محدود شـد، عـرب خانـه </a:t>
            </a:r>
            <a:r>
              <a:rPr lang="fa-IR" smtClean="0">
                <a:cs typeface="B Nazanin" panose="00000400000000000000" pitchFamily="2" charset="-78"/>
              </a:rPr>
              <a:t>نیـز بتدریج </a:t>
            </a:r>
            <a:r>
              <a:rPr lang="fa-IR">
                <a:cs typeface="B Nazanin" panose="00000400000000000000" pitchFamily="2" charset="-78"/>
              </a:rPr>
              <a:t>محدود و محدودتر شد تا این که امروزه به منطقۀ جغرافیـایی محـدودی </a:t>
            </a:r>
            <a:r>
              <a:rPr lang="fa-IR" smtClean="0">
                <a:cs typeface="B Nazanin" panose="00000400000000000000" pitchFamily="2" charset="-78"/>
              </a:rPr>
              <a:t>اطـلاق میگـردد</a:t>
            </a:r>
            <a:r>
              <a:rPr lang="fa-IR">
                <a:cs typeface="B Nazanin" panose="00000400000000000000" pitchFamily="2" charset="-78"/>
              </a:rPr>
              <a:t>. </a:t>
            </a:r>
            <a:r>
              <a:rPr lang="fa-IR" smtClean="0">
                <a:cs typeface="B Nazanin" panose="00000400000000000000" pitchFamily="2" charset="-78"/>
              </a:rPr>
              <a:t>«فرهنـگ </a:t>
            </a:r>
            <a:r>
              <a:rPr lang="fa-IR">
                <a:cs typeface="B Nazanin" panose="00000400000000000000" pitchFamily="2" charset="-78"/>
              </a:rPr>
              <a:t>جغرافیـایی </a:t>
            </a:r>
            <a:r>
              <a:rPr lang="fa-IR" smtClean="0">
                <a:cs typeface="B Nazanin" panose="00000400000000000000" pitchFamily="2" charset="-78"/>
              </a:rPr>
              <a:t>ایـران»، </a:t>
            </a:r>
            <a:r>
              <a:rPr lang="fa-IR">
                <a:cs typeface="B Nazanin" panose="00000400000000000000" pitchFamily="2" charset="-78"/>
              </a:rPr>
              <a:t>عـرب خانـه را یکـی از دهـستانهـای </a:t>
            </a:r>
            <a:r>
              <a:rPr lang="fa-IR" smtClean="0">
                <a:cs typeface="B Nazanin" panose="00000400000000000000" pitchFamily="2" charset="-78"/>
              </a:rPr>
              <a:t>بخـش «درمیان» </a:t>
            </a:r>
            <a:r>
              <a:rPr lang="fa-IR">
                <a:cs typeface="B Nazanin" panose="00000400000000000000" pitchFamily="2" charset="-78"/>
              </a:rPr>
              <a:t>شهرستان بیرجند برشمرده که از طرف شمال شرقی به دهستان مؤمن </a:t>
            </a:r>
            <a:r>
              <a:rPr lang="fa-IR" smtClean="0">
                <a:cs typeface="B Nazanin" panose="00000400000000000000" pitchFamily="2" charset="-78"/>
              </a:rPr>
              <a:t>آبـاد، از </a:t>
            </a:r>
            <a:r>
              <a:rPr lang="fa-IR">
                <a:cs typeface="B Nazanin" panose="00000400000000000000" pitchFamily="2" charset="-78"/>
              </a:rPr>
              <a:t>غرب به دهستان قیس آباد و از شمال به دهستان گل فریز محدود میشود. </a:t>
            </a:r>
            <a:r>
              <a:rPr lang="fa-IR" smtClean="0">
                <a:cs typeface="B Nazanin" panose="00000400000000000000" pitchFamily="2" charset="-78"/>
              </a:rPr>
              <a:t>موقعیـت این </a:t>
            </a:r>
            <a:r>
              <a:rPr lang="fa-IR">
                <a:cs typeface="B Nazanin" panose="00000400000000000000" pitchFamily="2" charset="-78"/>
              </a:rPr>
              <a:t>دهستان را جلگه و کوهستانی، هوای آن را معتـدل، محـصول عمـدۀ آن را غـلات </a:t>
            </a:r>
            <a:r>
              <a:rPr lang="fa-IR" smtClean="0">
                <a:cs typeface="B Nazanin" panose="00000400000000000000" pitchFamily="2" charset="-78"/>
              </a:rPr>
              <a:t>و سبزیجات</a:t>
            </a:r>
            <a:r>
              <a:rPr lang="fa-IR">
                <a:cs typeface="B Nazanin" panose="00000400000000000000" pitchFamily="2" charset="-78"/>
              </a:rPr>
              <a:t>، مذهب مردم آن را شیعه و سنی و زبان آنان را عربی و فارسی عنوان میکند</a:t>
            </a:r>
          </a:p>
        </p:txBody>
      </p:sp>
      <p:sp>
        <p:nvSpPr>
          <p:cNvPr id="4" name="Flowchart: Alternate Process 3"/>
          <p:cNvSpPr/>
          <p:nvPr/>
        </p:nvSpPr>
        <p:spPr>
          <a:xfrm>
            <a:off x="1237957" y="4768948"/>
            <a:ext cx="4459458" cy="1266092"/>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بخـش «درمیان» شهرستان بیرجند</a:t>
            </a:r>
            <a:endParaRPr lang="fa-IR"/>
          </a:p>
        </p:txBody>
      </p:sp>
    </p:spTree>
    <p:extLst>
      <p:ext uri="{BB962C8B-B14F-4D97-AF65-F5344CB8AC3E}">
        <p14:creationId xmlns:p14="http://schemas.microsoft.com/office/powerpoint/2010/main" val="41621012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همین </a:t>
            </a:r>
            <a:r>
              <a:rPr lang="fa-IR">
                <a:cs typeface="B Nazanin" panose="00000400000000000000" pitchFamily="2" charset="-78"/>
              </a:rPr>
              <a:t>منبع اضافه میکند که دهستان مزبور از </a:t>
            </a:r>
            <a:r>
              <a:rPr lang="fa-IR" smtClean="0">
                <a:cs typeface="B Nazanin" panose="00000400000000000000" pitchFamily="2" charset="-78"/>
              </a:rPr>
              <a:t>(91) آبـادی </a:t>
            </a:r>
            <a:r>
              <a:rPr lang="fa-IR">
                <a:cs typeface="B Nazanin" panose="00000400000000000000" pitchFamily="2" charset="-78"/>
              </a:rPr>
              <a:t>بـزرگ و کوچـک </a:t>
            </a:r>
            <a:r>
              <a:rPr lang="fa-IR" smtClean="0">
                <a:cs typeface="B Nazanin" panose="00000400000000000000" pitchFamily="2" charset="-78"/>
              </a:rPr>
              <a:t>تـشکیل شده </a:t>
            </a:r>
            <a:r>
              <a:rPr lang="fa-IR">
                <a:cs typeface="B Nazanin" panose="00000400000000000000" pitchFamily="2" charset="-78"/>
              </a:rPr>
              <a:t>و مجموع نفوس آن </a:t>
            </a:r>
            <a:r>
              <a:rPr lang="fa-IR" smtClean="0">
                <a:cs typeface="B Nazanin" panose="00000400000000000000" pitchFamily="2" charset="-78"/>
              </a:rPr>
              <a:t>(10598) نفر </a:t>
            </a:r>
            <a:r>
              <a:rPr lang="fa-IR">
                <a:cs typeface="B Nazanin" panose="00000400000000000000" pitchFamily="2" charset="-78"/>
              </a:rPr>
              <a:t>است و روسـتاهای مهـم آن را دهـک بـا </a:t>
            </a:r>
            <a:r>
              <a:rPr lang="fa-IR" smtClean="0">
                <a:cs typeface="B Nazanin" panose="00000400000000000000" pitchFamily="2" charset="-78"/>
              </a:rPr>
              <a:t>(503 نفر)، </a:t>
            </a:r>
            <a:r>
              <a:rPr lang="fa-IR">
                <a:cs typeface="B Nazanin" panose="00000400000000000000" pitchFamily="2" charset="-78"/>
              </a:rPr>
              <a:t>سهل آباد با </a:t>
            </a:r>
            <a:r>
              <a:rPr lang="fa-IR" smtClean="0">
                <a:cs typeface="B Nazanin" panose="00000400000000000000" pitchFamily="2" charset="-78"/>
              </a:rPr>
              <a:t>(382نفر) </a:t>
            </a:r>
            <a:r>
              <a:rPr lang="fa-IR">
                <a:cs typeface="B Nazanin" panose="00000400000000000000" pitchFamily="2" charset="-78"/>
              </a:rPr>
              <a:t>و مختاران با </a:t>
            </a:r>
            <a:r>
              <a:rPr lang="fa-IR" smtClean="0">
                <a:cs typeface="B Nazanin" panose="00000400000000000000" pitchFamily="2" charset="-78"/>
              </a:rPr>
              <a:t>(736نفر) </a:t>
            </a:r>
            <a:r>
              <a:rPr lang="fa-IR">
                <a:cs typeface="B Nazanin" panose="00000400000000000000" pitchFamily="2" charset="-78"/>
              </a:rPr>
              <a:t>جمعیت عنوان </a:t>
            </a:r>
            <a:r>
              <a:rPr lang="fa-IR" smtClean="0">
                <a:cs typeface="B Nazanin" panose="00000400000000000000" pitchFamily="2" charset="-78"/>
              </a:rPr>
              <a:t>میکند.{49} اما </a:t>
            </a:r>
            <a:r>
              <a:rPr lang="fa-IR">
                <a:cs typeface="B Nazanin" panose="00000400000000000000" pitchFamily="2" charset="-78"/>
              </a:rPr>
              <a:t>براساس تقسیمات جدید کشوری، اکنون عـرب خانـه یکـی از </a:t>
            </a:r>
            <a:r>
              <a:rPr lang="fa-IR" smtClean="0">
                <a:cs typeface="B Nazanin" panose="00000400000000000000" pitchFamily="2" charset="-78"/>
              </a:rPr>
              <a:t>دهـستانهـای بخش </a:t>
            </a:r>
            <a:r>
              <a:rPr lang="fa-IR">
                <a:cs typeface="B Nazanin" panose="00000400000000000000" pitchFamily="2" charset="-78"/>
              </a:rPr>
              <a:t>شوسف شهرستان نهبندان میباشد که در حدود </a:t>
            </a:r>
            <a:r>
              <a:rPr lang="fa-IR" smtClean="0">
                <a:cs typeface="B Nazanin" panose="00000400000000000000" pitchFamily="2" charset="-78"/>
              </a:rPr>
              <a:t>(2811) کیلـومتر </a:t>
            </a:r>
            <a:r>
              <a:rPr lang="fa-IR">
                <a:cs typeface="B Nazanin" panose="00000400000000000000" pitchFamily="2" charset="-78"/>
              </a:rPr>
              <a:t>مربـع </a:t>
            </a:r>
            <a:r>
              <a:rPr lang="fa-IR" smtClean="0">
                <a:cs typeface="B Nazanin" panose="00000400000000000000" pitchFamily="2" charset="-78"/>
              </a:rPr>
              <a:t>وسـعت دارد.{50}</a:t>
            </a:r>
            <a:r>
              <a:rPr lang="fa-IR">
                <a:cs typeface="B Nazanin" panose="00000400000000000000" pitchFamily="2" charset="-78"/>
              </a:rPr>
              <a:t> </a:t>
            </a:r>
            <a:r>
              <a:rPr lang="fa-IR" smtClean="0">
                <a:cs typeface="B Nazanin" panose="00000400000000000000" pitchFamily="2" charset="-78"/>
              </a:rPr>
              <a:t>این </a:t>
            </a:r>
            <a:r>
              <a:rPr lang="fa-IR">
                <a:cs typeface="B Nazanin" panose="00000400000000000000" pitchFamily="2" charset="-78"/>
              </a:rPr>
              <a:t>دهستان از شمال و شمال غربی به شهرستان بیرجند، از جنوب به </a:t>
            </a:r>
            <a:r>
              <a:rPr lang="fa-IR" smtClean="0">
                <a:cs typeface="B Nazanin" panose="00000400000000000000" pitchFamily="2" charset="-78"/>
              </a:rPr>
              <a:t>دهـستان میغان </a:t>
            </a:r>
            <a:r>
              <a:rPr lang="fa-IR">
                <a:cs typeface="B Nazanin" panose="00000400000000000000" pitchFamily="2" charset="-78"/>
              </a:rPr>
              <a:t>و از شرق به دهستان شوسف محدود میشـود. طبـق سرشـماری عمـومی </a:t>
            </a:r>
            <a:r>
              <a:rPr lang="fa-IR" smtClean="0">
                <a:cs typeface="B Nazanin" panose="00000400000000000000" pitchFamily="2" charset="-78"/>
              </a:rPr>
              <a:t>سـال  </a:t>
            </a:r>
            <a:r>
              <a:rPr lang="fa-IR">
                <a:cs typeface="B Nazanin" panose="00000400000000000000" pitchFamily="2" charset="-78"/>
              </a:rPr>
              <a:t>1375این دهستان از </a:t>
            </a:r>
            <a:r>
              <a:rPr lang="fa-IR" smtClean="0">
                <a:cs typeface="B Nazanin" panose="00000400000000000000" pitchFamily="2" charset="-78"/>
              </a:rPr>
              <a:t>(109) آبادی </a:t>
            </a:r>
            <a:r>
              <a:rPr lang="fa-IR">
                <a:cs typeface="B Nazanin" panose="00000400000000000000" pitchFamily="2" charset="-78"/>
              </a:rPr>
              <a:t>کوچک و بزرگ تشکیل شده و جمعیـت آن </a:t>
            </a:r>
            <a:r>
              <a:rPr lang="fa-IR" smtClean="0">
                <a:cs typeface="B Nazanin" panose="00000400000000000000" pitchFamily="2" charset="-78"/>
              </a:rPr>
              <a:t>حـدود (7156نفر) </a:t>
            </a:r>
            <a:r>
              <a:rPr lang="fa-IR">
                <a:cs typeface="B Nazanin" panose="00000400000000000000" pitchFamily="2" charset="-78"/>
              </a:rPr>
              <a:t>برآورد شده است.</a:t>
            </a:r>
          </a:p>
        </p:txBody>
      </p:sp>
    </p:spTree>
    <p:extLst>
      <p:ext uri="{BB962C8B-B14F-4D97-AF65-F5344CB8AC3E}">
        <p14:creationId xmlns:p14="http://schemas.microsoft.com/office/powerpoint/2010/main" val="242942085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شغل</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شغل </a:t>
            </a:r>
            <a:r>
              <a:rPr lang="fa-IR">
                <a:cs typeface="B Nazanin" panose="00000400000000000000" pitchFamily="2" charset="-78"/>
              </a:rPr>
              <a:t>عمدۀ مردم این منطقه کشاورزی و دامداری است. برخی نیز بویژه زنان </a:t>
            </a:r>
            <a:r>
              <a:rPr lang="fa-IR" smtClean="0">
                <a:cs typeface="B Nazanin" panose="00000400000000000000" pitchFamily="2" charset="-78"/>
              </a:rPr>
              <a:t>بـه کار </a:t>
            </a:r>
            <a:r>
              <a:rPr lang="fa-IR">
                <a:cs typeface="B Nazanin" panose="00000400000000000000" pitchFamily="2" charset="-78"/>
              </a:rPr>
              <a:t>قالی بافی اشتغال دارند، اما شرایط اقلیمی و کمی نزولات آسـمانی باعـث شـده </a:t>
            </a:r>
            <a:r>
              <a:rPr lang="fa-IR" smtClean="0">
                <a:cs typeface="B Nazanin" panose="00000400000000000000" pitchFamily="2" charset="-78"/>
              </a:rPr>
              <a:t>کـه مردم </a:t>
            </a:r>
            <a:r>
              <a:rPr lang="fa-IR">
                <a:cs typeface="B Nazanin" panose="00000400000000000000" pitchFamily="2" charset="-78"/>
              </a:rPr>
              <a:t>این منطقه از شرایط اقتصادی مناسبی برخوردار نباشند. از طرفی روند روبه </a:t>
            </a:r>
            <a:r>
              <a:rPr lang="fa-IR" smtClean="0">
                <a:cs typeface="B Nazanin" panose="00000400000000000000" pitchFamily="2" charset="-78"/>
              </a:rPr>
              <a:t>رشـد جمعیت </a:t>
            </a:r>
            <a:r>
              <a:rPr lang="fa-IR">
                <a:cs typeface="B Nazanin" panose="00000400000000000000" pitchFamily="2" charset="-78"/>
              </a:rPr>
              <a:t>موجب شده کـه دیگـر کـشاورزی و دامداری ایـن منطقـه نتوانـد </a:t>
            </a:r>
            <a:r>
              <a:rPr lang="fa-IR" smtClean="0">
                <a:cs typeface="B Nazanin" panose="00000400000000000000" pitchFamily="2" charset="-78"/>
              </a:rPr>
              <a:t>جـوابگـوی نیازهای </a:t>
            </a:r>
            <a:r>
              <a:rPr lang="fa-IR">
                <a:cs typeface="B Nazanin" panose="00000400000000000000" pitchFamily="2" charset="-78"/>
              </a:rPr>
              <a:t>مردم باشد، از این رو اکثر مردان برای کسب درآمـد بـیشتـر راهـی </a:t>
            </a:r>
            <a:r>
              <a:rPr lang="fa-IR" smtClean="0">
                <a:cs typeface="B Nazanin" panose="00000400000000000000" pitchFamily="2" charset="-78"/>
              </a:rPr>
              <a:t>شـهرهای مختلف </a:t>
            </a:r>
            <a:r>
              <a:rPr lang="fa-IR">
                <a:cs typeface="B Nazanin" panose="00000400000000000000" pitchFamily="2" charset="-78"/>
              </a:rPr>
              <a:t>شدند. مشاهدۀ </a:t>
            </a:r>
            <a:r>
              <a:rPr lang="fa-IR" smtClean="0">
                <a:cs typeface="B Nazanin" panose="00000400000000000000" pitchFamily="2" charset="-78"/>
              </a:rPr>
              <a:t>جلوه های </a:t>
            </a:r>
            <a:r>
              <a:rPr lang="fa-IR">
                <a:cs typeface="B Nazanin" panose="00000400000000000000" pitchFamily="2" charset="-78"/>
              </a:rPr>
              <a:t>زندگی شهرنشینی و رفاه نسبی کـه در شـهرها بـا </a:t>
            </a:r>
            <a:r>
              <a:rPr lang="fa-IR" smtClean="0">
                <a:cs typeface="B Nazanin" panose="00000400000000000000" pitchFamily="2" charset="-78"/>
              </a:rPr>
              <a:t>آن برخورد </a:t>
            </a:r>
            <a:r>
              <a:rPr lang="fa-IR">
                <a:cs typeface="B Nazanin" panose="00000400000000000000" pitchFamily="2" charset="-78"/>
              </a:rPr>
              <a:t>میکردند، باعث شد که برخی از آنان زن و فرزندان خویش را نیز با خود </a:t>
            </a:r>
            <a:r>
              <a:rPr lang="fa-IR" smtClean="0">
                <a:cs typeface="B Nazanin" panose="00000400000000000000" pitchFamily="2" charset="-78"/>
              </a:rPr>
              <a:t>همـراه سازند</a:t>
            </a:r>
            <a:r>
              <a:rPr lang="fa-IR">
                <a:cs typeface="B Nazanin" panose="00000400000000000000" pitchFamily="2" charset="-78"/>
              </a:rPr>
              <a:t>. همین امر روند مهاجرت آنان را به سوی شهرها، بویژه در سالهای اخیر </a:t>
            </a:r>
            <a:r>
              <a:rPr lang="fa-IR" smtClean="0">
                <a:cs typeface="B Nazanin" panose="00000400000000000000" pitchFamily="2" charset="-78"/>
              </a:rPr>
              <a:t>سـرعتی بیشتر </a:t>
            </a:r>
            <a:r>
              <a:rPr lang="fa-IR">
                <a:cs typeface="B Nazanin" panose="00000400000000000000" pitchFamily="2" charset="-78"/>
              </a:rPr>
              <a:t>بخشیده است</a:t>
            </a:r>
          </a:p>
        </p:txBody>
      </p:sp>
    </p:spTree>
    <p:extLst>
      <p:ext uri="{BB962C8B-B14F-4D97-AF65-F5344CB8AC3E}">
        <p14:creationId xmlns:p14="http://schemas.microsoft.com/office/powerpoint/2010/main" val="338337410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مهاجرت</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مشکلات </a:t>
            </a:r>
            <a:r>
              <a:rPr lang="fa-IR">
                <a:cs typeface="B Nazanin" panose="00000400000000000000" pitchFamily="2" charset="-78"/>
              </a:rPr>
              <a:t>محیط طبیعی جنوب خراسان و کمبودی که در زمینـۀ آب و خـاک </a:t>
            </a:r>
            <a:r>
              <a:rPr lang="fa-IR" smtClean="0">
                <a:cs typeface="B Nazanin" panose="00000400000000000000" pitchFamily="2" charset="-78"/>
              </a:rPr>
              <a:t>از دیرباز </a:t>
            </a:r>
            <a:r>
              <a:rPr lang="fa-IR">
                <a:cs typeface="B Nazanin" panose="00000400000000000000" pitchFamily="2" charset="-78"/>
              </a:rPr>
              <a:t>در این ناحیه وجود داشته است، زندگی کوچنـشینی و حرکـت بـه دنبـال </a:t>
            </a:r>
            <a:r>
              <a:rPr lang="fa-IR" smtClean="0">
                <a:cs typeface="B Nazanin" panose="00000400000000000000" pitchFamily="2" charset="-78"/>
              </a:rPr>
              <a:t>یـافتن مراتع </a:t>
            </a:r>
            <a:r>
              <a:rPr lang="fa-IR">
                <a:cs typeface="B Nazanin" panose="00000400000000000000" pitchFamily="2" charset="-78"/>
              </a:rPr>
              <a:t>تازهتر و زندگی بهتر را ایجاب میکرده است. با وجود این، محیطـی نـسبتاً </a:t>
            </a:r>
            <a:r>
              <a:rPr lang="fa-IR" smtClean="0">
                <a:cs typeface="B Nazanin" panose="00000400000000000000" pitchFamily="2" charset="-78"/>
              </a:rPr>
              <a:t>دسـت نخورده </a:t>
            </a:r>
            <a:r>
              <a:rPr lang="fa-IR">
                <a:cs typeface="B Nazanin" panose="00000400000000000000" pitchFamily="2" charset="-78"/>
              </a:rPr>
              <a:t>که کمتر از شمال خراسان دست خوش </a:t>
            </a:r>
            <a:r>
              <a:rPr lang="fa-IR" smtClean="0">
                <a:cs typeface="B Nazanin" panose="00000400000000000000" pitchFamily="2" charset="-78"/>
              </a:rPr>
              <a:t>حمله های </a:t>
            </a:r>
            <a:r>
              <a:rPr lang="fa-IR">
                <a:cs typeface="B Nazanin" panose="00000400000000000000" pitchFamily="2" charset="-78"/>
              </a:rPr>
              <a:t>اقوام بیگانه بـوده و نیـز </a:t>
            </a:r>
            <a:r>
              <a:rPr lang="fa-IR" smtClean="0">
                <a:cs typeface="B Nazanin" panose="00000400000000000000" pitchFamily="2" charset="-78"/>
              </a:rPr>
              <a:t>عـدم وجود </a:t>
            </a:r>
            <a:r>
              <a:rPr lang="fa-IR">
                <a:cs typeface="B Nazanin" panose="00000400000000000000" pitchFamily="2" charset="-78"/>
              </a:rPr>
              <a:t>راههای ارتباطی عمده در جنوب خراسان موجب شده است که بافت اجتماعی </a:t>
            </a:r>
            <a:r>
              <a:rPr lang="fa-IR" smtClean="0">
                <a:cs typeface="B Nazanin" panose="00000400000000000000" pitchFamily="2" charset="-78"/>
              </a:rPr>
              <a:t>نیز کمتر </a:t>
            </a:r>
            <a:r>
              <a:rPr lang="fa-IR">
                <a:cs typeface="B Nazanin" panose="00000400000000000000" pitchFamily="2" charset="-78"/>
              </a:rPr>
              <a:t>دست خوش تغییر شود. </a:t>
            </a:r>
          </a:p>
        </p:txBody>
      </p:sp>
      <p:sp>
        <p:nvSpPr>
          <p:cNvPr id="4" name="Flowchart: Process 3"/>
          <p:cNvSpPr/>
          <p:nvPr/>
        </p:nvSpPr>
        <p:spPr>
          <a:xfrm>
            <a:off x="838200" y="4346917"/>
            <a:ext cx="3840480" cy="984738"/>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عـدم وجود راههای ارتباطی عمده در جنوب خراسان</a:t>
            </a:r>
            <a:endParaRPr lang="fa-IR"/>
          </a:p>
        </p:txBody>
      </p:sp>
    </p:spTree>
    <p:extLst>
      <p:ext uri="{BB962C8B-B14F-4D97-AF65-F5344CB8AC3E}">
        <p14:creationId xmlns:p14="http://schemas.microsoft.com/office/powerpoint/2010/main" val="405810198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رو زندگی اجتماعی بخشی از ساکنان این ناحیـه وهم چنین اعرابی که در این نواحی سکونت گزیدهاند برمبنای عـشیره و خـانواده پابرجـا مانده است. چنان که اشاره شد در روزگاران اخیر بویژه بعد از پیروزی انقلاب اسلامی، سـیل مهاجرت اعراب این منطقه به سوی شهرها جریان شدیدتری یافته است که البتـه علـت آن </a:t>
            </a:r>
            <a:r>
              <a:rPr lang="fa-IR" b="1">
                <a:solidFill>
                  <a:srgbClr val="FF0000"/>
                </a:solidFill>
                <a:cs typeface="B Nazanin" panose="00000400000000000000" pitchFamily="2" charset="-78"/>
              </a:rPr>
              <a:t>وضعیت نامناسب اقتصادی مردم و همچنین وضع طبیعی منطقه </a:t>
            </a:r>
            <a:r>
              <a:rPr lang="fa-IR">
                <a:cs typeface="B Nazanin" panose="00000400000000000000" pitchFamily="2" charset="-78"/>
              </a:rPr>
              <a:t>است. عـدم وجـود زمینهای مناسب برای کشاورزی و دامداری و وقوع خشکسالیهای پیدرپـی از عللـی است که زمینه را برای مهاجرت مساعدتر نموده است.</a:t>
            </a:r>
          </a:p>
          <a:p>
            <a:endParaRPr lang="fa-IR"/>
          </a:p>
        </p:txBody>
      </p:sp>
    </p:spTree>
    <p:extLst>
      <p:ext uri="{BB962C8B-B14F-4D97-AF65-F5344CB8AC3E}">
        <p14:creationId xmlns:p14="http://schemas.microsoft.com/office/powerpoint/2010/main" val="233335809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هم چنین اعرابی که در این نواحی سکونت گزیدهاند برمبنای عـشیره و خـانواده </a:t>
            </a:r>
            <a:r>
              <a:rPr lang="fa-IR" smtClean="0">
                <a:cs typeface="B Nazanin" panose="00000400000000000000" pitchFamily="2" charset="-78"/>
              </a:rPr>
              <a:t>پابرجـا مانده است. چنان </a:t>
            </a:r>
            <a:r>
              <a:rPr lang="fa-IR">
                <a:cs typeface="B Nazanin" panose="00000400000000000000" pitchFamily="2" charset="-78"/>
              </a:rPr>
              <a:t>که اشاره شد در روزگاران اخیر بویژه بعد از پیروزی انقلاب اسلامی، </a:t>
            </a:r>
            <a:r>
              <a:rPr lang="fa-IR" smtClean="0">
                <a:cs typeface="B Nazanin" panose="00000400000000000000" pitchFamily="2" charset="-78"/>
              </a:rPr>
              <a:t>سـیل مهاجرت </a:t>
            </a:r>
            <a:r>
              <a:rPr lang="fa-IR">
                <a:cs typeface="B Nazanin" panose="00000400000000000000" pitchFamily="2" charset="-78"/>
              </a:rPr>
              <a:t>اعراب این منطقه به سوی شهرها جریان شدیدتری یافته است که البتـه </a:t>
            </a:r>
            <a:r>
              <a:rPr lang="fa-IR" smtClean="0">
                <a:cs typeface="B Nazanin" panose="00000400000000000000" pitchFamily="2" charset="-78"/>
              </a:rPr>
              <a:t>علـت آن </a:t>
            </a:r>
            <a:r>
              <a:rPr lang="fa-IR">
                <a:cs typeface="B Nazanin" panose="00000400000000000000" pitchFamily="2" charset="-78"/>
              </a:rPr>
              <a:t>وضعیت نامناسب اقتصادی مردم و همچنین وضع طبیعی منطقه است. عـدم </a:t>
            </a:r>
            <a:r>
              <a:rPr lang="fa-IR" smtClean="0">
                <a:cs typeface="B Nazanin" panose="00000400000000000000" pitchFamily="2" charset="-78"/>
              </a:rPr>
              <a:t>وجـود  زمینهای </a:t>
            </a:r>
            <a:r>
              <a:rPr lang="fa-IR">
                <a:cs typeface="B Nazanin" panose="00000400000000000000" pitchFamily="2" charset="-78"/>
              </a:rPr>
              <a:t>مناسب برای کشاورزی و دامداری و </a:t>
            </a:r>
            <a:r>
              <a:rPr lang="fa-IR" b="1">
                <a:solidFill>
                  <a:srgbClr val="FF0000"/>
                </a:solidFill>
                <a:cs typeface="B Nazanin" panose="00000400000000000000" pitchFamily="2" charset="-78"/>
              </a:rPr>
              <a:t>وقوع خشکسالیهای </a:t>
            </a:r>
            <a:r>
              <a:rPr lang="fa-IR" b="1" smtClean="0">
                <a:solidFill>
                  <a:srgbClr val="FF0000"/>
                </a:solidFill>
                <a:cs typeface="B Nazanin" panose="00000400000000000000" pitchFamily="2" charset="-78"/>
              </a:rPr>
              <a:t>پی در پـی </a:t>
            </a:r>
            <a:r>
              <a:rPr lang="fa-IR">
                <a:cs typeface="B Nazanin" panose="00000400000000000000" pitchFamily="2" charset="-78"/>
              </a:rPr>
              <a:t>از </a:t>
            </a:r>
            <a:r>
              <a:rPr lang="fa-IR" smtClean="0">
                <a:cs typeface="B Nazanin" panose="00000400000000000000" pitchFamily="2" charset="-78"/>
              </a:rPr>
              <a:t>عللـی است </a:t>
            </a:r>
            <a:r>
              <a:rPr lang="fa-IR">
                <a:cs typeface="B Nazanin" panose="00000400000000000000" pitchFamily="2" charset="-78"/>
              </a:rPr>
              <a:t>که زمینه را برای مهاجرت مساعدتر نموده است</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09390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به هر حال مهاجرت اعراب به سمت ایران جریان داشته است. بیشتر مهاجرتها به سبب خشکی و بی آب و علف بودن شبه جزیرۀ عربستان صعودی انجـام مـیگرفتـه و طوایف مختلف به سوی سرزمینهـای آبـادتر کـوچ مـیکـردهانـد. در زمـان ساسـانیان درگیریهایی بسیار در مرز ایران صورت گرفته و اعراب سعی میکردنـد بـه هـر وسـیلۀ ممکن به داخل ایران نفوذ کرده و محلهایی مناسبتر برای سکونت خود بیابند.{2} در دورۀ سلطنت خسروپرویز اعراب در یک برخورد مـرزی در جـایی موسـوم بـه «</a:t>
            </a:r>
            <a:r>
              <a:rPr lang="fa-IR" b="1" smtClean="0">
                <a:solidFill>
                  <a:srgbClr val="FF0000"/>
                </a:solidFill>
                <a:cs typeface="B Nazanin" panose="00000400000000000000" pitchFamily="2" charset="-78"/>
              </a:rPr>
              <a:t>ذی قار</a:t>
            </a:r>
            <a:r>
              <a:rPr lang="fa-IR" smtClean="0">
                <a:cs typeface="B Nazanin" panose="00000400000000000000" pitchFamily="2" charset="-78"/>
              </a:rPr>
              <a:t>» با دسته ای از لشکریان ایران که عدهای از اعـراب نیـز بـا آنـان هـمراه بودنـد، روبهرو شدند. هرچند که در اثنای جنگ، سپاه ایران را رها کرده، اعراب توانـستند سـپاه ایران را شکست دهند</a:t>
            </a:r>
            <a:endParaRPr lang="fa-IR">
              <a:cs typeface="B Nazanin" panose="00000400000000000000" pitchFamily="2" charset="-78"/>
            </a:endParaRPr>
          </a:p>
        </p:txBody>
      </p:sp>
      <p:sp>
        <p:nvSpPr>
          <p:cNvPr id="4" name="Flowchart: Alternate Process 3"/>
          <p:cNvSpPr/>
          <p:nvPr/>
        </p:nvSpPr>
        <p:spPr>
          <a:xfrm>
            <a:off x="838200" y="5007469"/>
            <a:ext cx="2784143" cy="85980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مهاجرت</a:t>
            </a:r>
            <a:endParaRPr lang="fa-IR"/>
          </a:p>
        </p:txBody>
      </p:sp>
    </p:spTree>
    <p:extLst>
      <p:ext uri="{BB962C8B-B14F-4D97-AF65-F5344CB8AC3E}">
        <p14:creationId xmlns:p14="http://schemas.microsoft.com/office/powerpoint/2010/main" val="328769067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به هر حال بسیاری از خانوادهها برای همیشه موطن خـویش را رهـا کـرده </a:t>
            </a:r>
            <a:r>
              <a:rPr lang="fa-IR">
                <a:cs typeface="B Nazanin" panose="00000400000000000000" pitchFamily="2" charset="-78"/>
              </a:rPr>
              <a:t>و </a:t>
            </a:r>
            <a:r>
              <a:rPr lang="fa-IR" smtClean="0">
                <a:cs typeface="B Nazanin" panose="00000400000000000000" pitchFamily="2" charset="-78"/>
              </a:rPr>
              <a:t>بـه شهرهایی </a:t>
            </a:r>
            <a:r>
              <a:rPr lang="fa-IR">
                <a:cs typeface="B Nazanin" panose="00000400000000000000" pitchFamily="2" charset="-78"/>
              </a:rPr>
              <a:t>چون مشهد، تهران، کرمان، زاهدان و سایر شهرهای ایران رفتهاند. </a:t>
            </a:r>
            <a:r>
              <a:rPr lang="fa-IR">
                <a:cs typeface="B Nazanin" panose="00000400000000000000" pitchFamily="2" charset="-78"/>
              </a:rPr>
              <a:t>بخشی </a:t>
            </a:r>
            <a:r>
              <a:rPr lang="fa-IR" smtClean="0">
                <a:cs typeface="B Nazanin" panose="00000400000000000000" pitchFamily="2" charset="-78"/>
              </a:rPr>
              <a:t>قابل توجه </a:t>
            </a:r>
            <a:r>
              <a:rPr lang="fa-IR">
                <a:cs typeface="B Nazanin" panose="00000400000000000000" pitchFamily="2" charset="-78"/>
              </a:rPr>
              <a:t>از این مهاجران در شهرهای مختلف کشور به مـشاغل اداری و فرهنگـی </a:t>
            </a:r>
            <a:r>
              <a:rPr lang="fa-IR">
                <a:cs typeface="B Nazanin" panose="00000400000000000000" pitchFamily="2" charset="-78"/>
              </a:rPr>
              <a:t>و </a:t>
            </a:r>
            <a:r>
              <a:rPr lang="fa-IR" smtClean="0">
                <a:cs typeface="B Nazanin" panose="00000400000000000000" pitchFamily="2" charset="-78"/>
              </a:rPr>
              <a:t>عـدهای هم </a:t>
            </a:r>
            <a:r>
              <a:rPr lang="fa-IR">
                <a:cs typeface="B Nazanin" panose="00000400000000000000" pitchFamily="2" charset="-78"/>
              </a:rPr>
              <a:t>به کارهای فنی و </a:t>
            </a:r>
            <a:r>
              <a:rPr lang="fa-IR">
                <a:cs typeface="B Nazanin" panose="00000400000000000000" pitchFamily="2" charset="-78"/>
              </a:rPr>
              <a:t>خدماتی </a:t>
            </a:r>
            <a:r>
              <a:rPr lang="fa-IR" smtClean="0">
                <a:cs typeface="B Nazanin" panose="00000400000000000000" pitchFamily="2" charset="-78"/>
              </a:rPr>
              <a:t>پرداختهاند. دربارۀ </a:t>
            </a:r>
            <a:r>
              <a:rPr lang="fa-IR">
                <a:cs typeface="B Nazanin" panose="00000400000000000000" pitchFamily="2" charset="-78"/>
              </a:rPr>
              <a:t>توزیع جغرافیایی این مهاجران باید گفت، اگرچـه در تمـامی </a:t>
            </a:r>
            <a:r>
              <a:rPr lang="fa-IR">
                <a:cs typeface="B Nazanin" panose="00000400000000000000" pitchFamily="2" charset="-78"/>
              </a:rPr>
              <a:t>نقـاط </a:t>
            </a:r>
            <a:r>
              <a:rPr lang="fa-IR" smtClean="0">
                <a:cs typeface="B Nazanin" panose="00000400000000000000" pitchFamily="2" charset="-78"/>
              </a:rPr>
              <a:t>ایـران پراگندهاند </a:t>
            </a:r>
            <a:r>
              <a:rPr lang="fa-IR">
                <a:cs typeface="B Nazanin" panose="00000400000000000000" pitchFamily="2" charset="-78"/>
              </a:rPr>
              <a:t>لیکن در بعضی از موارد </a:t>
            </a:r>
            <a:r>
              <a:rPr lang="fa-IR">
                <a:cs typeface="B Nazanin" panose="00000400000000000000" pitchFamily="2" charset="-78"/>
              </a:rPr>
              <a:t>میتوان </a:t>
            </a:r>
            <a:r>
              <a:rPr lang="fa-IR" smtClean="0">
                <a:cs typeface="B Nazanin" panose="00000400000000000000" pitchFamily="2" charset="-78"/>
              </a:rPr>
              <a:t>محلـه هـایی </a:t>
            </a:r>
            <a:r>
              <a:rPr lang="fa-IR">
                <a:cs typeface="B Nazanin" panose="00000400000000000000" pitchFamily="2" charset="-78"/>
              </a:rPr>
              <a:t>خـاص را در </a:t>
            </a:r>
            <a:r>
              <a:rPr lang="fa-IR">
                <a:cs typeface="B Nazanin" panose="00000400000000000000" pitchFamily="2" charset="-78"/>
              </a:rPr>
              <a:t>شـهرهای </a:t>
            </a:r>
            <a:r>
              <a:rPr lang="fa-IR" smtClean="0">
                <a:cs typeface="B Nazanin" panose="00000400000000000000" pitchFamily="2" charset="-78"/>
              </a:rPr>
              <a:t>مختلـف عنوان </a:t>
            </a:r>
            <a:r>
              <a:rPr lang="fa-IR">
                <a:cs typeface="B Nazanin" panose="00000400000000000000" pitchFamily="2" charset="-78"/>
              </a:rPr>
              <a:t>کرد که مهاجران به نحوی مشخص در </a:t>
            </a:r>
            <a:r>
              <a:rPr lang="fa-IR">
                <a:cs typeface="B Nazanin" panose="00000400000000000000" pitchFamily="2" charset="-78"/>
              </a:rPr>
              <a:t>آن </a:t>
            </a:r>
            <a:r>
              <a:rPr lang="fa-IR" smtClean="0">
                <a:cs typeface="B Nazanin" panose="00000400000000000000" pitchFamily="2" charset="-78"/>
              </a:rPr>
              <a:t>محله ها </a:t>
            </a:r>
            <a:r>
              <a:rPr lang="fa-IR">
                <a:cs typeface="B Nazanin" panose="00000400000000000000" pitchFamily="2" charset="-78"/>
              </a:rPr>
              <a:t>تجمع یافتهاند</a:t>
            </a:r>
            <a:r>
              <a:rPr lang="fa-IR">
                <a:cs typeface="B Nazanin" panose="00000400000000000000" pitchFamily="2" charset="-78"/>
              </a:rPr>
              <a:t>. </a:t>
            </a:r>
            <a:r>
              <a:rPr lang="fa-IR" smtClean="0">
                <a:cs typeface="B Nazanin" panose="00000400000000000000" pitchFamily="2" charset="-78"/>
              </a:rPr>
              <a:t>مانند: </a:t>
            </a:r>
            <a:r>
              <a:rPr lang="fa-IR" b="1" smtClean="0">
                <a:solidFill>
                  <a:srgbClr val="FF0000"/>
                </a:solidFill>
                <a:cs typeface="B Nazanin" panose="00000400000000000000" pitchFamily="2" charset="-78"/>
              </a:rPr>
              <a:t>محله های </a:t>
            </a:r>
            <a:r>
              <a:rPr lang="fa-IR" b="1">
                <a:solidFill>
                  <a:srgbClr val="FF0000"/>
                </a:solidFill>
                <a:cs typeface="B Nazanin" panose="00000400000000000000" pitchFamily="2" charset="-78"/>
              </a:rPr>
              <a:t>خاوران </a:t>
            </a:r>
            <a:r>
              <a:rPr lang="fa-IR" b="1" smtClean="0">
                <a:solidFill>
                  <a:srgbClr val="FF0000"/>
                </a:solidFill>
                <a:cs typeface="B Nazanin" panose="00000400000000000000" pitchFamily="2" charset="-78"/>
              </a:rPr>
              <a:t>(هاشم </a:t>
            </a:r>
            <a:r>
              <a:rPr lang="fa-IR" b="1">
                <a:solidFill>
                  <a:srgbClr val="FF0000"/>
                </a:solidFill>
                <a:cs typeface="B Nazanin" panose="00000400000000000000" pitchFamily="2" charset="-78"/>
              </a:rPr>
              <a:t>آباد و </a:t>
            </a:r>
            <a:r>
              <a:rPr lang="fa-IR" b="1">
                <a:solidFill>
                  <a:srgbClr val="FF0000"/>
                </a:solidFill>
                <a:cs typeface="B Nazanin" panose="00000400000000000000" pitchFamily="2" charset="-78"/>
              </a:rPr>
              <a:t>شهرک </a:t>
            </a:r>
            <a:r>
              <a:rPr lang="fa-IR" b="1" smtClean="0">
                <a:solidFill>
                  <a:srgbClr val="FF0000"/>
                </a:solidFill>
                <a:cs typeface="B Nazanin" panose="00000400000000000000" pitchFamily="2" charset="-78"/>
              </a:rPr>
              <a:t>کاروان) </a:t>
            </a:r>
            <a:r>
              <a:rPr lang="fa-IR" b="1">
                <a:solidFill>
                  <a:srgbClr val="FF0000"/>
                </a:solidFill>
                <a:cs typeface="B Nazanin" panose="00000400000000000000" pitchFamily="2" charset="-78"/>
              </a:rPr>
              <a:t>تهران</a:t>
            </a:r>
            <a:r>
              <a:rPr lang="fa-IR">
                <a:cs typeface="B Nazanin" panose="00000400000000000000" pitchFamily="2" charset="-78"/>
              </a:rPr>
              <a:t>. </a:t>
            </a:r>
            <a:r>
              <a:rPr lang="fa-IR" b="1" smtClean="0">
                <a:solidFill>
                  <a:srgbClr val="00B050"/>
                </a:solidFill>
                <a:cs typeface="B Nazanin" panose="00000400000000000000" pitchFamily="2" charset="-78"/>
              </a:rPr>
              <a:t>محله های </a:t>
            </a:r>
            <a:r>
              <a:rPr lang="fa-IR" b="1">
                <a:solidFill>
                  <a:srgbClr val="00B050"/>
                </a:solidFill>
                <a:cs typeface="B Nazanin" panose="00000400000000000000" pitchFamily="2" charset="-78"/>
              </a:rPr>
              <a:t>مهرآباد</a:t>
            </a:r>
            <a:r>
              <a:rPr lang="fa-IR">
                <a:cs typeface="B Nazanin" panose="00000400000000000000" pitchFamily="2" charset="-78"/>
              </a:rPr>
              <a:t>، </a:t>
            </a:r>
            <a:r>
              <a:rPr lang="fa-IR" b="1" smtClean="0">
                <a:solidFill>
                  <a:srgbClr val="00B0F0"/>
                </a:solidFill>
                <a:cs typeface="B Nazanin" panose="00000400000000000000" pitchFamily="2" charset="-78"/>
              </a:rPr>
              <a:t>گلشور</a:t>
            </a:r>
            <a:r>
              <a:rPr lang="fa-IR" smtClean="0">
                <a:cs typeface="B Nazanin" panose="00000400000000000000" pitchFamily="2" charset="-78"/>
              </a:rPr>
              <a:t>، </a:t>
            </a:r>
            <a:r>
              <a:rPr lang="fa-IR" b="1" smtClean="0">
                <a:solidFill>
                  <a:srgbClr val="FF0000"/>
                </a:solidFill>
                <a:cs typeface="B Nazanin" panose="00000400000000000000" pitchFamily="2" charset="-78"/>
              </a:rPr>
              <a:t>مصلی (پایین خیابان</a:t>
            </a:r>
            <a:r>
              <a:rPr lang="fa-IR" smtClean="0">
                <a:cs typeface="B Nazanin" panose="00000400000000000000" pitchFamily="2" charset="-78"/>
              </a:rPr>
              <a:t>) </a:t>
            </a:r>
            <a:r>
              <a:rPr lang="fa-IR">
                <a:cs typeface="B Nazanin" panose="00000400000000000000" pitchFamily="2" charset="-78"/>
              </a:rPr>
              <a:t>و </a:t>
            </a:r>
            <a:r>
              <a:rPr lang="fa-IR" b="1">
                <a:solidFill>
                  <a:srgbClr val="00B050"/>
                </a:solidFill>
                <a:cs typeface="B Nazanin" panose="00000400000000000000" pitchFamily="2" charset="-78"/>
              </a:rPr>
              <a:t>سیدی مشهد</a:t>
            </a:r>
            <a:r>
              <a:rPr lang="fa-IR">
                <a:cs typeface="B Nazanin" panose="00000400000000000000" pitchFamily="2" charset="-78"/>
              </a:rPr>
              <a:t>. </a:t>
            </a:r>
            <a:r>
              <a:rPr lang="fa-IR" b="1" smtClean="0">
                <a:solidFill>
                  <a:srgbClr val="00B050"/>
                </a:solidFill>
                <a:cs typeface="B Nazanin" panose="00000400000000000000" pitchFamily="2" charset="-78"/>
              </a:rPr>
              <a:t>محله های </a:t>
            </a:r>
            <a:r>
              <a:rPr lang="fa-IR" b="1">
                <a:solidFill>
                  <a:srgbClr val="00B050"/>
                </a:solidFill>
                <a:cs typeface="B Nazanin" panose="00000400000000000000" pitchFamily="2" charset="-78"/>
              </a:rPr>
              <a:t>مختلف شهر کرمان </a:t>
            </a:r>
            <a:r>
              <a:rPr lang="fa-IR">
                <a:cs typeface="B Nazanin" panose="00000400000000000000" pitchFamily="2" charset="-78"/>
              </a:rPr>
              <a:t>و.</a:t>
            </a:r>
          </a:p>
          <a:p>
            <a:endParaRPr lang="fa-IR"/>
          </a:p>
        </p:txBody>
      </p:sp>
    </p:spTree>
    <p:extLst>
      <p:ext uri="{BB962C8B-B14F-4D97-AF65-F5344CB8AC3E}">
        <p14:creationId xmlns:p14="http://schemas.microsoft.com/office/powerpoint/2010/main" val="212676501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زبان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گویش </a:t>
            </a:r>
            <a:r>
              <a:rPr lang="fa-IR">
                <a:cs typeface="B Nazanin" panose="00000400000000000000" pitchFamily="2" charset="-78"/>
              </a:rPr>
              <a:t>غالب در منطقۀ عرب خانه زبـان عربـی اسـت، هرچنـد کـه در بعـضی </a:t>
            </a:r>
            <a:r>
              <a:rPr lang="fa-IR" smtClean="0">
                <a:cs typeface="B Nazanin" panose="00000400000000000000" pitchFamily="2" charset="-78"/>
              </a:rPr>
              <a:t>از روستاهای </a:t>
            </a:r>
            <a:r>
              <a:rPr lang="fa-IR">
                <a:cs typeface="B Nazanin" panose="00000400000000000000" pitchFamily="2" charset="-78"/>
              </a:rPr>
              <a:t>آن، که زمانی از مراکز عمدۀ تجمع و سکونت اعراب بشمار میآمد، اینک </a:t>
            </a:r>
            <a:r>
              <a:rPr lang="fa-IR" smtClean="0">
                <a:cs typeface="B Nazanin" panose="00000400000000000000" pitchFamily="2" charset="-78"/>
              </a:rPr>
              <a:t>زبان فارسی </a:t>
            </a:r>
            <a:r>
              <a:rPr lang="fa-IR">
                <a:cs typeface="B Nazanin" panose="00000400000000000000" pitchFamily="2" charset="-78"/>
              </a:rPr>
              <a:t>در آنها غلبه یافته و عنصر عربی محو شده است. با وجود این در روستاهای </a:t>
            </a:r>
            <a:r>
              <a:rPr lang="fa-IR" smtClean="0">
                <a:cs typeface="B Nazanin" panose="00000400000000000000" pitchFamily="2" charset="-78"/>
              </a:rPr>
              <a:t>عرب نشینی </a:t>
            </a:r>
            <a:r>
              <a:rPr lang="fa-IR">
                <a:cs typeface="B Nazanin" panose="00000400000000000000" pitchFamily="2" charset="-78"/>
              </a:rPr>
              <a:t>که تعداد آنها هم اندک نیست، زبان عربی به عنـوان زبـان اصـلی در مکالمـات </a:t>
            </a:r>
            <a:r>
              <a:rPr lang="fa-IR" smtClean="0">
                <a:cs typeface="B Nazanin" panose="00000400000000000000" pitchFamily="2" charset="-78"/>
              </a:rPr>
              <a:t>و محاورات </a:t>
            </a:r>
            <a:r>
              <a:rPr lang="fa-IR">
                <a:cs typeface="B Nazanin" panose="00000400000000000000" pitchFamily="2" charset="-78"/>
              </a:rPr>
              <a:t>روزمره بکار میرود و اکثر مردم با وجود گذشت سالیان متمادی برخلاف </a:t>
            </a:r>
            <a:r>
              <a:rPr lang="fa-IR" smtClean="0">
                <a:cs typeface="B Nazanin" panose="00000400000000000000" pitchFamily="2" charset="-78"/>
              </a:rPr>
              <a:t>سایر مناطقی </a:t>
            </a:r>
            <a:r>
              <a:rPr lang="fa-IR">
                <a:cs typeface="B Nazanin" panose="00000400000000000000" pitchFamily="2" charset="-78"/>
              </a:rPr>
              <a:t>که زبان عربی خود را به فراموشی سپردهاند، همچنان زبان و گویش عربی </a:t>
            </a:r>
            <a:r>
              <a:rPr lang="fa-IR" smtClean="0">
                <a:cs typeface="B Nazanin" panose="00000400000000000000" pitchFamily="2" charset="-78"/>
              </a:rPr>
              <a:t>خود را </a:t>
            </a:r>
            <a:r>
              <a:rPr lang="fa-IR">
                <a:cs typeface="B Nazanin" panose="00000400000000000000" pitchFamily="2" charset="-78"/>
              </a:rPr>
              <a:t>حفظ نمودهاند. </a:t>
            </a:r>
          </a:p>
        </p:txBody>
      </p:sp>
    </p:spTree>
    <p:extLst>
      <p:ext uri="{BB962C8B-B14F-4D97-AF65-F5344CB8AC3E}">
        <p14:creationId xmlns:p14="http://schemas.microsoft.com/office/powerpoint/2010/main" val="392553483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گونهای که تا چندین سال پیش آشنایی چنـدانی بـا زبـان فارسـی نداشتهاند. مناطقی چون خور، خوسف، سربیشه، مختاران و... کـه از مراکـز عمـدۀ سـکونت طوایف و قبایل عرب زنگویی، نخعی، خزائلی و فلاحی بشمار میآمدند، امـروزه از عنـصر عربی تهی گشته و زبان عربی در آنهـا از میـان رفتـه اسـت، امـا </a:t>
            </a:r>
            <a:r>
              <a:rPr lang="fa-IR" b="1">
                <a:solidFill>
                  <a:srgbClr val="FF0000"/>
                </a:solidFill>
                <a:cs typeface="B Nazanin" panose="00000400000000000000" pitchFamily="2" charset="-78"/>
              </a:rPr>
              <a:t>منطقـۀ عـرب خانـه از مهمترین مراکزی است که تاکنون اصالت زبان و گویش عربی در آن برجای مانده است</a:t>
            </a:r>
          </a:p>
          <a:p>
            <a:endParaRPr lang="fa-IR"/>
          </a:p>
        </p:txBody>
      </p:sp>
      <p:sp>
        <p:nvSpPr>
          <p:cNvPr id="4" name="Flowchart: Alternate Process 3"/>
          <p:cNvSpPr/>
          <p:nvPr/>
        </p:nvSpPr>
        <p:spPr>
          <a:xfrm>
            <a:off x="970671" y="4192173"/>
            <a:ext cx="4740812" cy="128016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مراکـز عمـدۀ سـکونت طوایف و قبایل عرب زنگویی، نخعی، خزائلی و فلاحی</a:t>
            </a:r>
            <a:endParaRPr lang="fa-IR"/>
          </a:p>
        </p:txBody>
      </p:sp>
    </p:spTree>
    <p:extLst>
      <p:ext uri="{BB962C8B-B14F-4D97-AF65-F5344CB8AC3E}">
        <p14:creationId xmlns:p14="http://schemas.microsoft.com/office/powerpoint/2010/main" val="222438743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شاید دلیل عمدۀ این امر چنان که قبلاً نیز اشاره کردیم آمیزش و اختلاط نـسبتاً </a:t>
            </a:r>
            <a:r>
              <a:rPr lang="fa-IR" smtClean="0">
                <a:cs typeface="B Nazanin" panose="00000400000000000000" pitchFamily="2" charset="-78"/>
              </a:rPr>
              <a:t>کمتـر مردم </a:t>
            </a:r>
            <a:r>
              <a:rPr lang="fa-IR">
                <a:cs typeface="B Nazanin" panose="00000400000000000000" pitchFamily="2" charset="-78"/>
              </a:rPr>
              <a:t>این منطقه با فارسی زبانان مجاور و در حاشیه قرار داشتن آنان بوده </a:t>
            </a:r>
            <a:r>
              <a:rPr lang="fa-IR" smtClean="0">
                <a:cs typeface="B Nazanin" panose="00000400000000000000" pitchFamily="2" charset="-78"/>
              </a:rPr>
              <a:t>است. </a:t>
            </a:r>
            <a:r>
              <a:rPr lang="fa-IR" b="1" smtClean="0">
                <a:solidFill>
                  <a:srgbClr val="FF0000"/>
                </a:solidFill>
                <a:cs typeface="B Nazanin" panose="00000400000000000000" pitchFamily="2" charset="-78"/>
              </a:rPr>
              <a:t>به </a:t>
            </a:r>
            <a:r>
              <a:rPr lang="fa-IR" b="1">
                <a:solidFill>
                  <a:srgbClr val="FF0000"/>
                </a:solidFill>
                <a:cs typeface="B Nazanin" panose="00000400000000000000" pitchFamily="2" charset="-78"/>
              </a:rPr>
              <a:t>هر حال زبان عربی، زبان غالب در این ناحیه بشمار میآید</a:t>
            </a:r>
            <a:r>
              <a:rPr lang="fa-IR">
                <a:cs typeface="B Nazanin" panose="00000400000000000000" pitchFamily="2" charset="-78"/>
              </a:rPr>
              <a:t>. از ویژگـیهـای </a:t>
            </a:r>
            <a:r>
              <a:rPr lang="fa-IR" smtClean="0">
                <a:cs typeface="B Nazanin" panose="00000400000000000000" pitchFamily="2" charset="-78"/>
              </a:rPr>
              <a:t>آن وجود </a:t>
            </a:r>
            <a:r>
              <a:rPr lang="fa-IR">
                <a:cs typeface="B Nazanin" panose="00000400000000000000" pitchFamily="2" charset="-78"/>
              </a:rPr>
              <a:t>نمونههایی فراوان از لغات و کلمات اصیل در این گویش است کـه در ایـن جـا </a:t>
            </a:r>
            <a:r>
              <a:rPr lang="fa-IR" smtClean="0">
                <a:cs typeface="B Nazanin" panose="00000400000000000000" pitchFamily="2" charset="-78"/>
              </a:rPr>
              <a:t>بـه ذکر </a:t>
            </a:r>
            <a:r>
              <a:rPr lang="fa-IR">
                <a:cs typeface="B Nazanin" panose="00000400000000000000" pitchFamily="2" charset="-78"/>
              </a:rPr>
              <a:t>چند نمونه از این کلمات و بسامد آنها در قرآن و اشعار عربی بسنده میکنیم</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4124415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غِدَ = رفت (غَدا، </a:t>
            </a:r>
            <a:r>
              <a:rPr lang="fa-IR" b="1">
                <a:solidFill>
                  <a:srgbClr val="FF0000"/>
                </a:solidFill>
                <a:cs typeface="B Nazanin" panose="00000400000000000000" pitchFamily="2" charset="-78"/>
              </a:rPr>
              <a:t>غُدوّاً</a:t>
            </a:r>
            <a:r>
              <a:rPr lang="fa-IR" b="1" smtClean="0">
                <a:solidFill>
                  <a:srgbClr val="FF0000"/>
                </a:solidFill>
                <a:cs typeface="B Nazanin" panose="00000400000000000000" pitchFamily="2" charset="-78"/>
              </a:rPr>
              <a:t>)</a:t>
            </a:r>
            <a:endParaRPr lang="fa-IR" b="1">
              <a:solidFill>
                <a:srgbClr val="FF0000"/>
              </a:solidFill>
            </a:endParaRPr>
          </a:p>
        </p:txBody>
      </p:sp>
      <p:sp>
        <p:nvSpPr>
          <p:cNvPr id="3" name="Content Placeholder 2"/>
          <p:cNvSpPr>
            <a:spLocks noGrp="1"/>
          </p:cNvSpPr>
          <p:nvPr>
            <p:ph idx="1"/>
          </p:nvPr>
        </p:nvSpPr>
        <p:spPr/>
        <p:txBody>
          <a:bodyPr/>
          <a:lstStyle/>
          <a:p>
            <a:pPr marL="0" indent="0" algn="ctr">
              <a:buNone/>
            </a:pPr>
            <a:r>
              <a:rPr lang="fa-IR" smtClean="0">
                <a:cs typeface="B Nazanin" panose="00000400000000000000" pitchFamily="2" charset="-78"/>
              </a:rPr>
              <a:t>وَ </a:t>
            </a:r>
            <a:r>
              <a:rPr lang="fa-IR">
                <a:cs typeface="B Nazanin" panose="00000400000000000000" pitchFamily="2" charset="-78"/>
              </a:rPr>
              <a:t>قَــد ْأغتَــدِی وَ الطَّیــرُ فِــی وُکُنَاتِهَــا		 بِمُنجَرِدٍ قَیدِ الأوَابِدِ هَیکَلِ (امـرؤ القـیس)</a:t>
            </a:r>
          </a:p>
          <a:p>
            <a:pPr marL="0" indent="0" algn="just">
              <a:buNone/>
            </a:pPr>
            <a:r>
              <a:rPr lang="fa-IR">
                <a:cs typeface="B Nazanin" panose="00000400000000000000" pitchFamily="2" charset="-78"/>
              </a:rPr>
              <a:t>(هنوز پرندگان در آشیانۀ خویش هستند که من سوار بر اسب بادپـای وحـشی و</a:t>
            </a:r>
          </a:p>
          <a:p>
            <a:pPr marL="0" indent="0" algn="just">
              <a:buNone/>
            </a:pPr>
            <a:r>
              <a:rPr lang="fa-IR">
                <a:cs typeface="B Nazanin" panose="00000400000000000000" pitchFamily="2" charset="-78"/>
              </a:rPr>
              <a:t>کوه پیکر شده، صبح زود بیرون میروم){52}</a:t>
            </a:r>
          </a:p>
          <a:p>
            <a:endParaRPr lang="fa-IR"/>
          </a:p>
        </p:txBody>
      </p:sp>
    </p:spTree>
    <p:extLst>
      <p:ext uri="{BB962C8B-B14F-4D97-AF65-F5344CB8AC3E}">
        <p14:creationId xmlns:p14="http://schemas.microsoft.com/office/powerpoint/2010/main" val="205521193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عرَف = شناخت (عَرَفَ)، وُجَف = ایستاد (</a:t>
            </a:r>
            <a:r>
              <a:rPr lang="fa-IR">
                <a:solidFill>
                  <a:srgbClr val="FF0000"/>
                </a:solidFill>
                <a:cs typeface="B Nazanin" panose="00000400000000000000" pitchFamily="2" charset="-78"/>
              </a:rPr>
              <a:t>وَقَفَ</a:t>
            </a:r>
            <a:r>
              <a:rPr lang="fa-IR" smtClean="0">
                <a:solidFill>
                  <a:srgbClr val="FF0000"/>
                </a:solidFill>
                <a:cs typeface="B Nazanin" panose="00000400000000000000" pitchFamily="2" charset="-78"/>
              </a:rPr>
              <a:t>)</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ctr">
              <a:buNone/>
            </a:pPr>
            <a:r>
              <a:rPr lang="fa-IR" smtClean="0">
                <a:cs typeface="B Nazanin" panose="00000400000000000000" pitchFamily="2" charset="-78"/>
              </a:rPr>
              <a:t>وَقَفــتُ </a:t>
            </a:r>
            <a:r>
              <a:rPr lang="fa-IR">
                <a:cs typeface="B Nazanin" panose="00000400000000000000" pitchFamily="2" charset="-78"/>
              </a:rPr>
              <a:t>بِهَــا مِــن بَعــدِ عِــشرینَ حِجــۀً </a:t>
            </a:r>
            <a:r>
              <a:rPr lang="fa-IR" smtClean="0">
                <a:cs typeface="B Nazanin" panose="00000400000000000000" pitchFamily="2" charset="-78"/>
              </a:rPr>
              <a:t>	فَلَأیاً </a:t>
            </a:r>
            <a:r>
              <a:rPr lang="fa-IR">
                <a:cs typeface="B Nazanin" panose="00000400000000000000" pitchFamily="2" charset="-78"/>
              </a:rPr>
              <a:t>عَرَفـتُ الـدارَ بَعـدَ تَـوَهمِ </a:t>
            </a:r>
            <a:r>
              <a:rPr lang="fa-IR">
                <a:cs typeface="B Nazanin" panose="00000400000000000000" pitchFamily="2" charset="-78"/>
              </a:rPr>
              <a:t>(</a:t>
            </a:r>
            <a:r>
              <a:rPr lang="fa-IR" smtClean="0">
                <a:cs typeface="B Nazanin" panose="00000400000000000000" pitchFamily="2" charset="-78"/>
              </a:rPr>
              <a:t>هیـر)</a:t>
            </a:r>
            <a:endParaRPr lang="fa-IR">
              <a:cs typeface="B Nazanin" panose="00000400000000000000" pitchFamily="2" charset="-78"/>
            </a:endParaRPr>
          </a:p>
          <a:p>
            <a:pPr marL="0" indent="0" algn="just">
              <a:buNone/>
            </a:pPr>
            <a:r>
              <a:rPr lang="fa-IR" smtClean="0">
                <a:cs typeface="B Nazanin" panose="00000400000000000000" pitchFamily="2" charset="-78"/>
              </a:rPr>
              <a:t>(بعد </a:t>
            </a:r>
            <a:r>
              <a:rPr lang="fa-IR">
                <a:cs typeface="B Nazanin" panose="00000400000000000000" pitchFamily="2" charset="-78"/>
              </a:rPr>
              <a:t>از بیست سال دوری در منزل یار توقف کردم و با زحمت زیاد و قـوۀ </a:t>
            </a:r>
            <a:r>
              <a:rPr lang="fa-IR" smtClean="0">
                <a:cs typeface="B Nazanin" panose="00000400000000000000" pitchFamily="2" charset="-78"/>
              </a:rPr>
              <a:t>تخیـل آن </a:t>
            </a:r>
            <a:r>
              <a:rPr lang="fa-IR">
                <a:cs typeface="B Nazanin" panose="00000400000000000000" pitchFamily="2" charset="-78"/>
              </a:rPr>
              <a:t>را </a:t>
            </a:r>
            <a:r>
              <a:rPr lang="fa-IR" smtClean="0">
                <a:cs typeface="B Nazanin" panose="00000400000000000000" pitchFamily="2" charset="-78"/>
              </a:rPr>
              <a:t>بازشناختم).{53}</a:t>
            </a:r>
            <a:endParaRPr lang="fa-IR">
              <a:cs typeface="B Nazanin" panose="00000400000000000000" pitchFamily="2" charset="-78"/>
            </a:endParaRPr>
          </a:p>
          <a:p>
            <a:pPr marL="0" indent="0" algn="just">
              <a:buNone/>
            </a:pPr>
            <a:r>
              <a:rPr lang="fa-IR">
                <a:cs typeface="B Nazanin" panose="00000400000000000000" pitchFamily="2" charset="-78"/>
              </a:rPr>
              <a:t>لِسَان = زبان </a:t>
            </a:r>
            <a:r>
              <a:rPr lang="fa-IR" smtClean="0">
                <a:cs typeface="B Nazanin" panose="00000400000000000000" pitchFamily="2" charset="-78"/>
              </a:rPr>
              <a:t>(لِسَان)، </a:t>
            </a:r>
            <a:r>
              <a:rPr lang="fa-IR">
                <a:cs typeface="B Nazanin" panose="00000400000000000000" pitchFamily="2" charset="-78"/>
              </a:rPr>
              <a:t>لَحم = گوشت </a:t>
            </a:r>
            <a:r>
              <a:rPr lang="fa-IR" smtClean="0">
                <a:cs typeface="B Nazanin" panose="00000400000000000000" pitchFamily="2" charset="-78"/>
              </a:rPr>
              <a:t>(لَحم)، </a:t>
            </a:r>
            <a:r>
              <a:rPr lang="fa-IR">
                <a:cs typeface="B Nazanin" panose="00000400000000000000" pitchFamily="2" charset="-78"/>
              </a:rPr>
              <a:t>دَم = </a:t>
            </a:r>
            <a:r>
              <a:rPr lang="fa-IR" smtClean="0">
                <a:cs typeface="B Nazanin" panose="00000400000000000000" pitchFamily="2" charset="-78"/>
              </a:rPr>
              <a:t>خون ( </a:t>
            </a:r>
            <a:r>
              <a:rPr lang="fa-IR" smtClean="0">
                <a:cs typeface="B Nazanin" panose="00000400000000000000" pitchFamily="2" charset="-78"/>
              </a:rPr>
              <a:t>د</a:t>
            </a:r>
            <a:r>
              <a:rPr lang="fa-IR" smtClean="0">
                <a:cs typeface="B Nazanin" panose="00000400000000000000" pitchFamily="2" charset="-78"/>
              </a:rPr>
              <a:t>َمّ)</a:t>
            </a:r>
          </a:p>
          <a:p>
            <a:pPr marL="0" indent="0" algn="ctr">
              <a:buNone/>
            </a:pPr>
            <a:r>
              <a:rPr lang="fa-IR" smtClean="0">
                <a:cs typeface="B Nazanin" panose="00000400000000000000" pitchFamily="2" charset="-78"/>
              </a:rPr>
              <a:t>لِــسَانُ الفَتَــی نِــصفٌ وَ نِــصفٌ فُــؤَادُهُ فَلَم یَبقَ إِلاّصُورَۀُ اللَّحـمِ وَ الـدمِ (هیـر)</a:t>
            </a:r>
          </a:p>
          <a:p>
            <a:pPr marL="0" indent="0" algn="ctr">
              <a:buNone/>
            </a:pPr>
            <a:r>
              <a:rPr lang="fa-IR" smtClean="0">
                <a:cs typeface="B Nazanin" panose="00000400000000000000" pitchFamily="2" charset="-78"/>
              </a:rPr>
              <a:t>(مرد </a:t>
            </a:r>
            <a:r>
              <a:rPr lang="fa-IR">
                <a:cs typeface="B Nazanin" panose="00000400000000000000" pitchFamily="2" charset="-78"/>
              </a:rPr>
              <a:t>دو بخش است؛ زبان و دلش، دیگر جز شکل گوش و خون باقی </a:t>
            </a:r>
            <a:r>
              <a:rPr lang="fa-IR" smtClean="0">
                <a:cs typeface="B Nazanin" panose="00000400000000000000" pitchFamily="2" charset="-78"/>
              </a:rPr>
              <a:t>نیست).{54}</a:t>
            </a:r>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99089494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یابِس = خشک (یابِس)، رطب = تر، مرطوب (</a:t>
            </a:r>
            <a:r>
              <a:rPr lang="fa-IR">
                <a:solidFill>
                  <a:srgbClr val="FF0000"/>
                </a:solidFill>
                <a:cs typeface="B Nazanin" panose="00000400000000000000" pitchFamily="2" charset="-78"/>
              </a:rPr>
              <a:t>رَطب</a:t>
            </a:r>
            <a:r>
              <a:rPr lang="fa-IR" smtClean="0">
                <a:solidFill>
                  <a:srgbClr val="FF0000"/>
                </a:solidFill>
                <a:cs typeface="B Nazanin" panose="00000400000000000000" pitchFamily="2" charset="-78"/>
              </a:rPr>
              <a:t>)</a:t>
            </a:r>
            <a:endParaRPr lang="fa-IR">
              <a:solidFill>
                <a:srgbClr val="FF0000"/>
              </a:solidFill>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وَ </a:t>
            </a:r>
            <a:r>
              <a:rPr lang="fa-IR">
                <a:cs typeface="B Nazanin" panose="00000400000000000000" pitchFamily="2" charset="-78"/>
              </a:rPr>
              <a:t>عِندَهُ مَفاتِحُ الغَیبِ لا یَعلَمُها إِلاَّ هُوَ وَ یَعلَمُ ما فِی البَرِّ وَ البَحرِ وَ ما تَسقُطُ مِن وَرَ قَ ٍ ـۀ </a:t>
            </a:r>
            <a:r>
              <a:rPr lang="fa-IR">
                <a:cs typeface="B Nazanin" panose="00000400000000000000" pitchFamily="2" charset="-78"/>
              </a:rPr>
              <a:t>إِلاَّ </a:t>
            </a:r>
            <a:r>
              <a:rPr lang="fa-IR" smtClean="0">
                <a:cs typeface="B Nazanin" panose="00000400000000000000" pitchFamily="2" charset="-78"/>
              </a:rPr>
              <a:t>یَعلَمُهـا وَلا حَبۀٍ </a:t>
            </a:r>
            <a:r>
              <a:rPr lang="fa-IR">
                <a:cs typeface="B Nazanin" panose="00000400000000000000" pitchFamily="2" charset="-78"/>
              </a:rPr>
              <a:t>فی ظُلُماتِ الأرضِ وَلا رَطبٍ وَ لا یابِسٍ إِلاَّ فی کِتابٍ </a:t>
            </a:r>
            <a:r>
              <a:rPr lang="fa-IR">
                <a:cs typeface="B Nazanin" panose="00000400000000000000" pitchFamily="2" charset="-78"/>
              </a:rPr>
              <a:t>مُبینٍ</a:t>
            </a:r>
            <a:r>
              <a:rPr lang="fa-IR" smtClean="0">
                <a:cs typeface="B Nazanin" panose="00000400000000000000" pitchFamily="2" charset="-78"/>
              </a:rPr>
              <a:t>. </a:t>
            </a:r>
          </a:p>
          <a:p>
            <a:pPr marL="0" indent="0" algn="just">
              <a:buNone/>
            </a:pPr>
            <a:r>
              <a:rPr lang="fa-IR" smtClean="0">
                <a:cs typeface="B Nazanin" panose="00000400000000000000" pitchFamily="2" charset="-78"/>
              </a:rPr>
              <a:t>(و </a:t>
            </a:r>
            <a:r>
              <a:rPr lang="fa-IR">
                <a:cs typeface="B Nazanin" panose="00000400000000000000" pitchFamily="2" charset="-78"/>
              </a:rPr>
              <a:t>کلیدهای غیب، تنها نزد اوست. جز او ]کـسی[ آن را نمـیدانـد، و آن </a:t>
            </a:r>
            <a:r>
              <a:rPr lang="fa-IR">
                <a:cs typeface="B Nazanin" panose="00000400000000000000" pitchFamily="2" charset="-78"/>
              </a:rPr>
              <a:t>چـه </a:t>
            </a:r>
            <a:r>
              <a:rPr lang="fa-IR" smtClean="0">
                <a:cs typeface="B Nazanin" panose="00000400000000000000" pitchFamily="2" charset="-78"/>
              </a:rPr>
              <a:t>در خشکی </a:t>
            </a:r>
            <a:r>
              <a:rPr lang="fa-IR">
                <a:cs typeface="B Nazanin" panose="00000400000000000000" pitchFamily="2" charset="-78"/>
              </a:rPr>
              <a:t>و دریاست میداند، و هیچ برگی فرو نمیافتد </a:t>
            </a:r>
            <a:r>
              <a:rPr lang="fa-IR">
                <a:cs typeface="B Nazanin" panose="00000400000000000000" pitchFamily="2" charset="-78"/>
              </a:rPr>
              <a:t>مگر </a:t>
            </a:r>
            <a:r>
              <a:rPr lang="fa-IR" smtClean="0">
                <a:cs typeface="B Nazanin" panose="00000400000000000000" pitchFamily="2" charset="-78"/>
              </a:rPr>
              <a:t>{ایـن کـه} </a:t>
            </a:r>
            <a:r>
              <a:rPr lang="fa-IR">
                <a:cs typeface="B Nazanin" panose="00000400000000000000" pitchFamily="2" charset="-78"/>
              </a:rPr>
              <a:t>آن را مـیدانـد</a:t>
            </a:r>
            <a:r>
              <a:rPr lang="fa-IR">
                <a:cs typeface="B Nazanin" panose="00000400000000000000" pitchFamily="2" charset="-78"/>
              </a:rPr>
              <a:t>، </a:t>
            </a:r>
            <a:r>
              <a:rPr lang="fa-IR" smtClean="0">
                <a:cs typeface="B Nazanin" panose="00000400000000000000" pitchFamily="2" charset="-78"/>
              </a:rPr>
              <a:t>و هیچ </a:t>
            </a:r>
            <a:r>
              <a:rPr lang="fa-IR">
                <a:cs typeface="B Nazanin" panose="00000400000000000000" pitchFamily="2" charset="-78"/>
              </a:rPr>
              <a:t>دانهای در تاریکیهای زمین، و هیچ تر و خشکی نیست </a:t>
            </a:r>
            <a:r>
              <a:rPr lang="fa-IR">
                <a:cs typeface="B Nazanin" panose="00000400000000000000" pitchFamily="2" charset="-78"/>
              </a:rPr>
              <a:t>مگـر </a:t>
            </a:r>
            <a:r>
              <a:rPr lang="fa-IR" smtClean="0">
                <a:cs typeface="B Nazanin" panose="00000400000000000000" pitchFamily="2" charset="-78"/>
              </a:rPr>
              <a:t>{ایـن کـه} </a:t>
            </a:r>
            <a:r>
              <a:rPr lang="fa-IR">
                <a:cs typeface="B Nazanin" panose="00000400000000000000" pitchFamily="2" charset="-78"/>
              </a:rPr>
              <a:t>در </a:t>
            </a:r>
            <a:r>
              <a:rPr lang="fa-IR" smtClean="0">
                <a:cs typeface="B Nazanin" panose="00000400000000000000" pitchFamily="2" charset="-78"/>
              </a:rPr>
              <a:t>کتـابی روشن {ثبت} </a:t>
            </a:r>
            <a:r>
              <a:rPr lang="fa-IR">
                <a:cs typeface="B Nazanin" panose="00000400000000000000" pitchFamily="2" charset="-78"/>
              </a:rPr>
              <a:t>است(.55</a:t>
            </a:r>
          </a:p>
          <a:p>
            <a:endParaRPr lang="fa-IR"/>
          </a:p>
        </p:txBody>
      </p:sp>
    </p:spTree>
    <p:extLst>
      <p:ext uri="{BB962C8B-B14F-4D97-AF65-F5344CB8AC3E}">
        <p14:creationId xmlns:p14="http://schemas.microsoft.com/office/powerpoint/2010/main" val="354379635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 حِلَف = سوگند خورد (حَلَفَ</a:t>
            </a:r>
            <a:r>
              <a:rPr lang="fa-IR" b="1">
                <a:solidFill>
                  <a:srgbClr val="FF0000"/>
                </a:solidFill>
                <a:cs typeface="B Nazanin" panose="00000400000000000000" pitchFamily="2" charset="-78"/>
              </a:rPr>
              <a:t>) </a:t>
            </a:r>
            <a:endParaRPr lang="fa-IR" b="1">
              <a:solidFill>
                <a:srgbClr val="FF0000"/>
              </a:solidFill>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وَ </a:t>
            </a:r>
            <a:r>
              <a:rPr lang="fa-IR">
                <a:cs typeface="B Nazanin" panose="00000400000000000000" pitchFamily="2" charset="-78"/>
              </a:rPr>
              <a:t>یَحلِفُونَ بِاللَهِ إِنَّهُم لَمِنکُم وَ لکِنَّهُم </a:t>
            </a:r>
            <a:r>
              <a:rPr lang="fa-IR">
                <a:cs typeface="B Nazanin" panose="00000400000000000000" pitchFamily="2" charset="-78"/>
              </a:rPr>
              <a:t>قَومٌ </a:t>
            </a:r>
            <a:r>
              <a:rPr lang="fa-IR" smtClean="0">
                <a:cs typeface="B Nazanin" panose="00000400000000000000" pitchFamily="2" charset="-78"/>
              </a:rPr>
              <a:t>یَفرَقُون</a:t>
            </a:r>
          </a:p>
          <a:p>
            <a:pPr marL="0" indent="0" algn="just">
              <a:buNone/>
            </a:pPr>
            <a:r>
              <a:rPr lang="fa-IR" smtClean="0">
                <a:cs typeface="B Nazanin" panose="00000400000000000000" pitchFamily="2" charset="-78"/>
              </a:rPr>
              <a:t>(و </a:t>
            </a:r>
            <a:r>
              <a:rPr lang="fa-IR">
                <a:cs typeface="B Nazanin" panose="00000400000000000000" pitchFamily="2" charset="-78"/>
              </a:rPr>
              <a:t>به خدا سوگند یاد میکنند که آنان قطعاً از شمایند، در حالی که از </a:t>
            </a:r>
            <a:r>
              <a:rPr lang="fa-IR">
                <a:cs typeface="B Nazanin" panose="00000400000000000000" pitchFamily="2" charset="-78"/>
              </a:rPr>
              <a:t>شما </a:t>
            </a:r>
            <a:r>
              <a:rPr lang="fa-IR" smtClean="0">
                <a:cs typeface="B Nazanin" panose="00000400000000000000" pitchFamily="2" charset="-78"/>
              </a:rPr>
              <a:t>نیستند، لیکن </a:t>
            </a:r>
            <a:r>
              <a:rPr lang="fa-IR">
                <a:cs typeface="B Nazanin" panose="00000400000000000000" pitchFamily="2" charset="-78"/>
              </a:rPr>
              <a:t>آنان گروهی هستند </a:t>
            </a:r>
            <a:r>
              <a:rPr lang="fa-IR">
                <a:cs typeface="B Nazanin" panose="00000400000000000000" pitchFamily="2" charset="-78"/>
              </a:rPr>
              <a:t>که </a:t>
            </a:r>
            <a:r>
              <a:rPr lang="fa-IR" smtClean="0">
                <a:cs typeface="B Nazanin" panose="00000400000000000000" pitchFamily="2" charset="-78"/>
              </a:rPr>
              <a:t>میترسند).</a:t>
            </a:r>
            <a:endParaRPr lang="fa-IR">
              <a:cs typeface="B Nazanin" panose="00000400000000000000" pitchFamily="2" charset="-78"/>
            </a:endParaRPr>
          </a:p>
          <a:p>
            <a:pPr algn="just"/>
            <a:endParaRPr lang="fa-IR">
              <a:cs typeface="B Nazanin" panose="00000400000000000000" pitchFamily="2" charset="-78"/>
            </a:endParaRPr>
          </a:p>
          <a:p>
            <a:endParaRPr lang="fa-IR"/>
          </a:p>
        </p:txBody>
      </p:sp>
    </p:spTree>
    <p:extLst>
      <p:ext uri="{BB962C8B-B14F-4D97-AF65-F5344CB8AC3E}">
        <p14:creationId xmlns:p14="http://schemas.microsoft.com/office/powerpoint/2010/main" val="26772194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گُعَد </a:t>
            </a:r>
            <a:r>
              <a:rPr lang="fa-IR">
                <a:solidFill>
                  <a:srgbClr val="FF0000"/>
                </a:solidFill>
                <a:cs typeface="B Nazanin" panose="00000400000000000000" pitchFamily="2" charset="-78"/>
              </a:rPr>
              <a:t>= </a:t>
            </a:r>
            <a:r>
              <a:rPr lang="fa-IR" smtClean="0">
                <a:solidFill>
                  <a:srgbClr val="FF0000"/>
                </a:solidFill>
                <a:cs typeface="B Nazanin" panose="00000400000000000000" pitchFamily="2" charset="-78"/>
              </a:rPr>
              <a:t>نشست(قَعَدَ)، </a:t>
            </a:r>
            <a:r>
              <a:rPr lang="fa-IR">
                <a:solidFill>
                  <a:srgbClr val="FF0000"/>
                </a:solidFill>
                <a:cs typeface="B Nazanin" panose="00000400000000000000" pitchFamily="2" charset="-78"/>
              </a:rPr>
              <a:t>گام = </a:t>
            </a:r>
            <a:r>
              <a:rPr lang="fa-IR">
                <a:solidFill>
                  <a:srgbClr val="FF0000"/>
                </a:solidFill>
                <a:cs typeface="B Nazanin" panose="00000400000000000000" pitchFamily="2" charset="-78"/>
              </a:rPr>
              <a:t>برخاست </a:t>
            </a:r>
            <a:r>
              <a:rPr lang="fa-IR" smtClean="0">
                <a:solidFill>
                  <a:srgbClr val="FF0000"/>
                </a:solidFill>
                <a:cs typeface="B Nazanin" panose="00000400000000000000" pitchFamily="2" charset="-78"/>
              </a:rPr>
              <a:t>(قَامَ)</a:t>
            </a:r>
            <a:r>
              <a:rPr lang="fa-IR">
                <a:solidFill>
                  <a:srgbClr val="FF0000"/>
                </a:solidFill>
                <a:cs typeface="B Nazanin" panose="00000400000000000000" pitchFamily="2" charset="-78"/>
              </a:rPr>
              <a:t/>
            </a:r>
            <a:br>
              <a:rPr lang="fa-IR">
                <a:solidFill>
                  <a:srgbClr val="FF0000"/>
                </a:solidFill>
                <a:cs typeface="B Nazanin" panose="00000400000000000000" pitchFamily="2" charset="-78"/>
              </a:rPr>
            </a:b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فَإذا </a:t>
            </a:r>
            <a:r>
              <a:rPr lang="fa-IR">
                <a:cs typeface="B Nazanin" panose="00000400000000000000" pitchFamily="2" charset="-78"/>
              </a:rPr>
              <a:t>قَضَیتُمُ </a:t>
            </a:r>
            <a:r>
              <a:rPr lang="fa-IR" smtClean="0">
                <a:cs typeface="B Nazanin" panose="00000400000000000000" pitchFamily="2" charset="-78"/>
              </a:rPr>
              <a:t>الص</a:t>
            </a:r>
            <a:r>
              <a:rPr lang="fa-IR" smtClean="0">
                <a:cs typeface="B Nazanin" panose="00000400000000000000" pitchFamily="2" charset="-78"/>
              </a:rPr>
              <a:t>لوه</a:t>
            </a:r>
            <a:r>
              <a:rPr lang="fa-IR" smtClean="0">
                <a:cs typeface="B Nazanin" panose="00000400000000000000" pitchFamily="2" charset="-78"/>
              </a:rPr>
              <a:t> </a:t>
            </a:r>
            <a:r>
              <a:rPr lang="fa-IR">
                <a:cs typeface="B Nazanin" panose="00000400000000000000" pitchFamily="2" charset="-78"/>
              </a:rPr>
              <a:t>فَاذکُرُوا اللَّهَ قِیاماً وَ قُعُوداً وَ عَلی جُنُوبِکُم فَـإِذَا اطمَـانَنتُم فَـأقیمُوا </a:t>
            </a:r>
            <a:r>
              <a:rPr lang="fa-IR" smtClean="0">
                <a:cs typeface="B Nazanin" panose="00000400000000000000" pitchFamily="2" charset="-78"/>
              </a:rPr>
              <a:t>الـصلوهَ إِنَّ الصلوه کانَت </a:t>
            </a:r>
            <a:r>
              <a:rPr lang="fa-IR">
                <a:cs typeface="B Nazanin" panose="00000400000000000000" pitchFamily="2" charset="-78"/>
              </a:rPr>
              <a:t>عَلَی المُؤمِنینَ کِتاباً مَوقُوتاً.</a:t>
            </a:r>
          </a:p>
          <a:p>
            <a:pPr marL="0" indent="0" algn="just">
              <a:buNone/>
            </a:pPr>
            <a:r>
              <a:rPr lang="fa-IR">
                <a:cs typeface="B Nazanin" panose="00000400000000000000" pitchFamily="2" charset="-78"/>
              </a:rPr>
              <a:t>(</a:t>
            </a:r>
            <a:r>
              <a:rPr lang="fa-IR" smtClean="0">
                <a:cs typeface="B Nazanin" panose="00000400000000000000" pitchFamily="2" charset="-78"/>
              </a:rPr>
              <a:t>و </a:t>
            </a:r>
            <a:r>
              <a:rPr lang="fa-IR">
                <a:cs typeface="B Nazanin" panose="00000400000000000000" pitchFamily="2" charset="-78"/>
              </a:rPr>
              <a:t>چون نماز را به جای آوردید، خدا را </a:t>
            </a:r>
            <a:r>
              <a:rPr lang="fa-IR" smtClean="0">
                <a:cs typeface="B Nazanin" panose="00000400000000000000" pitchFamily="2" charset="-78"/>
              </a:rPr>
              <a:t>{در </a:t>
            </a:r>
            <a:r>
              <a:rPr lang="fa-IR">
                <a:cs typeface="B Nazanin" panose="00000400000000000000" pitchFamily="2" charset="-78"/>
              </a:rPr>
              <a:t>همه </a:t>
            </a:r>
            <a:r>
              <a:rPr lang="fa-IR" smtClean="0">
                <a:cs typeface="B Nazanin" panose="00000400000000000000" pitchFamily="2" charset="-78"/>
              </a:rPr>
              <a:t>حال} </a:t>
            </a:r>
            <a:r>
              <a:rPr lang="fa-IR">
                <a:cs typeface="B Nazanin" panose="00000400000000000000" pitchFamily="2" charset="-78"/>
              </a:rPr>
              <a:t>ایستاده و نشسته و بر </a:t>
            </a:r>
            <a:r>
              <a:rPr lang="fa-IR" smtClean="0">
                <a:cs typeface="B Nazanin" panose="00000400000000000000" pitchFamily="2" charset="-78"/>
              </a:rPr>
              <a:t>پهلو آرمیده</a:t>
            </a:r>
            <a:r>
              <a:rPr lang="fa-IR">
                <a:cs typeface="B Nazanin" panose="00000400000000000000" pitchFamily="2" charset="-78"/>
              </a:rPr>
              <a:t>، یاد کنید. پس چون آسوده خاطر شدید، نماز را </a:t>
            </a:r>
            <a:r>
              <a:rPr lang="fa-IR" smtClean="0">
                <a:cs typeface="B Nazanin" panose="00000400000000000000" pitchFamily="2" charset="-78"/>
              </a:rPr>
              <a:t>{به </a:t>
            </a:r>
            <a:r>
              <a:rPr lang="fa-IR">
                <a:cs typeface="B Nazanin" panose="00000400000000000000" pitchFamily="2" charset="-78"/>
              </a:rPr>
              <a:t>طور </a:t>
            </a:r>
            <a:r>
              <a:rPr lang="fa-IR" smtClean="0">
                <a:cs typeface="B Nazanin" panose="00000400000000000000" pitchFamily="2" charset="-78"/>
              </a:rPr>
              <a:t>کامل} </a:t>
            </a:r>
            <a:r>
              <a:rPr lang="fa-IR">
                <a:cs typeface="B Nazanin" panose="00000400000000000000" pitchFamily="2" charset="-78"/>
              </a:rPr>
              <a:t>به پا دارید، </a:t>
            </a:r>
            <a:r>
              <a:rPr lang="fa-IR" smtClean="0">
                <a:cs typeface="B Nazanin" panose="00000400000000000000" pitchFamily="2" charset="-78"/>
              </a:rPr>
              <a:t>زیـرا نماز </a:t>
            </a:r>
            <a:r>
              <a:rPr lang="fa-IR">
                <a:cs typeface="B Nazanin" panose="00000400000000000000" pitchFamily="2" charset="-78"/>
              </a:rPr>
              <a:t>بر مؤمنان، در اوقات معیّن مقرّر شده </a:t>
            </a:r>
            <a:r>
              <a:rPr lang="fa-IR" smtClean="0">
                <a:cs typeface="B Nazanin" panose="00000400000000000000" pitchFamily="2" charset="-78"/>
              </a:rPr>
              <a:t>است).{57}</a:t>
            </a:r>
            <a:endParaRPr lang="fa-IR">
              <a:cs typeface="B Nazanin" panose="00000400000000000000" pitchFamily="2" charset="-78"/>
            </a:endParaRPr>
          </a:p>
        </p:txBody>
      </p:sp>
    </p:spTree>
    <p:extLst>
      <p:ext uri="{BB962C8B-B14F-4D97-AF65-F5344CB8AC3E}">
        <p14:creationId xmlns:p14="http://schemas.microsoft.com/office/powerpoint/2010/main" val="106546191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فَی = </a:t>
            </a:r>
            <a:r>
              <a:rPr lang="fa-IR">
                <a:solidFill>
                  <a:srgbClr val="FF0000"/>
                </a:solidFill>
                <a:cs typeface="B Nazanin" panose="00000400000000000000" pitchFamily="2" charset="-78"/>
              </a:rPr>
              <a:t>بازگشت </a:t>
            </a:r>
            <a:r>
              <a:rPr lang="fa-IR" smtClean="0">
                <a:solidFill>
                  <a:srgbClr val="FF0000"/>
                </a:solidFill>
                <a:cs typeface="B Nazanin" panose="00000400000000000000" pitchFamily="2" charset="-78"/>
              </a:rPr>
              <a:t>(فاءَ</a:t>
            </a:r>
            <a:r>
              <a:rPr lang="fa-IR">
                <a:solidFill>
                  <a:srgbClr val="FF0000"/>
                </a:solidFill>
                <a:cs typeface="B Nazanin" panose="00000400000000000000" pitchFamily="2" charset="-78"/>
              </a:rPr>
              <a:t>، </a:t>
            </a:r>
            <a:r>
              <a:rPr lang="fa-IR" smtClean="0">
                <a:solidFill>
                  <a:srgbClr val="FF0000"/>
                </a:solidFill>
                <a:cs typeface="B Nazanin" panose="00000400000000000000" pitchFamily="2" charset="-78"/>
              </a:rPr>
              <a:t>یَفیءُ)</a:t>
            </a:r>
            <a:r>
              <a:rPr lang="fa-IR">
                <a:solidFill>
                  <a:srgbClr val="FF0000"/>
                </a:solidFill>
                <a:cs typeface="B Nazanin" panose="00000400000000000000" pitchFamily="2" charset="-78"/>
              </a:rPr>
              <a:t/>
            </a:r>
            <a:br>
              <a:rPr lang="fa-IR">
                <a:solidFill>
                  <a:srgbClr val="FF0000"/>
                </a:solidFill>
                <a:cs typeface="B Nazanin" panose="00000400000000000000" pitchFamily="2" charset="-78"/>
              </a:rPr>
            </a:b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وَ </a:t>
            </a:r>
            <a:r>
              <a:rPr lang="fa-IR">
                <a:cs typeface="B Nazanin" panose="00000400000000000000" pitchFamily="2" charset="-78"/>
              </a:rPr>
              <a:t>إِن طائِفَتانِ مِنَ المُؤمِنینَ اقتَتَلُوا فَأصلِحُوا بَینَهُما فَإِن بَغَت إِحداهُما عَلَـی </a:t>
            </a:r>
            <a:r>
              <a:rPr lang="fa-IR">
                <a:cs typeface="B Nazanin" panose="00000400000000000000" pitchFamily="2" charset="-78"/>
              </a:rPr>
              <a:t>الأخـری </a:t>
            </a:r>
            <a:r>
              <a:rPr lang="fa-IR" smtClean="0">
                <a:cs typeface="B Nazanin" panose="00000400000000000000" pitchFamily="2" charset="-78"/>
              </a:rPr>
              <a:t>فَقـاتِلُوا الَّتی </a:t>
            </a:r>
            <a:r>
              <a:rPr lang="fa-IR">
                <a:cs typeface="B Nazanin" panose="00000400000000000000" pitchFamily="2" charset="-78"/>
              </a:rPr>
              <a:t>تَبغی حَتِّی تَفیءَ إِلی أمرِ اللَّهِ فَإِن فاءَت فَأصلِحُوا بَینَهُما بِالعَدلِ وَ أقسِطُوا إِنَّ اللَّهَ </a:t>
            </a:r>
            <a:r>
              <a:rPr lang="fa-IR">
                <a:cs typeface="B Nazanin" panose="00000400000000000000" pitchFamily="2" charset="-78"/>
              </a:rPr>
              <a:t>یُحِـب</a:t>
            </a:r>
            <a:r>
              <a:rPr lang="fa-IR" smtClean="0">
                <a:cs typeface="B Nazanin" panose="00000400000000000000" pitchFamily="2" charset="-78"/>
              </a:rPr>
              <a:t> المُقسِطینَ</a:t>
            </a:r>
            <a:r>
              <a:rPr lang="fa-IR">
                <a:cs typeface="B Nazanin" panose="00000400000000000000" pitchFamily="2" charset="-78"/>
              </a:rPr>
              <a:t>.</a:t>
            </a:r>
          </a:p>
          <a:p>
            <a:pPr marL="0" indent="0" algn="just">
              <a:buNone/>
            </a:pPr>
            <a:endParaRPr lang="fa-IR" smtClean="0">
              <a:cs typeface="B Nazanin" panose="00000400000000000000" pitchFamily="2" charset="-78"/>
            </a:endParaRPr>
          </a:p>
          <a:p>
            <a:pPr marL="0" indent="0" algn="just">
              <a:buNone/>
            </a:pPr>
            <a:r>
              <a:rPr lang="fa-IR" smtClean="0">
                <a:cs typeface="B Nazanin" panose="00000400000000000000" pitchFamily="2" charset="-78"/>
              </a:rPr>
              <a:t>(و </a:t>
            </a:r>
            <a:r>
              <a:rPr lang="fa-IR">
                <a:cs typeface="B Nazanin" panose="00000400000000000000" pitchFamily="2" charset="-78"/>
              </a:rPr>
              <a:t>اگر دو طایفه از مؤمنان با هم بجنگند، میان آن دو را اصلاح دهید، و اگر </a:t>
            </a:r>
            <a:r>
              <a:rPr lang="fa-IR" smtClean="0">
                <a:cs typeface="B Nazanin" panose="00000400000000000000" pitchFamily="2" charset="-78"/>
              </a:rPr>
              <a:t>{باز} یکی </a:t>
            </a:r>
            <a:r>
              <a:rPr lang="fa-IR">
                <a:cs typeface="B Nazanin" panose="00000400000000000000" pitchFamily="2" charset="-78"/>
              </a:rPr>
              <a:t>از آن دو بر دیگری تعدّی کرد، با آن </a:t>
            </a:r>
            <a:r>
              <a:rPr lang="fa-IR" smtClean="0">
                <a:cs typeface="B Nazanin" panose="00000400000000000000" pitchFamily="2" charset="-78"/>
              </a:rPr>
              <a:t>{طایفهای} </a:t>
            </a:r>
            <a:r>
              <a:rPr lang="fa-IR">
                <a:cs typeface="B Nazanin" panose="00000400000000000000" pitchFamily="2" charset="-78"/>
              </a:rPr>
              <a:t>که تعدّی میکنـد بجنگیـد تـا </a:t>
            </a:r>
            <a:r>
              <a:rPr lang="fa-IR" smtClean="0">
                <a:cs typeface="B Nazanin" panose="00000400000000000000" pitchFamily="2" charset="-78"/>
              </a:rPr>
              <a:t>بـه فرمان </a:t>
            </a:r>
            <a:r>
              <a:rPr lang="fa-IR">
                <a:cs typeface="B Nazanin" panose="00000400000000000000" pitchFamily="2" charset="-78"/>
              </a:rPr>
              <a:t>خدا بازگردد. پس اگر بازگشت، میان آنها را دادگرانه سازش دهید و عدالت </a:t>
            </a:r>
            <a:r>
              <a:rPr lang="fa-IR" smtClean="0">
                <a:cs typeface="B Nazanin" panose="00000400000000000000" pitchFamily="2" charset="-78"/>
              </a:rPr>
              <a:t>کنید، که </a:t>
            </a:r>
            <a:r>
              <a:rPr lang="fa-IR">
                <a:cs typeface="B Nazanin" panose="00000400000000000000" pitchFamily="2" charset="-78"/>
              </a:rPr>
              <a:t>خدا دادگران را دوست </a:t>
            </a:r>
            <a:r>
              <a:rPr lang="fa-IR" smtClean="0">
                <a:cs typeface="B Nazanin" panose="00000400000000000000" pitchFamily="2" charset="-78"/>
              </a:rPr>
              <a:t>میدارد).{58}</a:t>
            </a:r>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037958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TotalTime>
  <Words>11816</Words>
  <Application>Microsoft Office PowerPoint</Application>
  <PresentationFormat>Widescreen</PresentationFormat>
  <Paragraphs>345</Paragraphs>
  <Slides>124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124</vt:i4>
      </vt:variant>
    </vt:vector>
  </HeadingPairs>
  <TitlesOfParts>
    <vt:vector size="131" baseType="lpstr">
      <vt:lpstr>Arial</vt:lpstr>
      <vt:lpstr>B Nazanin</vt:lpstr>
      <vt:lpstr>BNazanin</vt:lpstr>
      <vt:lpstr>Calibri</vt:lpstr>
      <vt:lpstr>Calibri Light</vt:lpstr>
      <vt:lpstr>Times New Roman</vt:lpstr>
      <vt:lpstr>Office Theme</vt:lpstr>
      <vt:lpstr>عنوان مقاله: تاریخچه مختصر اعراب جنوب خراسان</vt:lpstr>
      <vt:lpstr>PowerPoint Presentation</vt:lpstr>
      <vt:lpstr>کلید واژه</vt:lpstr>
      <vt:lpstr>مقدمه</vt:lpstr>
      <vt:lpstr>PowerPoint Presentation</vt:lpstr>
      <vt:lpstr>PowerPoint Presentation</vt:lpstr>
      <vt:lpstr>رابطۀ اعراب با ایرانیان قبل از اسلام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ورود اعراب به خراسان (فتح خراسان)</vt:lpstr>
      <vt:lpstr>PowerPoint Presentation</vt:lpstr>
      <vt:lpstr>PowerPoint Presentation</vt:lpstr>
      <vt:lpstr>PowerPoint Presentation</vt:lpstr>
      <vt:lpstr>PowerPoint Presentation</vt:lpstr>
      <vt:lpstr>PowerPoint Presentation</vt:lpstr>
      <vt:lpstr>عهد خلفای راشدین (صدراسلام)</vt:lpstr>
      <vt:lpstr>PowerPoint Presentation</vt:lpstr>
      <vt:lpstr>PowerPoint Presentation</vt:lpstr>
      <vt:lpstr>PowerPoint Presentation</vt:lpstr>
      <vt:lpstr>PowerPoint Presentation</vt:lpstr>
      <vt:lpstr>عهد امویان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عهد عباسیان و حکومتهای ملوک الطوایفی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عهد صفویه و بعد از آن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سکونت اعراب در جنوب خراسان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طوایف عرب در خراسان</vt:lpstr>
      <vt:lpstr>مهمترین عشایر عرب که در شمال خراسان سکونت نموده اند عبارتند از:</vt:lpstr>
      <vt:lpstr>PowerPoint Presentation</vt:lpstr>
      <vt:lpstr>از مهمترین قبایل اعراب جنوب خراسان میتوان به قبایل ذیل اشاره نمود:</vt:lpstr>
      <vt:lpstr>PowerPoint Presentation</vt:lpstr>
      <vt:lpstr>PowerPoint Presentation</vt:lpstr>
      <vt:lpstr>PowerPoint Presentation</vt:lpstr>
      <vt:lpstr>PowerPoint Presentation</vt:lpstr>
      <vt:lpstr>PowerPoint Presentation</vt:lpstr>
      <vt:lpstr>PowerPoint Presentation</vt:lpstr>
      <vt:lpstr>عرب خانه</vt:lpstr>
      <vt:lpstr>PowerPoint Presentation</vt:lpstr>
      <vt:lpstr>PowerPoint Presentation</vt:lpstr>
      <vt:lpstr>PowerPoint Presentation</vt:lpstr>
      <vt:lpstr>شغل</vt:lpstr>
      <vt:lpstr>مهاجرت</vt:lpstr>
      <vt:lpstr>PowerPoint Presentation</vt:lpstr>
      <vt:lpstr>PowerPoint Presentation</vt:lpstr>
      <vt:lpstr>PowerPoint Presentation</vt:lpstr>
      <vt:lpstr>زبان</vt:lpstr>
      <vt:lpstr>PowerPoint Presentation</vt:lpstr>
      <vt:lpstr>PowerPoint Presentation</vt:lpstr>
      <vt:lpstr>غِدَ = رفت (غَدا، غُدوّاً)</vt:lpstr>
      <vt:lpstr>عرَف = شناخت (عَرَفَ)، وُجَف = ایستاد (وَقَفَ)</vt:lpstr>
      <vt:lpstr>یابِس = خشک (یابِس)، رطب = تر، مرطوب (رَطب)</vt:lpstr>
      <vt:lpstr> حِلَف = سوگند خورد (حَلَفَ) </vt:lpstr>
      <vt:lpstr>گُعَد = نشست(قَعَدَ)، گام = برخاست (قَامَ) </vt:lpstr>
      <vt:lpstr>فَی = بازگشت (فاءَ، یَفیءُ) </vt:lpstr>
      <vt:lpstr>مُطَر = باران (مَطَر)، غِسَل = شست (غَسَلَ) </vt:lpstr>
      <vt:lpstr>PowerPoint Presentation</vt:lpstr>
      <vt:lpstr>مذهب</vt:lpstr>
      <vt:lpstr>PowerPoint Presentation</vt:lpstr>
      <vt:lpstr>PowerPoint Presentation</vt:lpstr>
      <vt:lpstr>نتیجه گیری</vt:lpstr>
      <vt:lpstr>PowerPoint Presentation</vt:lpstr>
      <vt:lpstr>PowerPoint Presentation</vt:lpstr>
      <vt:lpstr>PowerPoint Presentation</vt:lpstr>
      <vt:lpstr>PowerPoint Presentation</vt:lpstr>
      <vt:lpstr>PowerPoint Presentation</vt:lpstr>
      <vt:lpstr>PowerPoint Presentation</vt:lpstr>
      <vt:lpstr>پینوشتها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MaZz!i</dc:creator>
  <cp:lastModifiedBy>MaZz!i</cp:lastModifiedBy>
  <cp:revision>110</cp:revision>
  <cp:lastPrinted>2026-06-10T13:34:54Z</cp:lastPrinted>
  <dcterms:created xsi:type="dcterms:W3CDTF">2026-06-04T13:03:49Z</dcterms:created>
  <dcterms:modified xsi:type="dcterms:W3CDTF">2026-06-10T13:35:07Z</dcterms:modified>
</cp:coreProperties>
</file>