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95" r:id="rId3"/>
    <p:sldId id="296" r:id="rId4"/>
    <p:sldId id="294" r:id="rId5"/>
    <p:sldId id="258" r:id="rId6"/>
    <p:sldId id="297" r:id="rId7"/>
    <p:sldId id="259" r:id="rId8"/>
    <p:sldId id="260" r:id="rId9"/>
    <p:sldId id="298" r:id="rId10"/>
    <p:sldId id="299" r:id="rId11"/>
    <p:sldId id="261" r:id="rId12"/>
    <p:sldId id="262" r:id="rId13"/>
    <p:sldId id="263" r:id="rId14"/>
    <p:sldId id="265" r:id="rId15"/>
    <p:sldId id="300" r:id="rId16"/>
    <p:sldId id="266" r:id="rId17"/>
    <p:sldId id="301" r:id="rId18"/>
    <p:sldId id="267" r:id="rId19"/>
    <p:sldId id="268" r:id="rId20"/>
    <p:sldId id="309" r:id="rId21"/>
    <p:sldId id="302" r:id="rId22"/>
    <p:sldId id="303" r:id="rId23"/>
    <p:sldId id="271" r:id="rId24"/>
    <p:sldId id="304" r:id="rId25"/>
    <p:sldId id="305" r:id="rId26"/>
    <p:sldId id="270" r:id="rId27"/>
    <p:sldId id="306" r:id="rId28"/>
    <p:sldId id="307" r:id="rId29"/>
    <p:sldId id="308" r:id="rId30"/>
    <p:sldId id="272" r:id="rId31"/>
    <p:sldId id="273" r:id="rId32"/>
    <p:sldId id="310" r:id="rId33"/>
    <p:sldId id="274" r:id="rId34"/>
    <p:sldId id="275" r:id="rId35"/>
    <p:sldId id="311" r:id="rId36"/>
    <p:sldId id="276" r:id="rId37"/>
    <p:sldId id="312" r:id="rId38"/>
    <p:sldId id="277" r:id="rId39"/>
    <p:sldId id="313" r:id="rId40"/>
    <p:sldId id="278" r:id="rId41"/>
    <p:sldId id="314" r:id="rId42"/>
    <p:sldId id="279" r:id="rId43"/>
    <p:sldId id="315" r:id="rId44"/>
    <p:sldId id="280" r:id="rId45"/>
    <p:sldId id="281" r:id="rId46"/>
    <p:sldId id="316" r:id="rId47"/>
    <p:sldId id="282" r:id="rId48"/>
    <p:sldId id="283" r:id="rId49"/>
    <p:sldId id="317" r:id="rId50"/>
    <p:sldId id="284" r:id="rId51"/>
    <p:sldId id="318" r:id="rId52"/>
    <p:sldId id="285" r:id="rId53"/>
    <p:sldId id="286" r:id="rId54"/>
    <p:sldId id="287" r:id="rId55"/>
    <p:sldId id="288" r:id="rId56"/>
    <p:sldId id="319" r:id="rId57"/>
    <p:sldId id="289" r:id="rId58"/>
    <p:sldId id="290" r:id="rId59"/>
    <p:sldId id="320" r:id="rId60"/>
    <p:sldId id="291" r:id="rId61"/>
    <p:sldId id="321" r:id="rId62"/>
    <p:sldId id="292" r:id="rId63"/>
    <p:sldId id="323" r:id="rId64"/>
    <p:sldId id="322" r:id="rId65"/>
    <p:sldId id="293" r:id="rId66"/>
    <p:sldId id="324" r:id="rId67"/>
    <p:sldId id="325" r:id="rId68"/>
    <p:sldId id="326" r:id="rId69"/>
  </p:sldIdLst>
  <p:sldSz cx="12192000" cy="6858000"/>
  <p:notesSz cx="7099300" cy="10234613"/>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0037" autoAdjust="0"/>
    <p:restoredTop sz="94434" autoAdjust="0"/>
  </p:normalViewPr>
  <p:slideViewPr>
    <p:cSldViewPr snapToGrid="0">
      <p:cViewPr varScale="1">
        <p:scale>
          <a:sx n="64" d="100"/>
          <a:sy n="64" d="100"/>
        </p:scale>
        <p:origin x="72" y="204"/>
      </p:cViewPr>
      <p:guideLst/>
    </p:cSldViewPr>
  </p:slideViewPr>
  <p:outlineViewPr>
    <p:cViewPr>
      <p:scale>
        <a:sx n="33" d="100"/>
        <a:sy n="33" d="100"/>
      </p:scale>
      <p:origin x="0" y="-6981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fa-I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fa-IR"/>
          </a:p>
        </p:txBody>
      </p:sp>
      <p:sp>
        <p:nvSpPr>
          <p:cNvPr id="4" name="Date Placeholder 3"/>
          <p:cNvSpPr>
            <a:spLocks noGrp="1"/>
          </p:cNvSpPr>
          <p:nvPr>
            <p:ph type="dt" sz="half" idx="10"/>
          </p:nvPr>
        </p:nvSpPr>
        <p:spPr/>
        <p:txBody>
          <a:bodyPr/>
          <a:lstStyle/>
          <a:p>
            <a:fld id="{34DFF05A-973B-4155-8DE1-B23912D47424}" type="datetimeFigureOut">
              <a:rPr lang="fa-IR" smtClean="0"/>
              <a:t>25/01/1448</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304F4C1A-351F-4BB0-90EE-5ED9A544F2C4}" type="slidenum">
              <a:rPr lang="fa-IR" smtClean="0"/>
              <a:t>‹#›</a:t>
            </a:fld>
            <a:endParaRPr lang="fa-IR"/>
          </a:p>
        </p:txBody>
      </p:sp>
    </p:spTree>
    <p:extLst>
      <p:ext uri="{BB962C8B-B14F-4D97-AF65-F5344CB8AC3E}">
        <p14:creationId xmlns:p14="http://schemas.microsoft.com/office/powerpoint/2010/main" val="16635023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34DFF05A-973B-4155-8DE1-B23912D47424}" type="datetimeFigureOut">
              <a:rPr lang="fa-IR" smtClean="0"/>
              <a:t>25/01/1448</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304F4C1A-351F-4BB0-90EE-5ED9A544F2C4}" type="slidenum">
              <a:rPr lang="fa-IR" smtClean="0"/>
              <a:t>‹#›</a:t>
            </a:fld>
            <a:endParaRPr lang="fa-IR"/>
          </a:p>
        </p:txBody>
      </p:sp>
    </p:spTree>
    <p:extLst>
      <p:ext uri="{BB962C8B-B14F-4D97-AF65-F5344CB8AC3E}">
        <p14:creationId xmlns:p14="http://schemas.microsoft.com/office/powerpoint/2010/main" val="1532100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fa-I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34DFF05A-973B-4155-8DE1-B23912D47424}" type="datetimeFigureOut">
              <a:rPr lang="fa-IR" smtClean="0"/>
              <a:t>25/01/1448</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304F4C1A-351F-4BB0-90EE-5ED9A544F2C4}" type="slidenum">
              <a:rPr lang="fa-IR" smtClean="0"/>
              <a:t>‹#›</a:t>
            </a:fld>
            <a:endParaRPr lang="fa-IR"/>
          </a:p>
        </p:txBody>
      </p:sp>
    </p:spTree>
    <p:extLst>
      <p:ext uri="{BB962C8B-B14F-4D97-AF65-F5344CB8AC3E}">
        <p14:creationId xmlns:p14="http://schemas.microsoft.com/office/powerpoint/2010/main" val="1001170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34DFF05A-973B-4155-8DE1-B23912D47424}" type="datetimeFigureOut">
              <a:rPr lang="fa-IR" smtClean="0"/>
              <a:t>25/01/1448</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304F4C1A-351F-4BB0-90EE-5ED9A544F2C4}" type="slidenum">
              <a:rPr lang="fa-IR" smtClean="0"/>
              <a:t>‹#›</a:t>
            </a:fld>
            <a:endParaRPr lang="fa-IR"/>
          </a:p>
        </p:txBody>
      </p:sp>
    </p:spTree>
    <p:extLst>
      <p:ext uri="{BB962C8B-B14F-4D97-AF65-F5344CB8AC3E}">
        <p14:creationId xmlns:p14="http://schemas.microsoft.com/office/powerpoint/2010/main" val="4199300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fa-I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4DFF05A-973B-4155-8DE1-B23912D47424}" type="datetimeFigureOut">
              <a:rPr lang="fa-IR" smtClean="0"/>
              <a:t>25/01/1448</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304F4C1A-351F-4BB0-90EE-5ED9A544F2C4}" type="slidenum">
              <a:rPr lang="fa-IR" smtClean="0"/>
              <a:t>‹#›</a:t>
            </a:fld>
            <a:endParaRPr lang="fa-IR"/>
          </a:p>
        </p:txBody>
      </p:sp>
    </p:spTree>
    <p:extLst>
      <p:ext uri="{BB962C8B-B14F-4D97-AF65-F5344CB8AC3E}">
        <p14:creationId xmlns:p14="http://schemas.microsoft.com/office/powerpoint/2010/main" val="22926374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Date Placeholder 4"/>
          <p:cNvSpPr>
            <a:spLocks noGrp="1"/>
          </p:cNvSpPr>
          <p:nvPr>
            <p:ph type="dt" sz="half" idx="10"/>
          </p:nvPr>
        </p:nvSpPr>
        <p:spPr/>
        <p:txBody>
          <a:bodyPr/>
          <a:lstStyle/>
          <a:p>
            <a:fld id="{34DFF05A-973B-4155-8DE1-B23912D47424}" type="datetimeFigureOut">
              <a:rPr lang="fa-IR" smtClean="0"/>
              <a:t>25/01/1448</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304F4C1A-351F-4BB0-90EE-5ED9A544F2C4}" type="slidenum">
              <a:rPr lang="fa-IR" smtClean="0"/>
              <a:t>‹#›</a:t>
            </a:fld>
            <a:endParaRPr lang="fa-IR"/>
          </a:p>
        </p:txBody>
      </p:sp>
    </p:spTree>
    <p:extLst>
      <p:ext uri="{BB962C8B-B14F-4D97-AF65-F5344CB8AC3E}">
        <p14:creationId xmlns:p14="http://schemas.microsoft.com/office/powerpoint/2010/main" val="36925468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fa-I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7" name="Date Placeholder 6"/>
          <p:cNvSpPr>
            <a:spLocks noGrp="1"/>
          </p:cNvSpPr>
          <p:nvPr>
            <p:ph type="dt" sz="half" idx="10"/>
          </p:nvPr>
        </p:nvSpPr>
        <p:spPr/>
        <p:txBody>
          <a:bodyPr/>
          <a:lstStyle/>
          <a:p>
            <a:fld id="{34DFF05A-973B-4155-8DE1-B23912D47424}" type="datetimeFigureOut">
              <a:rPr lang="fa-IR" smtClean="0"/>
              <a:t>25/01/1448</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304F4C1A-351F-4BB0-90EE-5ED9A544F2C4}" type="slidenum">
              <a:rPr lang="fa-IR" smtClean="0"/>
              <a:t>‹#›</a:t>
            </a:fld>
            <a:endParaRPr lang="fa-IR"/>
          </a:p>
        </p:txBody>
      </p:sp>
    </p:spTree>
    <p:extLst>
      <p:ext uri="{BB962C8B-B14F-4D97-AF65-F5344CB8AC3E}">
        <p14:creationId xmlns:p14="http://schemas.microsoft.com/office/powerpoint/2010/main" val="605351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Date Placeholder 2"/>
          <p:cNvSpPr>
            <a:spLocks noGrp="1"/>
          </p:cNvSpPr>
          <p:nvPr>
            <p:ph type="dt" sz="half" idx="10"/>
          </p:nvPr>
        </p:nvSpPr>
        <p:spPr/>
        <p:txBody>
          <a:bodyPr/>
          <a:lstStyle/>
          <a:p>
            <a:fld id="{34DFF05A-973B-4155-8DE1-B23912D47424}" type="datetimeFigureOut">
              <a:rPr lang="fa-IR" smtClean="0"/>
              <a:t>25/01/1448</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304F4C1A-351F-4BB0-90EE-5ED9A544F2C4}" type="slidenum">
              <a:rPr lang="fa-IR" smtClean="0"/>
              <a:t>‹#›</a:t>
            </a:fld>
            <a:endParaRPr lang="fa-IR"/>
          </a:p>
        </p:txBody>
      </p:sp>
    </p:spTree>
    <p:extLst>
      <p:ext uri="{BB962C8B-B14F-4D97-AF65-F5344CB8AC3E}">
        <p14:creationId xmlns:p14="http://schemas.microsoft.com/office/powerpoint/2010/main" val="28587777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DFF05A-973B-4155-8DE1-B23912D47424}" type="datetimeFigureOut">
              <a:rPr lang="fa-IR" smtClean="0"/>
              <a:t>25/01/1448</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304F4C1A-351F-4BB0-90EE-5ED9A544F2C4}" type="slidenum">
              <a:rPr lang="fa-IR" smtClean="0"/>
              <a:t>‹#›</a:t>
            </a:fld>
            <a:endParaRPr lang="fa-IR"/>
          </a:p>
        </p:txBody>
      </p:sp>
    </p:spTree>
    <p:extLst>
      <p:ext uri="{BB962C8B-B14F-4D97-AF65-F5344CB8AC3E}">
        <p14:creationId xmlns:p14="http://schemas.microsoft.com/office/powerpoint/2010/main" val="32493786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fa-I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4DFF05A-973B-4155-8DE1-B23912D47424}" type="datetimeFigureOut">
              <a:rPr lang="fa-IR" smtClean="0"/>
              <a:t>25/01/1448</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304F4C1A-351F-4BB0-90EE-5ED9A544F2C4}" type="slidenum">
              <a:rPr lang="fa-IR" smtClean="0"/>
              <a:t>‹#›</a:t>
            </a:fld>
            <a:endParaRPr lang="fa-IR"/>
          </a:p>
        </p:txBody>
      </p:sp>
    </p:spTree>
    <p:extLst>
      <p:ext uri="{BB962C8B-B14F-4D97-AF65-F5344CB8AC3E}">
        <p14:creationId xmlns:p14="http://schemas.microsoft.com/office/powerpoint/2010/main" val="29951391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fa-I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a-I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4DFF05A-973B-4155-8DE1-B23912D47424}" type="datetimeFigureOut">
              <a:rPr lang="fa-IR" smtClean="0"/>
              <a:t>25/01/1448</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304F4C1A-351F-4BB0-90EE-5ED9A544F2C4}" type="slidenum">
              <a:rPr lang="fa-IR" smtClean="0"/>
              <a:t>‹#›</a:t>
            </a:fld>
            <a:endParaRPr lang="fa-IR"/>
          </a:p>
        </p:txBody>
      </p:sp>
    </p:spTree>
    <p:extLst>
      <p:ext uri="{BB962C8B-B14F-4D97-AF65-F5344CB8AC3E}">
        <p14:creationId xmlns:p14="http://schemas.microsoft.com/office/powerpoint/2010/main" val="1273726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en-US" smtClean="0"/>
              <a:t>Click to edit Master title style</a:t>
            </a:r>
            <a:endParaRPr lang="fa-I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34DFF05A-973B-4155-8DE1-B23912D47424}" type="datetimeFigureOut">
              <a:rPr lang="fa-IR" smtClean="0"/>
              <a:t>25/01/1448</a:t>
            </a:fld>
            <a:endParaRPr lang="fa-I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fa-IR"/>
          </a:p>
        </p:txBody>
      </p:sp>
      <p:sp>
        <p:nvSpPr>
          <p:cNvPr id="6" name="Slide Number Placeholder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304F4C1A-351F-4BB0-90EE-5ED9A544F2C4}" type="slidenum">
              <a:rPr lang="fa-IR" smtClean="0"/>
              <a:t>‹#›</a:t>
            </a:fld>
            <a:endParaRPr lang="fa-IR"/>
          </a:p>
        </p:txBody>
      </p:sp>
    </p:spTree>
    <p:extLst>
      <p:ext uri="{BB962C8B-B14F-4D97-AF65-F5344CB8AC3E}">
        <p14:creationId xmlns:p14="http://schemas.microsoft.com/office/powerpoint/2010/main" val="3667254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fa-IR" sz="4400" smtClean="0">
                <a:solidFill>
                  <a:srgbClr val="FF0000"/>
                </a:solidFill>
                <a:cs typeface="B Nazanin" panose="00000400000000000000" pitchFamily="2" charset="-78"/>
              </a:rPr>
              <a:t>عنوان مقاله: </a:t>
            </a:r>
            <a:r>
              <a:rPr lang="fa-IR" sz="4400" smtClean="0">
                <a:cs typeface="B Nazanin" panose="00000400000000000000" pitchFamily="2" charset="-78"/>
              </a:rPr>
              <a:t>ویژگیهای </a:t>
            </a:r>
            <a:r>
              <a:rPr lang="fa-IR" sz="4400">
                <a:cs typeface="B Nazanin" panose="00000400000000000000" pitchFamily="2" charset="-78"/>
              </a:rPr>
              <a:t>اجتماعی و اعتقادی نزد اعراب معاصر </a:t>
            </a:r>
            <a:r>
              <a:rPr lang="fa-IR" sz="4400">
                <a:cs typeface="B Nazanin" panose="00000400000000000000" pitchFamily="2" charset="-78"/>
              </a:rPr>
              <a:t>با </a:t>
            </a:r>
            <a:r>
              <a:rPr lang="fa-IR" sz="4400" smtClean="0">
                <a:cs typeface="B Nazanin" panose="00000400000000000000" pitchFamily="2" charset="-78"/>
              </a:rPr>
              <a:t>ظهور اسلام </a:t>
            </a:r>
            <a:r>
              <a:rPr lang="fa-IR" sz="4400">
                <a:cs typeface="B Nazanin" panose="00000400000000000000" pitchFamily="2" charset="-78"/>
              </a:rPr>
              <a:t>در اشعار </a:t>
            </a:r>
            <a:r>
              <a:rPr lang="fa-IR" sz="4400">
                <a:cs typeface="B Nazanin" panose="00000400000000000000" pitchFamily="2" charset="-78"/>
              </a:rPr>
              <a:t>خنساء</a:t>
            </a:r>
            <a:r>
              <a:rPr lang="fa-IR" sz="4400">
                <a:cs typeface="B Nazanin" panose="00000400000000000000" pitchFamily="2" charset="-78"/>
              </a:rPr>
              <a:t> </a:t>
            </a:r>
            <a:endParaRPr lang="fa-IR" sz="4400">
              <a:cs typeface="B Nazanin" panose="00000400000000000000" pitchFamily="2" charset="-78"/>
            </a:endParaRPr>
          </a:p>
        </p:txBody>
      </p:sp>
      <p:sp>
        <p:nvSpPr>
          <p:cNvPr id="3" name="Subtitle 2"/>
          <p:cNvSpPr>
            <a:spLocks noGrp="1"/>
          </p:cNvSpPr>
          <p:nvPr>
            <p:ph type="subTitle" idx="1"/>
          </p:nvPr>
        </p:nvSpPr>
        <p:spPr/>
        <p:txBody>
          <a:bodyPr>
            <a:normAutofit lnSpcReduction="10000"/>
          </a:bodyPr>
          <a:lstStyle/>
          <a:p>
            <a:r>
              <a:rPr lang="fa-IR" smtClean="0">
                <a:solidFill>
                  <a:srgbClr val="FF0000"/>
                </a:solidFill>
                <a:cs typeface="B Nazanin" panose="00000400000000000000" pitchFamily="2" charset="-78"/>
              </a:rPr>
              <a:t>نویسنده:</a:t>
            </a:r>
            <a:r>
              <a:rPr lang="fa-IR" b="1">
                <a:solidFill>
                  <a:srgbClr val="FF0000"/>
                </a:solidFill>
                <a:cs typeface="B Nazanin" panose="00000400000000000000" pitchFamily="2" charset="-78"/>
              </a:rPr>
              <a:t> </a:t>
            </a:r>
            <a:r>
              <a:rPr lang="fa-IR" b="1">
                <a:cs typeface="B Nazanin" panose="00000400000000000000" pitchFamily="2" charset="-78"/>
              </a:rPr>
              <a:t>محمد </a:t>
            </a:r>
            <a:r>
              <a:rPr lang="fa-IR" b="1">
                <a:cs typeface="B Nazanin" panose="00000400000000000000" pitchFamily="2" charset="-78"/>
              </a:rPr>
              <a:t>حسین </a:t>
            </a:r>
            <a:r>
              <a:rPr lang="fa-IR" b="1" smtClean="0">
                <a:cs typeface="B Nazanin" panose="00000400000000000000" pitchFamily="2" charset="-78"/>
              </a:rPr>
              <a:t>کاظمی، زهرا </a:t>
            </a:r>
            <a:r>
              <a:rPr lang="fa-IR" b="1">
                <a:cs typeface="B Nazanin" panose="00000400000000000000" pitchFamily="2" charset="-78"/>
              </a:rPr>
              <a:t>روح الهی امیری</a:t>
            </a:r>
            <a:r>
              <a:rPr lang="fa-IR">
                <a:cs typeface="B Nazanin" panose="00000400000000000000" pitchFamily="2" charset="-78"/>
              </a:rPr>
              <a:t> </a:t>
            </a:r>
            <a:br>
              <a:rPr lang="fa-IR">
                <a:cs typeface="B Nazanin" panose="00000400000000000000" pitchFamily="2" charset="-78"/>
              </a:rPr>
            </a:br>
            <a:endParaRPr lang="fa-IR" smtClean="0">
              <a:cs typeface="B Nazanin" panose="00000400000000000000" pitchFamily="2" charset="-78"/>
            </a:endParaRPr>
          </a:p>
          <a:p>
            <a:r>
              <a:rPr lang="fa-IR" smtClean="0">
                <a:solidFill>
                  <a:srgbClr val="FF0000"/>
                </a:solidFill>
                <a:cs typeface="B Nazanin" panose="00000400000000000000" pitchFamily="2" charset="-78"/>
              </a:rPr>
              <a:t>منبع: </a:t>
            </a:r>
            <a:r>
              <a:rPr lang="fa-IR" smtClean="0">
                <a:cs typeface="B Nazanin" panose="00000400000000000000" pitchFamily="2" charset="-78"/>
              </a:rPr>
              <a:t>فصلنامه علمی سخن تاریخ</a:t>
            </a:r>
          </a:p>
          <a:p>
            <a:r>
              <a:rPr lang="fa-IR" smtClean="0">
                <a:cs typeface="B Nazanin" panose="00000400000000000000" pitchFamily="2" charset="-78"/>
              </a:rPr>
              <a:t>سال 16 شماره 37 بهار 1401 صص 137-114</a:t>
            </a:r>
          </a:p>
          <a:p>
            <a:endParaRPr lang="fa-IR"/>
          </a:p>
        </p:txBody>
      </p:sp>
    </p:spTree>
    <p:extLst>
      <p:ext uri="{BB962C8B-B14F-4D97-AF65-F5344CB8AC3E}">
        <p14:creationId xmlns:p14="http://schemas.microsoft.com/office/powerpoint/2010/main" val="28412529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pPr algn="just"/>
            <a:r>
              <a:rPr lang="fa-IR">
                <a:cs typeface="B Nazanin" panose="00000400000000000000" pitchFamily="2" charset="-78"/>
              </a:rPr>
              <a:t>سید مهدی مسبوق و نرگس نسیم بهار(1392 ش) در مقاله </a:t>
            </a:r>
            <a:r>
              <a:rPr lang="fa-IR" smtClean="0">
                <a:cs typeface="B Nazanin" panose="00000400000000000000" pitchFamily="2" charset="-78"/>
              </a:rPr>
              <a:t>«</a:t>
            </a:r>
            <a:r>
              <a:rPr lang="fa-IR" b="1" smtClean="0">
                <a:solidFill>
                  <a:srgbClr val="FF0000"/>
                </a:solidFill>
                <a:cs typeface="B Nazanin" panose="00000400000000000000" pitchFamily="2" charset="-78"/>
              </a:rPr>
              <a:t>پیوند موسیقی و </a:t>
            </a:r>
            <a:r>
              <a:rPr lang="fa-IR" b="1">
                <a:solidFill>
                  <a:srgbClr val="FF0000"/>
                </a:solidFill>
                <a:cs typeface="B Nazanin" panose="00000400000000000000" pitchFamily="2" charset="-78"/>
              </a:rPr>
              <a:t>رثاء در شعر خنساء</a:t>
            </a:r>
            <a:r>
              <a:rPr lang="fa-IR">
                <a:cs typeface="B Nazanin" panose="00000400000000000000" pitchFamily="2" charset="-78"/>
              </a:rPr>
              <a:t>» موسیقی اشعار خنساء و پیوند آن با مضمون رثا را مورد بررسی </a:t>
            </a:r>
            <a:r>
              <a:rPr lang="fa-IR" smtClean="0">
                <a:cs typeface="B Nazanin" panose="00000400000000000000" pitchFamily="2" charset="-78"/>
              </a:rPr>
              <a:t>و </a:t>
            </a:r>
            <a:r>
              <a:rPr lang="fa-IR">
                <a:cs typeface="B Nazanin" panose="00000400000000000000" pitchFamily="2" charset="-78"/>
              </a:rPr>
              <a:t>واکاوی قرار داده است. در هیچ کدام از این تحقیقات ارزشمند، ویژگی های اجتماعی و اعتقادی معاصر با ظهور اسلام در اشعار خنساء مورد توجه قرار نگرفته و ما ضمن بهره مندی از این تحقیقات، به این ویژگی ها و مفاهیم توجه داشته و به مطالعه ی آنها پرداخیم. </a:t>
            </a:r>
          </a:p>
          <a:p>
            <a:endParaRPr lang="fa-IR"/>
          </a:p>
        </p:txBody>
      </p:sp>
    </p:spTree>
    <p:extLst>
      <p:ext uri="{BB962C8B-B14F-4D97-AF65-F5344CB8AC3E}">
        <p14:creationId xmlns:p14="http://schemas.microsoft.com/office/powerpoint/2010/main" val="14914762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b="1" smtClean="0">
                <a:solidFill>
                  <a:srgbClr val="FF0000"/>
                </a:solidFill>
                <a:cs typeface="B Nazanin" panose="00000400000000000000" pitchFamily="2" charset="-78"/>
              </a:rPr>
              <a:t>مفهوم شناسی</a:t>
            </a:r>
            <a:endParaRPr lang="fa-IR" b="1">
              <a:solidFill>
                <a:srgbClr val="FF0000"/>
              </a:solidFill>
              <a:cs typeface="B Nazanin" panose="00000400000000000000" pitchFamily="2" charset="-78"/>
            </a:endParaRPr>
          </a:p>
        </p:txBody>
      </p:sp>
      <p:sp>
        <p:nvSpPr>
          <p:cNvPr id="3" name="Content Placeholder 2"/>
          <p:cNvSpPr>
            <a:spLocks noGrp="1"/>
          </p:cNvSpPr>
          <p:nvPr>
            <p:ph idx="1"/>
          </p:nvPr>
        </p:nvSpPr>
        <p:spPr/>
        <p:txBody>
          <a:bodyPr/>
          <a:lstStyle/>
          <a:p>
            <a:pPr algn="just"/>
            <a:r>
              <a:rPr lang="fa-IR" smtClean="0">
                <a:cs typeface="B Nazanin" panose="00000400000000000000" pitchFamily="2" charset="-78"/>
              </a:rPr>
              <a:t>مظور ما از دوران معاصر با ظهور اسلام، دوره جاهلیت و اندکی پس از ظهور اسلام است. جاهلیت نیز به دوران قبل از ظهور اسلام در سرزمین حجاز گفته می شود(فراهیدی، 1408، ج3، 390) و زمان تقریبی آغاز آن را حدود 150 سال پیش از اسلام دانسته اند(فاخوری، 1378، 35) منظور از ویژگی های اجتماعی و اعتقادی اش نیز آن دسته از خصلت ها و باورهایی است که برای اعراب عصر جاهلی اهمیت داشته است. </a:t>
            </a:r>
            <a:endParaRPr lang="fa-IR">
              <a:cs typeface="B Nazanin" panose="00000400000000000000" pitchFamily="2" charset="-78"/>
            </a:endParaRPr>
          </a:p>
        </p:txBody>
      </p:sp>
      <p:sp>
        <p:nvSpPr>
          <p:cNvPr id="4" name="Flowchart: Alternate Process 3"/>
          <p:cNvSpPr/>
          <p:nvPr/>
        </p:nvSpPr>
        <p:spPr>
          <a:xfrm>
            <a:off x="838200" y="4302177"/>
            <a:ext cx="4646951" cy="1139253"/>
          </a:xfrm>
          <a:prstGeom prst="flowChartAlternateProcess">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sz="2800">
                <a:solidFill>
                  <a:prstClr val="black"/>
                </a:solidFill>
                <a:cs typeface="B Nazanin" panose="00000400000000000000" pitchFamily="2" charset="-78"/>
              </a:rPr>
              <a:t>ویژگی های اجتماعی و اعتقادی اش</a:t>
            </a:r>
            <a:endParaRPr lang="fa-IR"/>
          </a:p>
        </p:txBody>
      </p:sp>
    </p:spTree>
    <p:extLst>
      <p:ext uri="{BB962C8B-B14F-4D97-AF65-F5344CB8AC3E}">
        <p14:creationId xmlns:p14="http://schemas.microsoft.com/office/powerpoint/2010/main" val="21486860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b="1" smtClean="0">
                <a:solidFill>
                  <a:srgbClr val="FF0000"/>
                </a:solidFill>
                <a:cs typeface="B Nazanin" panose="00000400000000000000" pitchFamily="2" charset="-78"/>
              </a:rPr>
              <a:t>زیست نامه</a:t>
            </a:r>
            <a:endParaRPr lang="fa-IR" b="1">
              <a:solidFill>
                <a:srgbClr val="FF0000"/>
              </a:solidFill>
              <a:cs typeface="B Nazanin" panose="00000400000000000000" pitchFamily="2" charset="-78"/>
            </a:endParaRPr>
          </a:p>
        </p:txBody>
      </p:sp>
      <p:sp>
        <p:nvSpPr>
          <p:cNvPr id="3" name="Content Placeholder 2"/>
          <p:cNvSpPr>
            <a:spLocks noGrp="1"/>
          </p:cNvSpPr>
          <p:nvPr>
            <p:ph idx="1"/>
          </p:nvPr>
        </p:nvSpPr>
        <p:spPr/>
        <p:txBody>
          <a:bodyPr>
            <a:normAutofit lnSpcReduction="10000"/>
          </a:bodyPr>
          <a:lstStyle/>
          <a:p>
            <a:pPr algn="just"/>
            <a:r>
              <a:rPr lang="fa-IR" b="1" smtClean="0">
                <a:solidFill>
                  <a:srgbClr val="FF0000"/>
                </a:solidFill>
                <a:cs typeface="B Nazanin" panose="00000400000000000000" pitchFamily="2" charset="-78"/>
              </a:rPr>
              <a:t>تماضر دختر عمرو بن شرید سلیمی ملقب به خنساء</a:t>
            </a:r>
            <a:r>
              <a:rPr lang="fa-IR" smtClean="0">
                <a:cs typeface="B Nazanin" panose="00000400000000000000" pitchFamily="2" charset="-78"/>
              </a:rPr>
              <a:t>، شاعره و مرثیه سرای نامدار عصر جاهلیت است که دوران اسلامی را هم درک کرده است. در اصطلاح به این افراد </a:t>
            </a:r>
            <a:r>
              <a:rPr lang="fa-IR" b="1" smtClean="0">
                <a:solidFill>
                  <a:srgbClr val="FF0000"/>
                </a:solidFill>
                <a:cs typeface="B Nazanin" panose="00000400000000000000" pitchFamily="2" charset="-78"/>
              </a:rPr>
              <a:t>مخضرم</a:t>
            </a:r>
            <a:r>
              <a:rPr lang="fa-IR" smtClean="0">
                <a:cs typeface="B Nazanin" panose="00000400000000000000" pitchFamily="2" charset="-78"/>
              </a:rPr>
              <a:t> گویند.{3} خنساء در لغت، بینی کوتاه و کشیده ای را گویند که نوک آن بر آمده باشد و برای گاو وحشی نیز به کار می رود(ابن منظور، 1414، ج6: 72) وی حدود سال 575 میلادی متولد شد و در قبیله ی بنی سلیم در خاندانی پر نفوذ و توانگر پرورش یافت. خنساء دوبار ازدواج  کرد. نخستین همسرش مردی به نام رواحه بن عبدالعزی سلمی بود و از او صاحب پسری شد به نام عمرو، معروف به ابوشجره، شوی </a:t>
            </a:r>
            <a:r>
              <a:rPr lang="fa-IR">
                <a:cs typeface="B Nazanin" panose="00000400000000000000" pitchFamily="2" charset="-78"/>
              </a:rPr>
              <a:t>مرداس بن ابی عامر سلمی نام داشت و از او نیز صاحب چند فرزند شد که </a:t>
            </a:r>
            <a:r>
              <a:rPr lang="fa-IR" b="1">
                <a:solidFill>
                  <a:srgbClr val="FF0000"/>
                </a:solidFill>
                <a:cs typeface="B Nazanin" panose="00000400000000000000" pitchFamily="2" charset="-78"/>
              </a:rPr>
              <a:t>همه در دلیری و شاعری اشتهار یافتند</a:t>
            </a:r>
            <a:r>
              <a:rPr lang="fa-IR">
                <a:cs typeface="B Nazanin" panose="00000400000000000000" pitchFamily="2" charset="-78"/>
              </a:rPr>
              <a:t>(دینوریدومش، </a:t>
            </a:r>
            <a:r>
              <a:rPr lang="fa-IR" smtClean="0">
                <a:cs typeface="B Nazanin" panose="00000400000000000000" pitchFamily="2" charset="-78"/>
              </a:rPr>
              <a:t>1423 الف، ج1، 332-331، فاخوری، 1378: 145)</a:t>
            </a:r>
          </a:p>
          <a:p>
            <a:pPr algn="just"/>
            <a:r>
              <a:rPr lang="fa-IR" smtClean="0">
                <a:cs typeface="B Nazanin" panose="00000400000000000000" pitchFamily="2" charset="-78"/>
              </a:rPr>
              <a:t>{3} به  افرادی که بخشی از عمر خود را در جاهلیت و بخش دیگر را در عهد اسلامی گذرانده باشند مخضرم گویند(فراهیدی، 1408، ج4؛ 329)</a:t>
            </a:r>
            <a:endParaRPr lang="fa-IR">
              <a:cs typeface="B Nazanin" panose="00000400000000000000" pitchFamily="2" charset="-78"/>
            </a:endParaRPr>
          </a:p>
        </p:txBody>
      </p:sp>
    </p:spTree>
    <p:extLst>
      <p:ext uri="{BB962C8B-B14F-4D97-AF65-F5344CB8AC3E}">
        <p14:creationId xmlns:p14="http://schemas.microsoft.com/office/powerpoint/2010/main" val="5842082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endParaRPr lang="fa-IR">
              <a:cs typeface="B Nazanin" panose="00000400000000000000" pitchFamily="2" charset="-78"/>
            </a:endParaRPr>
          </a:p>
        </p:txBody>
      </p:sp>
      <p:sp>
        <p:nvSpPr>
          <p:cNvPr id="3" name="Content Placeholder 2"/>
          <p:cNvSpPr>
            <a:spLocks noGrp="1"/>
          </p:cNvSpPr>
          <p:nvPr>
            <p:ph idx="1"/>
          </p:nvPr>
        </p:nvSpPr>
        <p:spPr/>
        <p:txBody>
          <a:bodyPr/>
          <a:lstStyle/>
          <a:p>
            <a:pPr algn="just"/>
            <a:r>
              <a:rPr lang="fa-IR" b="1" smtClean="0">
                <a:solidFill>
                  <a:srgbClr val="FF0000"/>
                </a:solidFill>
                <a:cs typeface="B Nazanin" panose="00000400000000000000" pitchFamily="2" charset="-78"/>
              </a:rPr>
              <a:t>خنساء ابتدا اهتمام چندانی به شعر نداشت </a:t>
            </a:r>
            <a:r>
              <a:rPr lang="fa-IR" smtClean="0">
                <a:cs typeface="B Nazanin" panose="00000400000000000000" pitchFamily="2" charset="-78"/>
              </a:rPr>
              <a:t>تا این که دو برادرش معاویه و صخر (- درباره ی شهرت صخر و معاویه و تفاخر پدرشان به آن رک: دینوری، 1423 الف، ج1: 235 و بلاذری، 1417، ج 13:304) که از بزرگان بنی سلیم بودند در جنگ های دوران جاهلی به قتل رسیدند(عسقلانی، 1315، ج 8، 110) خنساء پس از آن با جدیت به شاعری پرداخت و در غم فقدان آنان مرثیه های فراوانی سرود. </a:t>
            </a:r>
          </a:p>
          <a:p>
            <a:pPr algn="just"/>
            <a:endParaRPr lang="fa-IR">
              <a:cs typeface="B Nazanin" panose="00000400000000000000" pitchFamily="2" charset="-78"/>
            </a:endParaRPr>
          </a:p>
          <a:p>
            <a:pPr algn="just"/>
            <a:endParaRPr lang="fa-IR">
              <a:cs typeface="B Nazanin" panose="00000400000000000000" pitchFamily="2" charset="-78"/>
            </a:endParaRPr>
          </a:p>
        </p:txBody>
      </p:sp>
    </p:spTree>
    <p:extLst>
      <p:ext uri="{BB962C8B-B14F-4D97-AF65-F5344CB8AC3E}">
        <p14:creationId xmlns:p14="http://schemas.microsoft.com/office/powerpoint/2010/main" val="10572082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endParaRPr lang="fa-IR">
              <a:cs typeface="B Nazanin" panose="00000400000000000000" pitchFamily="2" charset="-78"/>
            </a:endParaRPr>
          </a:p>
        </p:txBody>
      </p:sp>
      <p:sp>
        <p:nvSpPr>
          <p:cNvPr id="3" name="Content Placeholder 2"/>
          <p:cNvSpPr>
            <a:spLocks noGrp="1"/>
          </p:cNvSpPr>
          <p:nvPr>
            <p:ph idx="1"/>
          </p:nvPr>
        </p:nvSpPr>
        <p:spPr/>
        <p:txBody>
          <a:bodyPr/>
          <a:lstStyle/>
          <a:p>
            <a:pPr algn="just"/>
            <a:r>
              <a:rPr lang="fa-IR" smtClean="0">
                <a:cs typeface="B Nazanin" panose="00000400000000000000" pitchFamily="2" charset="-78"/>
              </a:rPr>
              <a:t>دانسته است که بخش قابل توجهی از اشعار خنساء در سوگ برادرانش سروده شده و در این میل توجه بیشتری به صخر دارد، </a:t>
            </a:r>
            <a:r>
              <a:rPr lang="fa-IR" b="1" smtClean="0">
                <a:solidFill>
                  <a:srgbClr val="FF0000"/>
                </a:solidFill>
                <a:cs typeface="B Nazanin" panose="00000400000000000000" pitchFamily="2" charset="-78"/>
              </a:rPr>
              <a:t>زیرا صخر به صفات عالیه یک حرب بدوی چون شجاعت، کرم، وفا و علو همت آراسته بود</a:t>
            </a:r>
            <a:r>
              <a:rPr lang="fa-IR" smtClean="0">
                <a:cs typeface="B Nazanin" panose="00000400000000000000" pitchFamily="2" charset="-78"/>
              </a:rPr>
              <a:t>(فاخوری، 1378:145) و در دوران زندگی خود بارها خنساء را مورد لطف و حمایت و بخشش های مالی خود قرار داده بود(فروغ، 1984(الف)، ج1: 317)</a:t>
            </a:r>
          </a:p>
          <a:p>
            <a:pPr algn="just"/>
            <a:endParaRPr lang="fa-IR" smtClean="0">
              <a:cs typeface="B Nazanin" panose="00000400000000000000" pitchFamily="2" charset="-78"/>
            </a:endParaRPr>
          </a:p>
          <a:p>
            <a:pPr algn="just"/>
            <a:endParaRPr lang="fa-IR" u="sng">
              <a:cs typeface="B Nazanin" panose="00000400000000000000" pitchFamily="2" charset="-78"/>
            </a:endParaRPr>
          </a:p>
        </p:txBody>
      </p:sp>
    </p:spTree>
    <p:extLst>
      <p:ext uri="{BB962C8B-B14F-4D97-AF65-F5344CB8AC3E}">
        <p14:creationId xmlns:p14="http://schemas.microsoft.com/office/powerpoint/2010/main" val="33052330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pPr algn="just"/>
            <a:r>
              <a:rPr lang="fa-IR">
                <a:cs typeface="B Nazanin" panose="00000400000000000000" pitchFamily="2" charset="-78"/>
              </a:rPr>
              <a:t>خنساء دوران اسلام را درک کرد و </a:t>
            </a:r>
            <a:r>
              <a:rPr lang="fa-IR" b="1">
                <a:solidFill>
                  <a:srgbClr val="FF0000"/>
                </a:solidFill>
                <a:cs typeface="B Nazanin" panose="00000400000000000000" pitchFamily="2" charset="-78"/>
              </a:rPr>
              <a:t>به همراه گروهی از افراد قبیله اش- بنی سلیم- </a:t>
            </a:r>
            <a:r>
              <a:rPr lang="fa-IR">
                <a:cs typeface="B Nazanin" panose="00000400000000000000" pitchFamily="2" charset="-78"/>
              </a:rPr>
              <a:t>نزد پیامبر (ص) رفت و اسلام آورد و برخی اشعارش را در محضر حضرت خواند که مورد توجه پیامبر(ص) واقع شد (ابن عبدالبر، 1412، ج4:1827) به همین منظور، نام او را در شمار اصحاب پیامبر(ص) اورده اند(ابن عبدالبر، 1412، ج1: 1829-1827، ابن اثیر، عزالدین، 1409، ج6، 90-88، عسقلانی، 1415، ج 8: 112-109)</a:t>
            </a:r>
          </a:p>
          <a:p>
            <a:endParaRPr lang="fa-IR"/>
          </a:p>
        </p:txBody>
      </p:sp>
    </p:spTree>
    <p:extLst>
      <p:ext uri="{BB962C8B-B14F-4D97-AF65-F5344CB8AC3E}">
        <p14:creationId xmlns:p14="http://schemas.microsoft.com/office/powerpoint/2010/main" val="20774188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endParaRPr lang="fa-IR">
              <a:cs typeface="B Nazanin" panose="00000400000000000000" pitchFamily="2" charset="-78"/>
            </a:endParaRPr>
          </a:p>
        </p:txBody>
      </p:sp>
      <p:sp>
        <p:nvSpPr>
          <p:cNvPr id="3" name="Content Placeholder 2"/>
          <p:cNvSpPr>
            <a:spLocks noGrp="1"/>
          </p:cNvSpPr>
          <p:nvPr>
            <p:ph idx="1"/>
          </p:nvPr>
        </p:nvSpPr>
        <p:spPr/>
        <p:txBody>
          <a:bodyPr/>
          <a:lstStyle/>
          <a:p>
            <a:pPr algn="just"/>
            <a:r>
              <a:rPr lang="fa-IR" smtClean="0">
                <a:cs typeface="B Nazanin" panose="00000400000000000000" pitchFamily="2" charset="-78"/>
              </a:rPr>
              <a:t>خنساء به همراه چهار فرزندش در نبرد قادسیه شرکت داشت و پس از کشته شدن آنان در جنگ، در کمال شکیبایی گفت: «سپاس خدایی را که من را به سبب قتل آنان شرافت بخشید و امیدوارم که خداوند من را به همراه آنان در رحمت خود قرار دهد.» (ابن عبدالبر، 1412، ج4: 1828-1829) </a:t>
            </a:r>
            <a:r>
              <a:rPr lang="fa-IR" b="1" smtClean="0">
                <a:solidFill>
                  <a:srgbClr val="FF0000"/>
                </a:solidFill>
                <a:cs typeface="B Nazanin" panose="00000400000000000000" pitchFamily="2" charset="-78"/>
              </a:rPr>
              <a:t>اما کیفیت حضور خنساء در قادسیه روایتی داستان گونه و آشفته دارد. </a:t>
            </a:r>
          </a:p>
        </p:txBody>
      </p:sp>
    </p:spTree>
    <p:extLst>
      <p:ext uri="{BB962C8B-B14F-4D97-AF65-F5344CB8AC3E}">
        <p14:creationId xmlns:p14="http://schemas.microsoft.com/office/powerpoint/2010/main" val="2819779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pPr algn="just"/>
            <a:r>
              <a:rPr lang="fa-IR">
                <a:cs typeface="B Nazanin" panose="00000400000000000000" pitchFamily="2" charset="-78"/>
              </a:rPr>
              <a:t>همچنین وجود روایتی مشابه از زبان شعبی درباره حضور یک زن نخعی به همراه چهار پسرش در نبرد قادسیه که سخنانی مشابه آنچه از دهان خنساء نقل شده به زبان آورده است، (طبری، 1387، ج3، 544) باعث شده تا </a:t>
            </a:r>
            <a:r>
              <a:rPr lang="fa-IR" b="1">
                <a:solidFill>
                  <a:srgbClr val="FF0000"/>
                </a:solidFill>
                <a:cs typeface="B Nazanin" panose="00000400000000000000" pitchFamily="2" charset="-78"/>
              </a:rPr>
              <a:t>برخی از پژوهشگران در کیفیت و یا حتی صحت این واقعیت تشکیک کرده و تردید هایی را درباره آن بیان کنند</a:t>
            </a:r>
            <a:r>
              <a:rPr lang="fa-IR">
                <a:cs typeface="B Nazanin" panose="00000400000000000000" pitchFamily="2" charset="-78"/>
              </a:rPr>
              <a:t>. (رک: بنت شاطی، 197، ص 53-48، جبنبی، 1977، ص 89 به بعد) خنساء پس از اسلام نیز به سوگواری برای برادرانش ادامه داد و اشعاری در رثای آنان سرود. (ابن حمدون، 1996، ج4، 272،  ابن عبدربه، 1404، ج3، 223-222)</a:t>
            </a:r>
          </a:p>
          <a:p>
            <a:endParaRPr lang="fa-IR"/>
          </a:p>
        </p:txBody>
      </p:sp>
    </p:spTree>
    <p:extLst>
      <p:ext uri="{BB962C8B-B14F-4D97-AF65-F5344CB8AC3E}">
        <p14:creationId xmlns:p14="http://schemas.microsoft.com/office/powerpoint/2010/main" val="13404903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endParaRPr lang="fa-IR">
              <a:cs typeface="B Nazanin" panose="00000400000000000000" pitchFamily="2" charset="-78"/>
            </a:endParaRPr>
          </a:p>
        </p:txBody>
      </p:sp>
      <p:sp>
        <p:nvSpPr>
          <p:cNvPr id="3" name="Content Placeholder 2"/>
          <p:cNvSpPr>
            <a:spLocks noGrp="1"/>
          </p:cNvSpPr>
          <p:nvPr>
            <p:ph idx="1"/>
          </p:nvPr>
        </p:nvSpPr>
        <p:spPr>
          <a:xfrm>
            <a:off x="4653886" y="1825625"/>
            <a:ext cx="6699913" cy="4351338"/>
          </a:xfrm>
        </p:spPr>
        <p:txBody>
          <a:bodyPr/>
          <a:lstStyle/>
          <a:p>
            <a:pPr algn="just"/>
            <a:r>
              <a:rPr lang="fa-IR" smtClean="0">
                <a:cs typeface="B Nazanin" panose="00000400000000000000" pitchFamily="2" charset="-78"/>
              </a:rPr>
              <a:t>تاریخ وفات خنساء به درستی مشخص نیست و سال 24 یا 43 هجری قمری را برای آن ذکر کرده اند(فروخ، 1984(الف)، ج1:318)</a:t>
            </a:r>
          </a:p>
        </p:txBody>
      </p:sp>
      <p:pic>
        <p:nvPicPr>
          <p:cNvPr id="4" name="Picture 3"/>
          <p:cNvPicPr>
            <a:picLocks noChangeAspect="1"/>
          </p:cNvPicPr>
          <p:nvPr/>
        </p:nvPicPr>
        <p:blipFill>
          <a:blip r:embed="rId2"/>
          <a:stretch>
            <a:fillRect/>
          </a:stretch>
        </p:blipFill>
        <p:spPr>
          <a:xfrm>
            <a:off x="838200" y="1825625"/>
            <a:ext cx="3815686" cy="4238625"/>
          </a:xfrm>
          <a:prstGeom prst="rect">
            <a:avLst/>
          </a:prstGeom>
        </p:spPr>
      </p:pic>
    </p:spTree>
    <p:extLst>
      <p:ext uri="{BB962C8B-B14F-4D97-AF65-F5344CB8AC3E}">
        <p14:creationId xmlns:p14="http://schemas.microsoft.com/office/powerpoint/2010/main" val="29949847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b="1">
                <a:solidFill>
                  <a:srgbClr val="FF0000"/>
                </a:solidFill>
                <a:cs typeface="B Nazanin" panose="00000400000000000000" pitchFamily="2" charset="-78"/>
              </a:rPr>
              <a:t>جایگاه شعری </a:t>
            </a:r>
            <a:r>
              <a:rPr lang="fa-IR" b="1" smtClean="0">
                <a:solidFill>
                  <a:srgbClr val="FF0000"/>
                </a:solidFill>
                <a:cs typeface="B Nazanin" panose="00000400000000000000" pitchFamily="2" charset="-78"/>
              </a:rPr>
              <a:t>خنساء</a:t>
            </a:r>
            <a:endParaRPr lang="fa-IR" b="1">
              <a:solidFill>
                <a:srgbClr val="FF0000"/>
              </a:solidFill>
              <a:cs typeface="B Nazanin" panose="00000400000000000000" pitchFamily="2" charset="-78"/>
            </a:endParaRPr>
          </a:p>
        </p:txBody>
      </p:sp>
      <p:sp>
        <p:nvSpPr>
          <p:cNvPr id="3" name="Content Placeholder 2"/>
          <p:cNvSpPr>
            <a:spLocks noGrp="1"/>
          </p:cNvSpPr>
          <p:nvPr>
            <p:ph idx="1"/>
          </p:nvPr>
        </p:nvSpPr>
        <p:spPr>
          <a:xfrm>
            <a:off x="3971498" y="1825625"/>
            <a:ext cx="7382301" cy="4351338"/>
          </a:xfrm>
        </p:spPr>
        <p:txBody>
          <a:bodyPr>
            <a:normAutofit fontScale="85000" lnSpcReduction="20000"/>
          </a:bodyPr>
          <a:lstStyle/>
          <a:p>
            <a:pPr algn="just"/>
            <a:r>
              <a:rPr lang="fa-IR" smtClean="0">
                <a:cs typeface="B Nazanin" panose="00000400000000000000" pitchFamily="2" charset="-78"/>
              </a:rPr>
              <a:t>خنساء را می توان یکی از بزرگترین شاعران عصر جاهلیت و صدر اسلام قلمداد کرد که شخصیت و اشعارش در دوران حیاتش مورد توجه قرار گرفت و باعث شهرت او شد. ابن قتیبه گزارشی از داوری نابغه ذبیانی{4} درباره شعری از خنساء را نقل کرده که </a:t>
            </a:r>
            <a:r>
              <a:rPr lang="fa-IR" smtClean="0">
                <a:solidFill>
                  <a:srgbClr val="FF0000"/>
                </a:solidFill>
                <a:cs typeface="B Nazanin" panose="00000400000000000000" pitchFamily="2" charset="-78"/>
              </a:rPr>
              <a:t>نابغه به برتری شعر خنساء نسبت حسان بن ثابت{5} رای داده است</a:t>
            </a:r>
            <a:r>
              <a:rPr lang="fa-IR" smtClean="0">
                <a:cs typeface="B Nazanin" panose="00000400000000000000" pitchFamily="2" charset="-78"/>
              </a:rPr>
              <a:t>(دینوری، 1423 الف ج1، 332،اصفهانی 1415، ج 9:232){6} </a:t>
            </a:r>
          </a:p>
          <a:p>
            <a:pPr algn="just"/>
            <a:r>
              <a:rPr lang="fa-IR" smtClean="0">
                <a:cs typeface="B Nazanin" panose="00000400000000000000" pitchFamily="2" charset="-78"/>
              </a:rPr>
              <a:t>{</a:t>
            </a:r>
            <a:r>
              <a:rPr lang="fa-IR">
                <a:cs typeface="B Nazanin" panose="00000400000000000000" pitchFamily="2" charset="-78"/>
              </a:rPr>
              <a:t>4} زیاد بن معاویه ذبیانی به خاطر فراوانی شعر و نبوغ و برتری در ان به نابغه شهرت یافت. وی یکی از اشراف قوم خود بود. شاعران داوری او در شعر را پذیرفته بودند و برای داوری اشعار نزد او می رفتند( رک: فاخوری، 1378: 95-98</a:t>
            </a:r>
            <a:r>
              <a:rPr lang="fa-IR" smtClean="0">
                <a:cs typeface="B Nazanin" panose="00000400000000000000" pitchFamily="2" charset="-78"/>
              </a:rPr>
              <a:t>)</a:t>
            </a:r>
          </a:p>
          <a:p>
            <a:pPr algn="just"/>
            <a:r>
              <a:rPr lang="fa-IR">
                <a:cs typeface="B Nazanin" panose="00000400000000000000" pitchFamily="2" charset="-78"/>
              </a:rPr>
              <a:t>{5} حسان بن ثبات انصاری یکی از شاعران مطرح جاهلیت که اسلام را درک کرد و با شعر خود پیامبر (ص) را یاری نمود(رک: همان، ص 177</a:t>
            </a:r>
            <a:r>
              <a:rPr lang="fa-IR" smtClean="0">
                <a:cs typeface="B Nazanin" panose="00000400000000000000" pitchFamily="2" charset="-78"/>
              </a:rPr>
              <a:t>)</a:t>
            </a:r>
          </a:p>
          <a:p>
            <a:pPr algn="just"/>
            <a:r>
              <a:rPr lang="fa-IR">
                <a:cs typeface="B Nazanin" panose="00000400000000000000" pitchFamily="2" charset="-78"/>
              </a:rPr>
              <a:t>{6} با وجودی که این گزارش از قرن سوم به بعد شهرت داشته است اما توسط برخی از محققین مورد تردید قرار گرفته است. برای مطالعه گزارشی از این نقدها(رک: بنت شاطی، 1970، ص 65-61)</a:t>
            </a:r>
          </a:p>
          <a:p>
            <a:pPr algn="just"/>
            <a:endParaRPr lang="fa-IR">
              <a:cs typeface="B Nazanin" panose="00000400000000000000" pitchFamily="2" charset="-78"/>
            </a:endParaRPr>
          </a:p>
          <a:p>
            <a:pPr algn="just"/>
            <a:endParaRPr lang="fa-IR">
              <a:cs typeface="B Nazanin" panose="00000400000000000000" pitchFamily="2" charset="-78"/>
            </a:endParaRPr>
          </a:p>
          <a:p>
            <a:pPr algn="just"/>
            <a:endParaRPr lang="fa-IR" smtClean="0">
              <a:cs typeface="B Nazanin" panose="00000400000000000000" pitchFamily="2" charset="-78"/>
            </a:endParaRPr>
          </a:p>
          <a:p>
            <a:pPr algn="just"/>
            <a:endParaRPr lang="fa-IR">
              <a:cs typeface="B Nazanin" panose="00000400000000000000" pitchFamily="2" charset="-78"/>
            </a:endParaRPr>
          </a:p>
        </p:txBody>
      </p:sp>
      <p:pic>
        <p:nvPicPr>
          <p:cNvPr id="4" name="Picture 3"/>
          <p:cNvPicPr>
            <a:picLocks noChangeAspect="1"/>
          </p:cNvPicPr>
          <p:nvPr/>
        </p:nvPicPr>
        <p:blipFill>
          <a:blip r:embed="rId2"/>
          <a:stretch>
            <a:fillRect/>
          </a:stretch>
        </p:blipFill>
        <p:spPr>
          <a:xfrm>
            <a:off x="842986" y="1934806"/>
            <a:ext cx="3128512" cy="3674423"/>
          </a:xfrm>
          <a:prstGeom prst="rect">
            <a:avLst/>
          </a:prstGeom>
        </p:spPr>
      </p:pic>
      <p:sp>
        <p:nvSpPr>
          <p:cNvPr id="5" name="TextBox 4"/>
          <p:cNvSpPr txBox="1"/>
          <p:nvPr/>
        </p:nvSpPr>
        <p:spPr>
          <a:xfrm>
            <a:off x="1588376" y="5853347"/>
            <a:ext cx="1637732" cy="369332"/>
          </a:xfrm>
          <a:prstGeom prst="rect">
            <a:avLst/>
          </a:prstGeom>
          <a:noFill/>
        </p:spPr>
        <p:txBody>
          <a:bodyPr wrap="square" rtlCol="1">
            <a:spAutoFit/>
          </a:bodyPr>
          <a:lstStyle/>
          <a:p>
            <a:pPr algn="ctr"/>
            <a:r>
              <a:rPr lang="fa-IR" b="1" smtClean="0">
                <a:solidFill>
                  <a:srgbClr val="FF0000"/>
                </a:solidFill>
                <a:cs typeface="B Nazanin" panose="00000400000000000000" pitchFamily="2" charset="-78"/>
              </a:rPr>
              <a:t>نابغه ذبیانی</a:t>
            </a:r>
            <a:endParaRPr lang="fa-IR" b="1">
              <a:solidFill>
                <a:srgbClr val="FF0000"/>
              </a:solidFill>
              <a:cs typeface="B Nazanin" panose="00000400000000000000" pitchFamily="2" charset="-78"/>
            </a:endParaRPr>
          </a:p>
        </p:txBody>
      </p:sp>
    </p:spTree>
    <p:extLst>
      <p:ext uri="{BB962C8B-B14F-4D97-AF65-F5344CB8AC3E}">
        <p14:creationId xmlns:p14="http://schemas.microsoft.com/office/powerpoint/2010/main" val="8813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r>
              <a:rPr lang="fa-IR" smtClean="0">
                <a:cs typeface="B Nazanin" panose="00000400000000000000" pitchFamily="2" charset="-78"/>
              </a:rPr>
              <a:t>چکیده</a:t>
            </a:r>
            <a:endParaRPr lang="fa-IR">
              <a:cs typeface="B Nazanin" panose="00000400000000000000" pitchFamily="2" charset="-78"/>
            </a:endParaRPr>
          </a:p>
        </p:txBody>
      </p:sp>
      <p:sp>
        <p:nvSpPr>
          <p:cNvPr id="3" name="Content Placeholder 2"/>
          <p:cNvSpPr>
            <a:spLocks noGrp="1"/>
          </p:cNvSpPr>
          <p:nvPr>
            <p:ph idx="1"/>
          </p:nvPr>
        </p:nvSpPr>
        <p:spPr/>
        <p:txBody>
          <a:bodyPr/>
          <a:lstStyle/>
          <a:p>
            <a:pPr algn="just"/>
            <a:r>
              <a:rPr lang="fa-IR" smtClean="0">
                <a:cs typeface="B Nazanin" panose="00000400000000000000" pitchFamily="2" charset="-78"/>
              </a:rPr>
              <a:t>اشعار باقی مانده از دوره ی هم عصر با ظهور اسلام، که در بستر جامعه جاهلی سروده شده است یکی از منابع شناخت جامعه ی آن دوران است. خنساء به عنوان یکی از مشهورترین شاعران آن عصر، در اشعارش به برخی از ویژگی های آن جامعه توجه داشته است. این پژوهش درصدد بیان ویژگی های اجتماعی و اعتقادی نزد اعراب معاصر با ظهور اسلام در اشعار خنساء است. </a:t>
            </a:r>
            <a:endParaRPr lang="fa-IR">
              <a:cs typeface="B Nazanin" panose="00000400000000000000" pitchFamily="2" charset="-78"/>
            </a:endParaRPr>
          </a:p>
        </p:txBody>
      </p:sp>
      <p:sp>
        <p:nvSpPr>
          <p:cNvPr id="4" name="Flowchart: Alternate Process 3"/>
          <p:cNvSpPr/>
          <p:nvPr/>
        </p:nvSpPr>
        <p:spPr>
          <a:xfrm>
            <a:off x="838201" y="4422098"/>
            <a:ext cx="2609538" cy="598974"/>
          </a:xfrm>
          <a:prstGeom prst="flowChartAlternateProcess">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sz="2800">
                <a:solidFill>
                  <a:prstClr val="black"/>
                </a:solidFill>
                <a:cs typeface="B Nazanin" panose="00000400000000000000" pitchFamily="2" charset="-78"/>
              </a:rPr>
              <a:t>بستر جامعه جاهلی</a:t>
            </a:r>
            <a:endParaRPr lang="fa-IR"/>
          </a:p>
        </p:txBody>
      </p:sp>
    </p:spTree>
    <p:extLst>
      <p:ext uri="{BB962C8B-B14F-4D97-AF65-F5344CB8AC3E}">
        <p14:creationId xmlns:p14="http://schemas.microsoft.com/office/powerpoint/2010/main" val="36695213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pPr algn="just"/>
            <a:r>
              <a:rPr lang="fa-IR">
                <a:cs typeface="B Nazanin" panose="00000400000000000000" pitchFamily="2" charset="-78"/>
              </a:rPr>
              <a:t>نکته ای که نباید از آن غفلت کرد این که حتی اگر نظر منتقدان این گزارش را بپذیریم و به صحت این گزارش با تردید نگاه کنیم، دانسته است که وجود این گزارش نشان دهنده ی جایگاه شاخص خنساء در عصر کتابت این گزارش است که  می تواند در روشن شدن جایگاه شعری خنساء به ما کمک کند.)</a:t>
            </a:r>
          </a:p>
          <a:p>
            <a:endParaRPr lang="fa-IR"/>
          </a:p>
        </p:txBody>
      </p:sp>
    </p:spTree>
    <p:extLst>
      <p:ext uri="{BB962C8B-B14F-4D97-AF65-F5344CB8AC3E}">
        <p14:creationId xmlns:p14="http://schemas.microsoft.com/office/powerpoint/2010/main" val="3016422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a:bodyPr>
          <a:lstStyle/>
          <a:p>
            <a:pPr algn="just"/>
            <a:r>
              <a:rPr lang="fa-IR">
                <a:cs typeface="B Nazanin" panose="00000400000000000000" pitchFamily="2" charset="-78"/>
              </a:rPr>
              <a:t>پس از جنگ بدر، هند دختر عتبه همسر ابوسفیان و مادر معاویه که پدر، عمو و برادرش در نبرد بدر هلاکت رسیده بودند خود را به </a:t>
            </a:r>
            <a:r>
              <a:rPr lang="fa-IR" b="1" smtClean="0">
                <a:solidFill>
                  <a:srgbClr val="FF0000"/>
                </a:solidFill>
                <a:cs typeface="B Nazanin" panose="00000400000000000000" pitchFamily="2" charset="-78"/>
              </a:rPr>
              <a:t>بازار </a:t>
            </a:r>
            <a:r>
              <a:rPr lang="fa-IR" b="1">
                <a:solidFill>
                  <a:srgbClr val="FF0000"/>
                </a:solidFill>
                <a:cs typeface="B Nazanin" panose="00000400000000000000" pitchFamily="2" charset="-78"/>
              </a:rPr>
              <a:t>عکاظ </a:t>
            </a:r>
            <a:r>
              <a:rPr lang="fa-IR">
                <a:cs typeface="B Nazanin" panose="00000400000000000000" pitchFamily="2" charset="-78"/>
              </a:rPr>
              <a:t>در مکه رساند تا اشعار حزن انگیز خود درباره آنان را به خنساء نشان دهد و اشعارش را در برابر او خواند(ابن حمدون 1996، ج4 : 271-272، اصفهانی، </a:t>
            </a:r>
            <a:r>
              <a:rPr lang="fa-IR" smtClean="0">
                <a:cs typeface="B Nazanin" panose="00000400000000000000" pitchFamily="2" charset="-78"/>
              </a:rPr>
              <a:t>1415، </a:t>
            </a:r>
            <a:r>
              <a:rPr lang="fa-IR">
                <a:cs typeface="B Nazanin" panose="00000400000000000000" pitchFamily="2" charset="-78"/>
              </a:rPr>
              <a:t>4: 402-401) </a:t>
            </a:r>
            <a:r>
              <a:rPr lang="fa-IR" b="1">
                <a:solidFill>
                  <a:srgbClr val="FF0000"/>
                </a:solidFill>
                <a:cs typeface="B Nazanin" panose="00000400000000000000" pitchFamily="2" charset="-78"/>
              </a:rPr>
              <a:t>همچنین گفته شد که اشعار </a:t>
            </a:r>
            <a:r>
              <a:rPr lang="fa-IR" b="1" smtClean="0">
                <a:solidFill>
                  <a:srgbClr val="FF0000"/>
                </a:solidFill>
                <a:cs typeface="B Nazanin" panose="00000400000000000000" pitchFamily="2" charset="-78"/>
              </a:rPr>
              <a:t>خنساء </a:t>
            </a:r>
            <a:r>
              <a:rPr lang="fa-IR" b="1">
                <a:solidFill>
                  <a:srgbClr val="FF0000"/>
                </a:solidFill>
                <a:cs typeface="B Nazanin" panose="00000400000000000000" pitchFamily="2" charset="-78"/>
              </a:rPr>
              <a:t>مورد توجه </a:t>
            </a:r>
            <a:r>
              <a:rPr lang="fa-IR" b="1" smtClean="0">
                <a:solidFill>
                  <a:srgbClr val="FF0000"/>
                </a:solidFill>
                <a:cs typeface="B Nazanin" panose="00000400000000000000" pitchFamily="2" charset="-78"/>
              </a:rPr>
              <a:t>پیامبر </a:t>
            </a:r>
            <a:r>
              <a:rPr lang="fa-IR" b="1">
                <a:solidFill>
                  <a:srgbClr val="FF0000"/>
                </a:solidFill>
                <a:cs typeface="B Nazanin" panose="00000400000000000000" pitchFamily="2" charset="-78"/>
              </a:rPr>
              <a:t>(ص) هم قرار گرفته است</a:t>
            </a:r>
            <a:r>
              <a:rPr lang="fa-IR">
                <a:cs typeface="B Nazanin" panose="00000400000000000000" pitchFamily="2" charset="-78"/>
              </a:rPr>
              <a:t>(ابن عبدالبر، 1412، ج 4، 1827) پس از آن و در دوره بنی امیه نیز (41-132 ق) اشعار خنساء مقبولیت داشته و برخی شاعران از شعر او متاثر بوده اند(طهماسبی، 1390، ج 16، 209</a:t>
            </a:r>
            <a:r>
              <a:rPr lang="fa-IR" smtClean="0">
                <a:cs typeface="B Nazanin" panose="00000400000000000000" pitchFamily="2" charset="-78"/>
              </a:rPr>
              <a:t>)</a:t>
            </a:r>
            <a:endParaRPr lang="fa-IR"/>
          </a:p>
        </p:txBody>
      </p:sp>
    </p:spTree>
    <p:extLst>
      <p:ext uri="{BB962C8B-B14F-4D97-AF65-F5344CB8AC3E}">
        <p14:creationId xmlns:p14="http://schemas.microsoft.com/office/powerpoint/2010/main" val="3766480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pPr algn="just"/>
            <a:r>
              <a:rPr lang="fa-IR">
                <a:cs typeface="B Nazanin" panose="00000400000000000000" pitchFamily="2" charset="-78"/>
              </a:rPr>
              <a:t>البته ممکن است این امر در اثر بروز قیام ها و فتنه های دوران امویان باشد که با سرکوب شدید حکومت همراه بوده و در نتیجه گروه زیادی در سوگ عزیزان خود به مرثیه روی می اوردند. بزرگان نامداری در دوره امویان مانند شعبی(اصفهانی، 1415، ج11: 19ف </a:t>
            </a:r>
            <a:r>
              <a:rPr lang="fa-IR" smtClean="0">
                <a:cs typeface="B Nazanin" panose="00000400000000000000" pitchFamily="2" charset="-78"/>
              </a:rPr>
              <a:t>عامر بن </a:t>
            </a:r>
            <a:r>
              <a:rPr lang="fa-IR">
                <a:cs typeface="B Nazanin" panose="00000400000000000000" pitchFamily="2" charset="-78"/>
              </a:rPr>
              <a:t>شراحیل معروف به شعبی، از تابعان کوفی بود که در حدیث و فقه شهرت داشت. ابن کثیر ، 1407، ج ): 231-230) ، جریر و بشار بن برد(شریشی، 1427، ج3: 167-168) دو تن </a:t>
            </a:r>
            <a:r>
              <a:rPr lang="fa-IR" smtClean="0">
                <a:cs typeface="B Nazanin" panose="00000400000000000000" pitchFamily="2" charset="-78"/>
              </a:rPr>
              <a:t>از </a:t>
            </a:r>
            <a:r>
              <a:rPr lang="fa-IR">
                <a:cs typeface="B Nazanin" panose="00000400000000000000" pitchFamily="2" charset="-78"/>
              </a:rPr>
              <a:t>شاعران عصر امویان، رک: فاخوری، 1378: 226 و 284) لب به تحسین خنساء گشودند و از ان پس اشعارش مورد توجه قرار داشته است(رک: بنت شاطی، 1970، ص 67-70، نجیب عطوی، 1413: 140-138)</a:t>
            </a:r>
          </a:p>
          <a:p>
            <a:endParaRPr lang="fa-IR"/>
          </a:p>
        </p:txBody>
      </p:sp>
      <p:sp>
        <p:nvSpPr>
          <p:cNvPr id="4" name="Flowchart: Alternate Process 3"/>
          <p:cNvSpPr/>
          <p:nvPr/>
        </p:nvSpPr>
        <p:spPr>
          <a:xfrm>
            <a:off x="1154243" y="4961744"/>
            <a:ext cx="2473377" cy="869430"/>
          </a:xfrm>
          <a:prstGeom prst="flowChartAlternate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sz="2800">
                <a:solidFill>
                  <a:prstClr val="black"/>
                </a:solidFill>
                <a:cs typeface="B Nazanin" panose="00000400000000000000" pitchFamily="2" charset="-78"/>
              </a:rPr>
              <a:t>شعبی</a:t>
            </a:r>
            <a:endParaRPr lang="fa-IR"/>
          </a:p>
        </p:txBody>
      </p:sp>
    </p:spTree>
    <p:extLst>
      <p:ext uri="{BB962C8B-B14F-4D97-AF65-F5344CB8AC3E}">
        <p14:creationId xmlns:p14="http://schemas.microsoft.com/office/powerpoint/2010/main" val="23676567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endParaRPr lang="fa-IR">
              <a:cs typeface="B Nazanin" panose="00000400000000000000" pitchFamily="2" charset="-78"/>
            </a:endParaRPr>
          </a:p>
        </p:txBody>
      </p:sp>
      <p:sp>
        <p:nvSpPr>
          <p:cNvPr id="3" name="Content Placeholder 2"/>
          <p:cNvSpPr>
            <a:spLocks noGrp="1"/>
          </p:cNvSpPr>
          <p:nvPr>
            <p:ph idx="1"/>
          </p:nvPr>
        </p:nvSpPr>
        <p:spPr/>
        <p:txBody>
          <a:bodyPr>
            <a:normAutofit/>
          </a:bodyPr>
          <a:lstStyle/>
          <a:p>
            <a:pPr algn="just"/>
            <a:r>
              <a:rPr lang="fa-IR" smtClean="0">
                <a:cs typeface="B Nazanin" panose="00000400000000000000" pitchFamily="2" charset="-78"/>
              </a:rPr>
              <a:t>شهرت خنساء به خاطر اشعاری است که در رثای برادران خود سروده است. «رثا» در اصطلاح به معنای «گریستن بر میت؛ ابراز اندوه بر فقدان عزیزی از دست رفته؛ اظهار تاسف از مرگ او؛ تصویر خسارتی که حاصل فقدان اوست؛ بر شمردن فضایل و ذکر صفات نیکوی او با هر انگیزه و غرضی و سرانجام بیان این که مرگ، امری است محتوم و هیچ کس را از آن گریزی نیست» (آبدانان مهدیزاده، بهروزی، 1386: 163) اما این رثا دارای جنبه های گوناگونی است (رک: آبدانان مهدیزاده، بهروزی، 1386)</a:t>
            </a:r>
          </a:p>
          <a:p>
            <a:pPr marL="0" indent="0" algn="just">
              <a:buNone/>
            </a:pPr>
            <a:endParaRPr lang="fa-IR">
              <a:cs typeface="B Nazanin" panose="00000400000000000000" pitchFamily="2" charset="-78"/>
            </a:endParaRPr>
          </a:p>
        </p:txBody>
      </p:sp>
    </p:spTree>
    <p:extLst>
      <p:ext uri="{BB962C8B-B14F-4D97-AF65-F5344CB8AC3E}">
        <p14:creationId xmlns:p14="http://schemas.microsoft.com/office/powerpoint/2010/main" val="33206132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pPr algn="just"/>
            <a:r>
              <a:rPr lang="fa-IR">
                <a:cs typeface="B Nazanin" panose="00000400000000000000" pitchFamily="2" charset="-78"/>
              </a:rPr>
              <a:t>مراثی او تنها نشان دهنده غم و اندوه بر فقدان برادرانش نیست بلکه خنساء علاوه بر نشان دادن غم واندوه فراوان نسبت به فقدان ان دو، به تحسین و تمجید آنان نیز پرداخته است که به این نوع از مرثیه اصطلاحا «</a:t>
            </a:r>
            <a:r>
              <a:rPr lang="fa-IR">
                <a:solidFill>
                  <a:srgbClr val="FF0000"/>
                </a:solidFill>
                <a:cs typeface="B Nazanin" panose="00000400000000000000" pitchFamily="2" charset="-78"/>
              </a:rPr>
              <a:t>تابین</a:t>
            </a:r>
            <a:r>
              <a:rPr lang="fa-IR">
                <a:cs typeface="B Nazanin" panose="00000400000000000000" pitchFamily="2" charset="-78"/>
              </a:rPr>
              <a:t>» (- مدحی که تنها برای </a:t>
            </a:r>
            <a:r>
              <a:rPr lang="fa-IR" smtClean="0">
                <a:cs typeface="B Nazanin" panose="00000400000000000000" pitchFamily="2" charset="-78"/>
              </a:rPr>
              <a:t>افراد </a:t>
            </a:r>
            <a:r>
              <a:rPr lang="fa-IR">
                <a:cs typeface="B Nazanin" panose="00000400000000000000" pitchFamily="2" charset="-78"/>
              </a:rPr>
              <a:t>درگذشته هنگام مرثیه به کار بوده اند(طهماسبی، 1390، ج 16، 209</a:t>
            </a:r>
            <a:r>
              <a:rPr lang="fa-IR" smtClean="0">
                <a:cs typeface="B Nazanin" panose="00000400000000000000" pitchFamily="2" charset="-78"/>
              </a:rPr>
              <a:t>)</a:t>
            </a:r>
            <a:endParaRPr lang="fa-IR"/>
          </a:p>
        </p:txBody>
      </p:sp>
      <p:sp>
        <p:nvSpPr>
          <p:cNvPr id="4" name="Flowchart: Alternate Process 3"/>
          <p:cNvSpPr/>
          <p:nvPr/>
        </p:nvSpPr>
        <p:spPr>
          <a:xfrm>
            <a:off x="838200" y="4031274"/>
            <a:ext cx="2714469" cy="1392137"/>
          </a:xfrm>
          <a:prstGeom prst="flowChartAlternateProcess">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sz="2800">
                <a:solidFill>
                  <a:prstClr val="black"/>
                </a:solidFill>
                <a:cs typeface="B Nazanin" panose="00000400000000000000" pitchFamily="2" charset="-78"/>
              </a:rPr>
              <a:t>تحسین و تمجید</a:t>
            </a:r>
            <a:endParaRPr lang="fa-IR"/>
          </a:p>
        </p:txBody>
      </p:sp>
    </p:spTree>
    <p:extLst>
      <p:ext uri="{BB962C8B-B14F-4D97-AF65-F5344CB8AC3E}">
        <p14:creationId xmlns:p14="http://schemas.microsoft.com/office/powerpoint/2010/main" val="4107708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a:xfrm>
            <a:off x="4616970" y="1825625"/>
            <a:ext cx="6736830" cy="4351338"/>
          </a:xfrm>
        </p:spPr>
        <p:txBody>
          <a:bodyPr>
            <a:normAutofit fontScale="92500"/>
          </a:bodyPr>
          <a:lstStyle/>
          <a:p>
            <a:pPr algn="just"/>
            <a:r>
              <a:rPr lang="fa-IR">
                <a:cs typeface="B Nazanin" panose="00000400000000000000" pitchFamily="2" charset="-78"/>
              </a:rPr>
              <a:t>البته ممکن است این امر در اثر بروز قیام ها و فتنه های دوران امویان باشد که با سرکوب شدید حکومت همراه بوده و در نتیجه گروه زیادی در سوگ عزیزان خود به مرثیه روی می آوردند. </a:t>
            </a:r>
            <a:endParaRPr lang="fa-IR" smtClean="0">
              <a:cs typeface="B Nazanin" panose="00000400000000000000" pitchFamily="2" charset="-78"/>
            </a:endParaRPr>
          </a:p>
          <a:p>
            <a:pPr algn="just"/>
            <a:r>
              <a:rPr lang="fa-IR" smtClean="0">
                <a:cs typeface="B Nazanin" panose="00000400000000000000" pitchFamily="2" charset="-78"/>
              </a:rPr>
              <a:t>بزرگان </a:t>
            </a:r>
            <a:r>
              <a:rPr lang="fa-IR">
                <a:cs typeface="B Nazanin" panose="00000400000000000000" pitchFamily="2" charset="-78"/>
              </a:rPr>
              <a:t>نامداری در دوره امویان مانند شعبی(اصفهانی، 1415، ج11: 19، عامر بن شراحیل معروف به شعبی، از تابعان کوفی بود که در حدیث و فقه شهرت داشت. ابن کثیر، 1407ف ج9: 230-231)، جریر و بشار بن برد(شریشی، 1427، ج3: 167-168) دو تن از شاعران عصر امویان، رک: فاخوری، 1378: 226 و 284) لب به تحسین خنساء گشوده و از آن پس اشعارش مورد توه قرار داشته است(رک: بنت شاطی، 1970، ص 70-70، نجیب عطوی، 1413: 138-140)</a:t>
            </a:r>
            <a:endParaRPr lang="en-US">
              <a:cs typeface="B Nazanin" panose="00000400000000000000" pitchFamily="2" charset="-78"/>
            </a:endParaRPr>
          </a:p>
          <a:p>
            <a:endParaRPr lang="fa-IR"/>
          </a:p>
        </p:txBody>
      </p:sp>
      <p:pic>
        <p:nvPicPr>
          <p:cNvPr id="4" name="Picture 3"/>
          <p:cNvPicPr>
            <a:picLocks noChangeAspect="1"/>
          </p:cNvPicPr>
          <p:nvPr/>
        </p:nvPicPr>
        <p:blipFill>
          <a:blip r:embed="rId2"/>
          <a:stretch>
            <a:fillRect/>
          </a:stretch>
        </p:blipFill>
        <p:spPr>
          <a:xfrm>
            <a:off x="838200" y="1690688"/>
            <a:ext cx="3778770" cy="3457575"/>
          </a:xfrm>
          <a:prstGeom prst="rect">
            <a:avLst/>
          </a:prstGeom>
        </p:spPr>
      </p:pic>
      <p:sp>
        <p:nvSpPr>
          <p:cNvPr id="5" name="TextBox 4"/>
          <p:cNvSpPr txBox="1"/>
          <p:nvPr/>
        </p:nvSpPr>
        <p:spPr>
          <a:xfrm>
            <a:off x="1903751" y="5486400"/>
            <a:ext cx="1558977" cy="369332"/>
          </a:xfrm>
          <a:prstGeom prst="rect">
            <a:avLst/>
          </a:prstGeom>
          <a:noFill/>
        </p:spPr>
        <p:txBody>
          <a:bodyPr wrap="square" rtlCol="1">
            <a:spAutoFit/>
          </a:bodyPr>
          <a:lstStyle/>
          <a:p>
            <a:pPr algn="ctr"/>
            <a:r>
              <a:rPr lang="fa-IR" b="1" smtClean="0">
                <a:solidFill>
                  <a:srgbClr val="FF0000"/>
                </a:solidFill>
                <a:cs typeface="B Nazanin" panose="00000400000000000000" pitchFamily="2" charset="-78"/>
              </a:rPr>
              <a:t>حنا الفاخوری</a:t>
            </a:r>
            <a:endParaRPr lang="fa-IR" b="1">
              <a:solidFill>
                <a:srgbClr val="FF0000"/>
              </a:solidFill>
              <a:cs typeface="B Nazanin" panose="00000400000000000000" pitchFamily="2" charset="-78"/>
            </a:endParaRPr>
          </a:p>
        </p:txBody>
      </p:sp>
    </p:spTree>
    <p:extLst>
      <p:ext uri="{BB962C8B-B14F-4D97-AF65-F5344CB8AC3E}">
        <p14:creationId xmlns:p14="http://schemas.microsoft.com/office/powerpoint/2010/main" val="40321058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endParaRPr lang="fa-IR">
              <a:cs typeface="B Nazanin" panose="00000400000000000000" pitchFamily="2" charset="-78"/>
            </a:endParaRPr>
          </a:p>
        </p:txBody>
      </p:sp>
      <p:sp>
        <p:nvSpPr>
          <p:cNvPr id="3" name="Content Placeholder 2"/>
          <p:cNvSpPr>
            <a:spLocks noGrp="1"/>
          </p:cNvSpPr>
          <p:nvPr>
            <p:ph idx="1"/>
          </p:nvPr>
        </p:nvSpPr>
        <p:spPr/>
        <p:txBody>
          <a:bodyPr>
            <a:normAutofit/>
          </a:bodyPr>
          <a:lstStyle/>
          <a:p>
            <a:pPr algn="just"/>
            <a:r>
              <a:rPr lang="fa-IR" smtClean="0">
                <a:cs typeface="B Nazanin" panose="00000400000000000000" pitchFamily="2" charset="-78"/>
              </a:rPr>
              <a:t>شهرت خنساء به خاطر اشعاری است که در رثای براداران خود سروده است. «رثا» در اصطلاح به معنای «گریستن بر میت؛ ابراز اندوه بر فقدان عزیزی از دست رفته؛ اظهار تاسف از مرگ او؛ تصویر خسارتی که حاصل فقدان اوست؛ بر شمردن فضایل و ذکر صفات نیکوی او با هر انگیزه و غرضی و سرانجام  بیان این که مرگ، امری است محتوم و هیچ کس را از آن گریزی نیست» (ابدانان مهدیزاده، بهروزی، 1386: 163) اما این رثا دارای جنبه های گوناگونی است. (ر ک: آبدانان مهدیزاده، بهروزی، 1386)</a:t>
            </a:r>
          </a:p>
        </p:txBody>
      </p:sp>
    </p:spTree>
    <p:extLst>
      <p:ext uri="{BB962C8B-B14F-4D97-AF65-F5344CB8AC3E}">
        <p14:creationId xmlns:p14="http://schemas.microsoft.com/office/powerpoint/2010/main" val="39550324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a:bodyPr>
          <a:lstStyle/>
          <a:p>
            <a:pPr algn="just"/>
            <a:r>
              <a:rPr lang="fa-IR">
                <a:cs typeface="B Nazanin" panose="00000400000000000000" pitchFamily="2" charset="-78"/>
              </a:rPr>
              <a:t>مراثی او تنها نشان دهنده ی غم و اندوه بر فقدان برادرانش نیست بلکه خنساء علاوه بر نشان دادن غم و اندوه فراوان نسبت به فقدان آن دو؛ به تحسین و تمجید آنان نیز پرداخته است که به این نوع از مرثیه اصطلاحا «</a:t>
            </a:r>
            <a:r>
              <a:rPr lang="fa-IR" b="1">
                <a:solidFill>
                  <a:srgbClr val="FF0000"/>
                </a:solidFill>
                <a:cs typeface="B Nazanin" panose="00000400000000000000" pitchFamily="2" charset="-78"/>
              </a:rPr>
              <a:t>تابین</a:t>
            </a:r>
            <a:r>
              <a:rPr lang="fa-IR">
                <a:cs typeface="B Nazanin" panose="00000400000000000000" pitchFamily="2" charset="-78"/>
              </a:rPr>
              <a:t>» (- مدحی که تنها برای افراد درگذشته هنگام مرثیه به کار می رود «</a:t>
            </a:r>
            <a:r>
              <a:rPr lang="fa-IR">
                <a:solidFill>
                  <a:srgbClr val="FF0000"/>
                </a:solidFill>
                <a:cs typeface="B Nazanin" panose="00000400000000000000" pitchFamily="2" charset="-78"/>
              </a:rPr>
              <a:t>تابین</a:t>
            </a:r>
            <a:r>
              <a:rPr lang="fa-IR">
                <a:cs typeface="B Nazanin" panose="00000400000000000000" pitchFamily="2" charset="-78"/>
              </a:rPr>
              <a:t>» گویند. فراهیدی، 1408، ج8،  384، عسکری، 1400: 42) گویند. (رک: الشوری، 1983: 157-202</a:t>
            </a:r>
            <a:r>
              <a:rPr lang="fa-IR" smtClean="0">
                <a:cs typeface="B Nazanin" panose="00000400000000000000" pitchFamily="2" charset="-78"/>
              </a:rPr>
              <a:t>)</a:t>
            </a:r>
            <a:endParaRPr lang="fa-IR"/>
          </a:p>
        </p:txBody>
      </p:sp>
    </p:spTree>
    <p:extLst>
      <p:ext uri="{BB962C8B-B14F-4D97-AF65-F5344CB8AC3E}">
        <p14:creationId xmlns:p14="http://schemas.microsoft.com/office/powerpoint/2010/main" val="6025465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pPr algn="just"/>
            <a:r>
              <a:rPr lang="fa-IR">
                <a:cs typeface="B Nazanin" panose="00000400000000000000" pitchFamily="2" charset="-78"/>
              </a:rPr>
              <a:t>در تابین های عصر جاهلی، شاعر متوفی را به صفاتی مانند </a:t>
            </a:r>
            <a:r>
              <a:rPr lang="fa-IR" b="1">
                <a:solidFill>
                  <a:srgbClr val="FF0000"/>
                </a:solidFill>
                <a:cs typeface="B Nazanin" panose="00000400000000000000" pitchFamily="2" charset="-78"/>
              </a:rPr>
              <a:t>شجاعت، کرم، وفا و شرف </a:t>
            </a:r>
            <a:r>
              <a:rPr lang="fa-IR">
                <a:cs typeface="B Nazanin" panose="00000400000000000000" pitchFamily="2" charset="-78"/>
              </a:rPr>
              <a:t>می ستاید و او را صاحب همه صفات پسندیده دانسته و به گونه ای معرفی می کند که گویی فقط اوست که گرسنگان را سیر، اسیران را آزاد و بی سرپرستان را پرستاری می کند و در واقع در بیشترین تابین های آنان نوعی غرور کاذب به چشم می خورد(آبدانان مهدی زاده، بهروزی، 1386، 172</a:t>
            </a:r>
            <a:r>
              <a:rPr lang="fa-IR" smtClean="0">
                <a:cs typeface="B Nazanin" panose="00000400000000000000" pitchFamily="2" charset="-78"/>
              </a:rPr>
              <a:t>)</a:t>
            </a:r>
            <a:endParaRPr lang="fa-IR"/>
          </a:p>
        </p:txBody>
      </p:sp>
    </p:spTree>
    <p:extLst>
      <p:ext uri="{BB962C8B-B14F-4D97-AF65-F5344CB8AC3E}">
        <p14:creationId xmlns:p14="http://schemas.microsoft.com/office/powerpoint/2010/main" val="19048216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pPr algn="just"/>
            <a:r>
              <a:rPr lang="fa-IR">
                <a:cs typeface="B Nazanin" panose="00000400000000000000" pitchFamily="2" charset="-78"/>
              </a:rPr>
              <a:t>در لا به لای اشعار خنساء برخی از ویژگی های اجتماعی و اعتقادی جامعه ی جزیره العرب معاصر ظهور اسلام هویدا است که با توجه به در هم تنیده شدن احساسات و عواطف به همراه مدح و رثا، می توان گفت اشعار او بیشتر نمایان گر ویژگی های مثبت اجتماعی دوران جاهلیت است، با این حال مواردی از ویژگی های ناپسند و همچنین عقاید این دوران نیز را در شعر او یافت می شود. </a:t>
            </a:r>
          </a:p>
          <a:p>
            <a:endParaRPr lang="fa-IR"/>
          </a:p>
        </p:txBody>
      </p:sp>
      <p:sp>
        <p:nvSpPr>
          <p:cNvPr id="4" name="Flowchart: Alternate Process 3"/>
          <p:cNvSpPr/>
          <p:nvPr/>
        </p:nvSpPr>
        <p:spPr>
          <a:xfrm>
            <a:off x="838200" y="4001294"/>
            <a:ext cx="2564212" cy="828039"/>
          </a:xfrm>
          <a:prstGeom prst="flowChartAlternate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sz="2800">
                <a:solidFill>
                  <a:prstClr val="black"/>
                </a:solidFill>
                <a:cs typeface="B Nazanin" panose="00000400000000000000" pitchFamily="2" charset="-78"/>
              </a:rPr>
              <a:t>مدح و رثا</a:t>
            </a:r>
            <a:endParaRPr lang="fa-IR"/>
          </a:p>
        </p:txBody>
      </p:sp>
    </p:spTree>
    <p:extLst>
      <p:ext uri="{BB962C8B-B14F-4D97-AF65-F5344CB8AC3E}">
        <p14:creationId xmlns:p14="http://schemas.microsoft.com/office/powerpoint/2010/main" val="4385766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endParaRPr lang="fa-IR">
              <a:cs typeface="B Nazanin" panose="00000400000000000000" pitchFamily="2" charset="-78"/>
            </a:endParaRPr>
          </a:p>
        </p:txBody>
      </p:sp>
      <p:sp>
        <p:nvSpPr>
          <p:cNvPr id="3" name="Content Placeholder 2"/>
          <p:cNvSpPr>
            <a:spLocks noGrp="1"/>
          </p:cNvSpPr>
          <p:nvPr>
            <p:ph idx="1"/>
          </p:nvPr>
        </p:nvSpPr>
        <p:spPr/>
        <p:txBody>
          <a:bodyPr/>
          <a:lstStyle/>
          <a:p>
            <a:pPr algn="just"/>
            <a:r>
              <a:rPr lang="fa-IR">
                <a:cs typeface="B Nazanin" panose="00000400000000000000" pitchFamily="2" charset="-78"/>
              </a:rPr>
              <a:t>در این مسیر از </a:t>
            </a:r>
            <a:r>
              <a:rPr lang="fa-IR" smtClean="0">
                <a:cs typeface="B Nazanin" panose="00000400000000000000" pitchFamily="2" charset="-78"/>
              </a:rPr>
              <a:t>منابع کهن </a:t>
            </a:r>
            <a:r>
              <a:rPr lang="fa-IR">
                <a:cs typeface="B Nazanin" panose="00000400000000000000" pitchFamily="2" charset="-78"/>
              </a:rPr>
              <a:t>و پژوهش های جدید و روش توصیفی- تحلیلی استفاده شده است. یافته های این پژوهش نشان می دهد که </a:t>
            </a:r>
            <a:r>
              <a:rPr lang="fa-IR" smtClean="0">
                <a:cs typeface="B Nazanin" panose="00000400000000000000" pitchFamily="2" charset="-78"/>
              </a:rPr>
              <a:t>خنساء </a:t>
            </a:r>
            <a:r>
              <a:rPr lang="fa-IR">
                <a:cs typeface="B Nazanin" panose="00000400000000000000" pitchFamily="2" charset="-78"/>
              </a:rPr>
              <a:t>در اشعار خود برخی ویژگی های مهم اجتماعی مانند </a:t>
            </a:r>
            <a:r>
              <a:rPr lang="fa-IR" b="1">
                <a:solidFill>
                  <a:srgbClr val="FF0000"/>
                </a:solidFill>
                <a:cs typeface="B Nazanin" panose="00000400000000000000" pitchFamily="2" charset="-78"/>
              </a:rPr>
              <a:t>شجاعت و جنگاوری</a:t>
            </a:r>
            <a:r>
              <a:rPr lang="fa-IR">
                <a:cs typeface="B Nazanin" panose="00000400000000000000" pitchFamily="2" charset="-78"/>
              </a:rPr>
              <a:t>، </a:t>
            </a:r>
            <a:r>
              <a:rPr lang="fa-IR" b="1">
                <a:solidFill>
                  <a:srgbClr val="00B0F0"/>
                </a:solidFill>
                <a:cs typeface="B Nazanin" panose="00000400000000000000" pitchFamily="2" charset="-78"/>
              </a:rPr>
              <a:t>پرچم داری لشکر</a:t>
            </a:r>
            <a:r>
              <a:rPr lang="fa-IR">
                <a:cs typeface="B Nazanin" panose="00000400000000000000" pitchFamily="2" charset="-78"/>
              </a:rPr>
              <a:t>، </a:t>
            </a:r>
            <a:r>
              <a:rPr lang="fa-IR" b="1">
                <a:solidFill>
                  <a:srgbClr val="00B050"/>
                </a:solidFill>
                <a:cs typeface="B Nazanin" panose="00000400000000000000" pitchFamily="2" charset="-78"/>
              </a:rPr>
              <a:t>خون خواهی و انتقام جویی</a:t>
            </a:r>
            <a:r>
              <a:rPr lang="fa-IR">
                <a:solidFill>
                  <a:srgbClr val="00B050"/>
                </a:solidFill>
                <a:cs typeface="B Nazanin" panose="00000400000000000000" pitchFamily="2" charset="-78"/>
              </a:rPr>
              <a:t>، </a:t>
            </a:r>
            <a:r>
              <a:rPr lang="fa-IR" b="1">
                <a:solidFill>
                  <a:srgbClr val="FF0000"/>
                </a:solidFill>
                <a:cs typeface="B Nazanin" panose="00000400000000000000" pitchFamily="2" charset="-78"/>
              </a:rPr>
              <a:t>غارت گری</a:t>
            </a:r>
            <a:r>
              <a:rPr lang="fa-IR">
                <a:cs typeface="B Nazanin" panose="00000400000000000000" pitchFamily="2" charset="-78"/>
              </a:rPr>
              <a:t>، </a:t>
            </a:r>
            <a:r>
              <a:rPr lang="fa-IR" b="1">
                <a:solidFill>
                  <a:srgbClr val="92D050"/>
                </a:solidFill>
                <a:cs typeface="B Nazanin" panose="00000400000000000000" pitchFamily="2" charset="-78"/>
              </a:rPr>
              <a:t>فتوت و جوانمردی</a:t>
            </a:r>
            <a:r>
              <a:rPr lang="fa-IR">
                <a:cs typeface="B Nazanin" panose="00000400000000000000" pitchFamily="2" charset="-78"/>
              </a:rPr>
              <a:t>، </a:t>
            </a:r>
            <a:r>
              <a:rPr lang="fa-IR" b="1">
                <a:solidFill>
                  <a:srgbClr val="FF0000"/>
                </a:solidFill>
                <a:cs typeface="B Nazanin" panose="00000400000000000000" pitchFamily="2" charset="-78"/>
              </a:rPr>
              <a:t>سخاوت و کرم، </a:t>
            </a:r>
            <a:r>
              <a:rPr lang="fa-IR" b="1">
                <a:solidFill>
                  <a:srgbClr val="00B0F0"/>
                </a:solidFill>
                <a:cs typeface="B Nazanin" panose="00000400000000000000" pitchFamily="2" charset="-78"/>
              </a:rPr>
              <a:t>مهمان نوازی</a:t>
            </a:r>
            <a:r>
              <a:rPr lang="fa-IR">
                <a:cs typeface="B Nazanin" panose="00000400000000000000" pitchFamily="2" charset="-78"/>
              </a:rPr>
              <a:t>، </a:t>
            </a:r>
            <a:r>
              <a:rPr lang="fa-IR" b="1">
                <a:solidFill>
                  <a:srgbClr val="00B050"/>
                </a:solidFill>
                <a:cs typeface="B Nazanin" panose="00000400000000000000" pitchFamily="2" charset="-78"/>
              </a:rPr>
              <a:t>خطابه و سخنوری </a:t>
            </a:r>
            <a:r>
              <a:rPr lang="fa-IR">
                <a:cs typeface="B Nazanin" panose="00000400000000000000" pitchFamily="2" charset="-78"/>
              </a:rPr>
              <a:t>و </a:t>
            </a:r>
            <a:r>
              <a:rPr lang="fa-IR" b="1">
                <a:solidFill>
                  <a:srgbClr val="FF0000"/>
                </a:solidFill>
                <a:cs typeface="B Nazanin" panose="00000400000000000000" pitchFamily="2" charset="-78"/>
              </a:rPr>
              <a:t>عفت و پاکدامنی </a:t>
            </a:r>
            <a:r>
              <a:rPr lang="fa-IR">
                <a:cs typeface="B Nazanin" panose="00000400000000000000" pitchFamily="2" charset="-78"/>
              </a:rPr>
              <a:t>را بیان کرده است. همچنین اعتقاد به مسائلی مانند وجود خداوند، جبرگرایی و وجود جن به عنوان باورهای اعراب معاصر ظهور اسلام، در اشعار خنساء مورد توجه قرار گرفته است. </a:t>
            </a:r>
          </a:p>
          <a:p>
            <a:pPr algn="just"/>
            <a:endParaRPr lang="fa-IR">
              <a:cs typeface="B Nazanin" panose="00000400000000000000" pitchFamily="2" charset="-78"/>
            </a:endParaRPr>
          </a:p>
        </p:txBody>
      </p:sp>
    </p:spTree>
    <p:extLst>
      <p:ext uri="{BB962C8B-B14F-4D97-AF65-F5344CB8AC3E}">
        <p14:creationId xmlns:p14="http://schemas.microsoft.com/office/powerpoint/2010/main" val="35268455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b="1" smtClean="0">
                <a:solidFill>
                  <a:srgbClr val="FF0000"/>
                </a:solidFill>
                <a:cs typeface="B Nazanin" panose="00000400000000000000" pitchFamily="2" charset="-78"/>
              </a:rPr>
              <a:t>1- ویژگی های اجتماعی</a:t>
            </a:r>
            <a:endParaRPr lang="fa-IR" b="1">
              <a:solidFill>
                <a:srgbClr val="FF0000"/>
              </a:solidFill>
              <a:cs typeface="B Nazanin" panose="00000400000000000000" pitchFamily="2" charset="-78"/>
            </a:endParaRPr>
          </a:p>
        </p:txBody>
      </p:sp>
      <p:sp>
        <p:nvSpPr>
          <p:cNvPr id="3" name="Content Placeholder 2"/>
          <p:cNvSpPr>
            <a:spLocks noGrp="1"/>
          </p:cNvSpPr>
          <p:nvPr>
            <p:ph idx="1"/>
          </p:nvPr>
        </p:nvSpPr>
        <p:spPr/>
        <p:txBody>
          <a:bodyPr/>
          <a:lstStyle/>
          <a:p>
            <a:pPr algn="just"/>
            <a:r>
              <a:rPr lang="fa-IR" smtClean="0">
                <a:cs typeface="B Nazanin" panose="00000400000000000000" pitchFamily="2" charset="-78"/>
              </a:rPr>
              <a:t>هر جامعه دارای ویژگی های اجتماعی خاص خود است که ریشه در نگرش و رفتار افراد آن جامعه دارد و نشان دهنده ی خصلت مهم اخلاقی و فرهنگی آن جامعه است. این ویژگی ها و مفاهیم در تمام جامعه مورد پذیرش و اتفاق قرار دارد و در مدح و ذم افراد مورد استفاده قرار می گیرد. </a:t>
            </a:r>
            <a:endParaRPr lang="fa-IR">
              <a:cs typeface="B Nazanin" panose="00000400000000000000" pitchFamily="2" charset="-78"/>
            </a:endParaRPr>
          </a:p>
        </p:txBody>
      </p:sp>
    </p:spTree>
    <p:extLst>
      <p:ext uri="{BB962C8B-B14F-4D97-AF65-F5344CB8AC3E}">
        <p14:creationId xmlns:p14="http://schemas.microsoft.com/office/powerpoint/2010/main" val="32275917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b="1" smtClean="0">
                <a:solidFill>
                  <a:srgbClr val="FF0000"/>
                </a:solidFill>
                <a:cs typeface="B Nazanin" panose="00000400000000000000" pitchFamily="2" charset="-78"/>
              </a:rPr>
              <a:t>1-1-شجاعت و جنگاوری</a:t>
            </a:r>
            <a:endParaRPr lang="fa-IR" b="1">
              <a:solidFill>
                <a:srgbClr val="FF0000"/>
              </a:solidFill>
              <a:cs typeface="B Nazanin" panose="00000400000000000000" pitchFamily="2" charset="-78"/>
            </a:endParaRPr>
          </a:p>
        </p:txBody>
      </p:sp>
      <p:sp>
        <p:nvSpPr>
          <p:cNvPr id="3" name="Content Placeholder 2"/>
          <p:cNvSpPr>
            <a:spLocks noGrp="1"/>
          </p:cNvSpPr>
          <p:nvPr>
            <p:ph idx="1"/>
          </p:nvPr>
        </p:nvSpPr>
        <p:spPr/>
        <p:txBody>
          <a:bodyPr>
            <a:normAutofit/>
          </a:bodyPr>
          <a:lstStyle/>
          <a:p>
            <a:pPr algn="just"/>
            <a:r>
              <a:rPr lang="fa-IR" smtClean="0">
                <a:cs typeface="B Nazanin" panose="00000400000000000000" pitchFamily="2" charset="-78"/>
              </a:rPr>
              <a:t>یکی از ویژگی های مهم نزد اعراب، آشنایی با جنگ و درگیری و حتی عادت به آن بود. در عصر جاهلیت، جنگ های مداوم قبایل بر سر آب، مرتع و جز آن، روحیه ی خاصی در اعراب به خصوص در اعراب بادیه- به وجود آورده بود. (جعفریان، 1386: 322) اعراب در چنین فضایی نیازمند دفاع دائمی از خود، خانواده و اموالشان در مقابل دشمنان و حیوانات درنده بودند و به همین شجاعت و جنگاوری از همان دوران کودکی در آنها شکل می گرفت(- فروخ، 1984 (ب): 57</a:t>
            </a:r>
            <a:r>
              <a:rPr lang="fa-IR" smtClean="0">
                <a:cs typeface="B Nazanin" panose="00000400000000000000" pitchFamily="2" charset="-78"/>
              </a:rPr>
              <a:t>)</a:t>
            </a:r>
            <a:endParaRPr lang="fa-IR">
              <a:cs typeface="B Nazanin" panose="00000400000000000000" pitchFamily="2" charset="-78"/>
            </a:endParaRPr>
          </a:p>
        </p:txBody>
      </p:sp>
    </p:spTree>
    <p:extLst>
      <p:ext uri="{BB962C8B-B14F-4D97-AF65-F5344CB8AC3E}">
        <p14:creationId xmlns:p14="http://schemas.microsoft.com/office/powerpoint/2010/main" val="42722821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pPr algn="just"/>
            <a:r>
              <a:rPr lang="fa-IR">
                <a:cs typeface="B Nazanin" panose="00000400000000000000" pitchFamily="2" charset="-78"/>
              </a:rPr>
              <a:t>و در دفاع از شرافت قبیله یا زنان خود و صیانت آنان در برابر خواری و ذلت اسارت، شجاع و دلیر بودند و </a:t>
            </a:r>
            <a:r>
              <a:rPr lang="fa-IR">
                <a:cs typeface="B Nazanin" panose="00000400000000000000" pitchFamily="2" charset="-78"/>
              </a:rPr>
              <a:t>در </a:t>
            </a:r>
            <a:r>
              <a:rPr lang="fa-IR" smtClean="0">
                <a:cs typeface="B Nazanin" panose="00000400000000000000" pitchFamily="2" charset="-78"/>
              </a:rPr>
              <a:t>این </a:t>
            </a:r>
            <a:r>
              <a:rPr lang="fa-IR">
                <a:cs typeface="B Nazanin" panose="00000400000000000000" pitchFamily="2" charset="-78"/>
              </a:rPr>
              <a:t>راه اعتنایی به مرگ نمی کردند(سالم، 1380، ص 345) شجاعت و جنگاوری در آن دوران مایه فخر و مباهات افراد بود. عنتره بن شداد شجاعت و جنگاوری خود را این گونه بیان می کند. </a:t>
            </a:r>
          </a:p>
          <a:p>
            <a:pPr algn="ctr"/>
            <a:r>
              <a:rPr lang="fa-IR">
                <a:cs typeface="B Nazanin" panose="00000400000000000000" pitchFamily="2" charset="-78"/>
              </a:rPr>
              <a:t>فلو انَّ عینَیکِ یومَ اللِّقاءِ		یری موقِفی زدتِ لی فی المَحَبَّه</a:t>
            </a:r>
          </a:p>
          <a:p>
            <a:pPr algn="ctr"/>
            <a:r>
              <a:rPr lang="fa-IR">
                <a:cs typeface="B Nazanin" panose="00000400000000000000" pitchFamily="2" charset="-78"/>
              </a:rPr>
              <a:t>یُفیضُ سِنانی دماءَ النُّحُورِ	و رُمحی یَشکُ مع الدرعِ قلبَه(مصری، بی تا، 5)</a:t>
            </a:r>
          </a:p>
          <a:p>
            <a:pPr algn="just"/>
            <a:r>
              <a:rPr lang="fa-IR">
                <a:cs typeface="B Nazanin" panose="00000400000000000000" pitchFamily="2" charset="-78"/>
              </a:rPr>
              <a:t>ای فرزندان قبیله بنی سلیم، اگر با قبیله فقعس در میدان کارزار رویارو شدید با شمشیرها و نیزه هایتان بر آنان هجوم برید و خونشان را بسان قطره های باران بریزید تا انکه جمعیت آنها را پراکنده کنید و قتلگاه خر و خونخواهی او که انجام نشده به یادبیاورید. </a:t>
            </a:r>
          </a:p>
          <a:p>
            <a:endParaRPr lang="fa-IR"/>
          </a:p>
        </p:txBody>
      </p:sp>
    </p:spTree>
    <p:extLst>
      <p:ext uri="{BB962C8B-B14F-4D97-AF65-F5344CB8AC3E}">
        <p14:creationId xmlns:p14="http://schemas.microsoft.com/office/powerpoint/2010/main" val="8618452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b="1" smtClean="0">
                <a:solidFill>
                  <a:srgbClr val="FF0000"/>
                </a:solidFill>
                <a:cs typeface="B Nazanin" panose="00000400000000000000" pitchFamily="2" charset="-78"/>
              </a:rPr>
              <a:t>1-4- غارت گری</a:t>
            </a:r>
            <a:endParaRPr lang="fa-IR" b="1">
              <a:solidFill>
                <a:srgbClr val="FF0000"/>
              </a:solidFill>
              <a:cs typeface="B Nazanin" panose="00000400000000000000" pitchFamily="2" charset="-78"/>
            </a:endParaRPr>
          </a:p>
        </p:txBody>
      </p:sp>
      <p:sp>
        <p:nvSpPr>
          <p:cNvPr id="3" name="Content Placeholder 2"/>
          <p:cNvSpPr>
            <a:spLocks noGrp="1"/>
          </p:cNvSpPr>
          <p:nvPr>
            <p:ph idx="1"/>
          </p:nvPr>
        </p:nvSpPr>
        <p:spPr/>
        <p:txBody>
          <a:bodyPr/>
          <a:lstStyle/>
          <a:p>
            <a:pPr algn="just"/>
            <a:r>
              <a:rPr lang="fa-IR" smtClean="0">
                <a:cs typeface="B Nazanin" panose="00000400000000000000" pitchFamily="2" charset="-78"/>
              </a:rPr>
              <a:t>در عصر جاهلیت، جنگ های زیادی میان قبایل عرب روی می داد. این درگیری از عوامل گوناگون سیاسی، اقتصادی، اجتماعی، روانی سرچشمه می گرفت. گاهی کمبود امکانات زندگی در </a:t>
            </a:r>
            <a:r>
              <a:rPr lang="fa-IR" smtClean="0">
                <a:cs typeface="B Nazanin" panose="00000400000000000000" pitchFamily="2" charset="-78"/>
              </a:rPr>
              <a:t>جزیره </a:t>
            </a:r>
            <a:r>
              <a:rPr lang="fa-IR" smtClean="0">
                <a:cs typeface="B Nazanin" panose="00000400000000000000" pitchFamily="2" charset="-78"/>
              </a:rPr>
              <a:t>العرب باعث بروز جنگ برای تامین اهداف اقتصادی بود. (سالم، 1380: 328-327) این گونه درگیری ها بیشتر در قالب غارت و چپاول نمایان می شد و هر فرد یا قبیله ای برای تامین نیازهای خود به ان مبادرت می کرد. این خصلت به گونه ای در عصر جاهلیت مرسوم بود که امام علی(6) </a:t>
            </a:r>
            <a:r>
              <a:rPr lang="fa-IR" b="1" smtClean="0">
                <a:solidFill>
                  <a:srgbClr val="FF0000"/>
                </a:solidFill>
                <a:cs typeface="B Nazanin" panose="00000400000000000000" pitchFamily="2" charset="-78"/>
              </a:rPr>
              <a:t>رواج غارت گری های پیاپی </a:t>
            </a:r>
            <a:r>
              <a:rPr lang="fa-IR" smtClean="0">
                <a:cs typeface="B Nazanin" panose="00000400000000000000" pitchFamily="2" charset="-78"/>
              </a:rPr>
              <a:t>را به عنوان یکی از نکات منفی عصر جاهلیت معرفی می کند(رضی، 1380، 394)</a:t>
            </a:r>
            <a:endParaRPr lang="fa-IR">
              <a:cs typeface="B Nazanin" panose="00000400000000000000" pitchFamily="2" charset="-78"/>
            </a:endParaRPr>
          </a:p>
        </p:txBody>
      </p:sp>
    </p:spTree>
    <p:extLst>
      <p:ext uri="{BB962C8B-B14F-4D97-AF65-F5344CB8AC3E}">
        <p14:creationId xmlns:p14="http://schemas.microsoft.com/office/powerpoint/2010/main" val="22765711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endParaRPr lang="fa-IR">
              <a:cs typeface="B Nazanin" panose="00000400000000000000" pitchFamily="2" charset="-78"/>
            </a:endParaRPr>
          </a:p>
        </p:txBody>
      </p:sp>
      <p:sp>
        <p:nvSpPr>
          <p:cNvPr id="3" name="Content Placeholder 2"/>
          <p:cNvSpPr>
            <a:spLocks noGrp="1"/>
          </p:cNvSpPr>
          <p:nvPr>
            <p:ph idx="1"/>
          </p:nvPr>
        </p:nvSpPr>
        <p:spPr/>
        <p:txBody>
          <a:bodyPr>
            <a:normAutofit/>
          </a:bodyPr>
          <a:lstStyle/>
          <a:p>
            <a:pPr algn="just"/>
            <a:r>
              <a:rPr lang="fa-IR" smtClean="0">
                <a:cs typeface="B Nazanin" panose="00000400000000000000" pitchFamily="2" charset="-78"/>
              </a:rPr>
              <a:t>خنساء نیز به این مساله به عنوان یکی از ویژگی های برادرش اشاره کرده و می گوید: </a:t>
            </a:r>
          </a:p>
          <a:p>
            <a:pPr algn="just"/>
            <a:r>
              <a:rPr lang="fa-IR" smtClean="0">
                <a:cs typeface="B Nazanin" panose="00000400000000000000" pitchFamily="2" charset="-78"/>
              </a:rPr>
              <a:t>یذکرنی طلوع الشمس صخرا 		 واذکروه لکل غروب الشمس(طماس، 1425: 72)</a:t>
            </a:r>
          </a:p>
          <a:p>
            <a:pPr algn="just"/>
            <a:r>
              <a:rPr lang="fa-IR" smtClean="0">
                <a:cs typeface="B Nazanin" panose="00000400000000000000" pitchFamily="2" charset="-78"/>
              </a:rPr>
              <a:t>برامدن آفتاب، صخرا را یاد من می آورد و به هنگام غروب خورشید او را یاد می کنم. واضح است که خنساء در این بیت آشکارا از غایت برادر خود سخن گفته و با تعبیر «یذکرنی طلوع الشمس» بیان می کند که صخر دارای خصلتی بوده که طلوع خورشید یادآور آن در ذهن است. اما طلوع خورشید یا به تعبیر دیگر ابتدای صبح چه صفتی را در ذهن عرب جاهلی تداعی می کرده است که خنساء در این مصرع به آن اشاره دارد؟ در پاسخ به این سوال باید گفت که در فرهنگ عرب جاهلی، طلوع خورشید و ابتدای صبح، زمان مناسبی برای غارت و شبیخون بوده و به روز شبیخون وغارت «یوم الصباح» می گفتند.(فراهیدی، 1408، ج3، </a:t>
            </a:r>
            <a:r>
              <a:rPr lang="fa-IR" smtClean="0">
                <a:cs typeface="B Nazanin" panose="00000400000000000000" pitchFamily="2" charset="-78"/>
              </a:rPr>
              <a:t>125، ابن منظور، 1414، ج2: 505)</a:t>
            </a:r>
            <a:endParaRPr lang="fa-IR" smtClean="0">
              <a:cs typeface="B Nazanin" panose="00000400000000000000" pitchFamily="2" charset="-78"/>
            </a:endParaRPr>
          </a:p>
        </p:txBody>
      </p:sp>
    </p:spTree>
    <p:extLst>
      <p:ext uri="{BB962C8B-B14F-4D97-AF65-F5344CB8AC3E}">
        <p14:creationId xmlns:p14="http://schemas.microsoft.com/office/powerpoint/2010/main" val="9840721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pPr algn="just"/>
            <a:r>
              <a:rPr lang="fa-IR">
                <a:cs typeface="B Nazanin" panose="00000400000000000000" pitchFamily="2" charset="-78"/>
              </a:rPr>
              <a:t>زیرا مردم </a:t>
            </a:r>
            <a:r>
              <a:rPr lang="fa-IR">
                <a:cs typeface="B Nazanin" panose="00000400000000000000" pitchFamily="2" charset="-78"/>
              </a:rPr>
              <a:t>در </a:t>
            </a:r>
            <a:r>
              <a:rPr lang="fa-IR" smtClean="0">
                <a:cs typeface="B Nazanin" panose="00000400000000000000" pitchFamily="2" charset="-78"/>
              </a:rPr>
              <a:t>این </a:t>
            </a:r>
            <a:r>
              <a:rPr lang="fa-IR">
                <a:cs typeface="B Nazanin" panose="00000400000000000000" pitchFamily="2" charset="-78"/>
              </a:rPr>
              <a:t>هنگام غرق خواب بودند و به راحتی غافل گیر می شدند و به همین دلیل بسیاری از جنگ ها و یورش های دوران جاهلیت در این زمان صورت می گرفت و اگر کسی را با لفظ «</a:t>
            </a:r>
            <a:r>
              <a:rPr lang="fa-IR" b="1">
                <a:solidFill>
                  <a:srgbClr val="FF0000"/>
                </a:solidFill>
                <a:cs typeface="B Nazanin" panose="00000400000000000000" pitchFamily="2" charset="-78"/>
              </a:rPr>
              <a:t>فتی الصباح</a:t>
            </a:r>
            <a:r>
              <a:rPr lang="fa-IR">
                <a:cs typeface="B Nazanin" panose="00000400000000000000" pitchFamily="2" charset="-78"/>
              </a:rPr>
              <a:t>» خطاب می کردند کنایه از شجاعت و دلاوری و بود. (جواد علی، 1413، ج5، 440) ادبایی مانند مبرد(285 قمری)، ابوالفرج اصفهانی(356 قمری)  و ابن جنی(392 قمری) عبارت «</a:t>
            </a:r>
            <a:r>
              <a:rPr lang="fa-IR" b="1">
                <a:solidFill>
                  <a:srgbClr val="FF0000"/>
                </a:solidFill>
                <a:cs typeface="B Nazanin" panose="00000400000000000000" pitchFamily="2" charset="-78"/>
              </a:rPr>
              <a:t>یذکرنی طلوع الشمس</a:t>
            </a:r>
            <a:r>
              <a:rPr lang="fa-IR">
                <a:cs typeface="B Nazanin" panose="00000400000000000000" pitchFamily="2" charset="-78"/>
              </a:rPr>
              <a:t>» را در مصرع اول به معنی غارت هنگام صبح دانسته اند.(مبرد، 1407، ج1: 17 و ج2، ص 132، اصفهنی، 1415، ج 17: 117، ابن جنی، 1429، ج2 ، 509)</a:t>
            </a:r>
          </a:p>
          <a:p>
            <a:endParaRPr lang="fa-IR"/>
          </a:p>
        </p:txBody>
      </p:sp>
    </p:spTree>
    <p:extLst>
      <p:ext uri="{BB962C8B-B14F-4D97-AF65-F5344CB8AC3E}">
        <p14:creationId xmlns:p14="http://schemas.microsoft.com/office/powerpoint/2010/main" val="122627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mtClean="0">
                <a:solidFill>
                  <a:srgbClr val="FF0000"/>
                </a:solidFill>
                <a:cs typeface="B Nazanin" panose="00000400000000000000" pitchFamily="2" charset="-78"/>
              </a:rPr>
              <a:t>1</a:t>
            </a:r>
            <a:r>
              <a:rPr lang="fa-IR" b="1" smtClean="0">
                <a:solidFill>
                  <a:srgbClr val="FF0000"/>
                </a:solidFill>
                <a:cs typeface="B Nazanin" panose="00000400000000000000" pitchFamily="2" charset="-78"/>
              </a:rPr>
              <a:t>-5- فتوت و جوانمردی</a:t>
            </a:r>
            <a:endParaRPr lang="fa-IR" b="1">
              <a:solidFill>
                <a:srgbClr val="FF0000"/>
              </a:solidFill>
              <a:cs typeface="B Nazanin" panose="00000400000000000000" pitchFamily="2" charset="-78"/>
            </a:endParaRPr>
          </a:p>
        </p:txBody>
      </p:sp>
      <p:sp>
        <p:nvSpPr>
          <p:cNvPr id="3" name="Content Placeholder 2"/>
          <p:cNvSpPr>
            <a:spLocks noGrp="1"/>
          </p:cNvSpPr>
          <p:nvPr>
            <p:ph idx="1"/>
          </p:nvPr>
        </p:nvSpPr>
        <p:spPr/>
        <p:txBody>
          <a:bodyPr>
            <a:normAutofit/>
          </a:bodyPr>
          <a:lstStyle/>
          <a:p>
            <a:pPr algn="just"/>
            <a:r>
              <a:rPr lang="fa-IR" smtClean="0">
                <a:cs typeface="B Nazanin" panose="00000400000000000000" pitchFamily="2" charset="-78"/>
              </a:rPr>
              <a:t>فتوت در لغت از مصدر «فتاء» به معنای جوانی است و برخی ان را به معنای آزادگی و کرم گرفته اند. (فراهیدی، 1408، ج8، 137، زمخشری، 1979 ب، ص 463)قشیری در این مورد می گوید: «اصل فتوت این است که بنده در تلاش برای انجام کارهای دیگران باشد.» (قشیری، 1391، 291) این واژه در دوران جاهلیت نیز مورد توجه شاعران قرار داشته و طرفه بن عبد(- وی شاعران معروف عصر جاهلیت و از قبیله بکر بن وائل بود. رک: فاخوری، 1378:82-71) ان را ویژگی شخصی می داند که به یاری قوم و قبیله ی خود می شتابد. </a:t>
            </a:r>
          </a:p>
        </p:txBody>
      </p:sp>
    </p:spTree>
    <p:extLst>
      <p:ext uri="{BB962C8B-B14F-4D97-AF65-F5344CB8AC3E}">
        <p14:creationId xmlns:p14="http://schemas.microsoft.com/office/powerpoint/2010/main" val="32164775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a:bodyPr>
          <a:lstStyle/>
          <a:p>
            <a:pPr algn="just"/>
            <a:r>
              <a:rPr lang="fa-IR">
                <a:cs typeface="B Nazanin" panose="00000400000000000000" pitchFamily="2" charset="-78"/>
              </a:rPr>
              <a:t>اذا القومُ قالو مَن فتی خِلتُ انّنی		دَعیتَ فلم اکسَل و لم اتَبَلَّدِ</a:t>
            </a:r>
          </a:p>
          <a:p>
            <a:pPr algn="just"/>
            <a:r>
              <a:rPr lang="fa-IR">
                <a:cs typeface="B Nazanin" panose="00000400000000000000" pitchFamily="2" charset="-78"/>
              </a:rPr>
              <a:t>و لستُ بِحلاّلِ التّلاعِ مخافهً</a:t>
            </a:r>
            <a:r>
              <a:rPr lang="fa-IR">
                <a:cs typeface="B Nazanin" panose="00000400000000000000" pitchFamily="2" charset="-78"/>
              </a:rPr>
              <a:t>	</a:t>
            </a:r>
            <a:r>
              <a:rPr lang="fa-IR">
                <a:cs typeface="B Nazanin" panose="00000400000000000000" pitchFamily="2" charset="-78"/>
              </a:rPr>
              <a:t>	و لکن مَتَی یستَرفَدَالقومُ ارفدِ(قرشی، 2000: 202)</a:t>
            </a:r>
          </a:p>
          <a:p>
            <a:pPr algn="just"/>
            <a:r>
              <a:rPr lang="fa-IR">
                <a:cs typeface="B Nazanin" panose="00000400000000000000" pitchFamily="2" charset="-78"/>
              </a:rPr>
              <a:t>هنگامی که مردم قبیله می گویند جوانمرد کیست، گمان می کنم مرا فرا خوانده اند، پس تنبلی نمی کنم. </a:t>
            </a:r>
          </a:p>
          <a:p>
            <a:pPr algn="just"/>
            <a:r>
              <a:rPr lang="fa-IR">
                <a:cs typeface="B Nazanin" panose="00000400000000000000" pitchFamily="2" charset="-78"/>
              </a:rPr>
              <a:t>من به سبب ترس از آمدن میهمانان بالای کوه نمی روم و پنهان نمی شودم، بلکه هر گاه مردم از من یاری و کمک خواهند به آنان کمک می کنم.</a:t>
            </a:r>
          </a:p>
          <a:p>
            <a:pPr algn="just"/>
            <a:r>
              <a:rPr lang="fa-IR">
                <a:cs typeface="B Nazanin" panose="00000400000000000000" pitchFamily="2" charset="-78"/>
              </a:rPr>
              <a:t>اما نتایج برخی پژوهش ها نشان می دهد که معنای این واژه در جامعه ی آن روز، گستردگی بیشتری داشته و شامل بخشش، شجاعت، وفای به عهد، حمایت از ضعیف، گذشت و وقار بوده است. (دزفولی و صیادانی، 1391، ص 168-169) </a:t>
            </a:r>
          </a:p>
          <a:p>
            <a:endParaRPr lang="fa-IR"/>
          </a:p>
        </p:txBody>
      </p:sp>
    </p:spTree>
    <p:extLst>
      <p:ext uri="{BB962C8B-B14F-4D97-AF65-F5344CB8AC3E}">
        <p14:creationId xmlns:p14="http://schemas.microsoft.com/office/powerpoint/2010/main" val="27099588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endParaRPr lang="fa-IR">
              <a:cs typeface="B Nazanin" panose="00000400000000000000" pitchFamily="2" charset="-78"/>
            </a:endParaRPr>
          </a:p>
        </p:txBody>
      </p:sp>
      <p:sp>
        <p:nvSpPr>
          <p:cNvPr id="3" name="Content Placeholder 2"/>
          <p:cNvSpPr>
            <a:spLocks noGrp="1"/>
          </p:cNvSpPr>
          <p:nvPr>
            <p:ph idx="1"/>
          </p:nvPr>
        </p:nvSpPr>
        <p:spPr/>
        <p:txBody>
          <a:bodyPr>
            <a:normAutofit/>
          </a:bodyPr>
          <a:lstStyle/>
          <a:p>
            <a:pPr algn="just"/>
            <a:r>
              <a:rPr lang="fa-IR" smtClean="0">
                <a:cs typeface="B Nazanin" panose="00000400000000000000" pitchFamily="2" charset="-78"/>
              </a:rPr>
              <a:t>خنساء در اشعار خود، برادرش صخر را به عنوان فردی که دارای تمامی صفت جوانمردان است مورد ستایش قرار می دهد و مفاهیمی مانند دفاع از حقوق افراد ضعیف، کمک به فقرا و نیازمندان، آزاد کردن بندگان، پناه دادن به افراد خطا کار و برطرف کردن مشکلات مردم را مطرح می کند. </a:t>
            </a:r>
          </a:p>
          <a:p>
            <a:pPr algn="just"/>
            <a:r>
              <a:rPr lang="fa-IR" smtClean="0">
                <a:cs typeface="B Nazanin" panose="00000400000000000000" pitchFamily="2" charset="-78"/>
              </a:rPr>
              <a:t>هو الفتی الکامل حقیقته 		ماوی الضریک، اذا ما جاء متنابا(طماس، 1425:14) او جوانی است با تمام خصوصیات جوانمردان، دفاع کننده از حق خود و پناه فقیران و ضعیفان، زمانی که پی در پی نزد او می آیند. </a:t>
            </a:r>
          </a:p>
        </p:txBody>
      </p:sp>
    </p:spTree>
    <p:extLst>
      <p:ext uri="{BB962C8B-B14F-4D97-AF65-F5344CB8AC3E}">
        <p14:creationId xmlns:p14="http://schemas.microsoft.com/office/powerpoint/2010/main" val="16285714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pPr algn="just"/>
            <a:r>
              <a:rPr lang="fa-IR">
                <a:cs typeface="B Nazanin" panose="00000400000000000000" pitchFamily="2" charset="-78"/>
              </a:rPr>
              <a:t>کم من ضرائک هلاک و ارمله		حلوا لدیک فزالت عنهم الکرب(يماس، 1425:17)</a:t>
            </a:r>
          </a:p>
          <a:p>
            <a:pPr algn="just"/>
            <a:r>
              <a:rPr lang="fa-IR">
                <a:cs typeface="B Nazanin" panose="00000400000000000000" pitchFamily="2" charset="-78"/>
              </a:rPr>
              <a:t>چه بسیار افراد فقیر و بیوه زنان بی چیز که نزد تو امدند و اندوهشان برطرف شد. </a:t>
            </a:r>
          </a:p>
          <a:p>
            <a:pPr algn="just"/>
            <a:r>
              <a:rPr lang="fa-IR">
                <a:cs typeface="B Nazanin" panose="00000400000000000000" pitchFamily="2" charset="-78"/>
              </a:rPr>
              <a:t>نحار غاریه، ملجاء طاغیه		فکاک عانیه للعظم جبار(طماس، 1425:46)</a:t>
            </a:r>
          </a:p>
          <a:p>
            <a:pPr algn="just"/>
            <a:r>
              <a:rPr lang="fa-IR">
                <a:cs typeface="B Nazanin" panose="00000400000000000000" pitchFamily="2" charset="-78"/>
              </a:rPr>
              <a:t>شترهای خود را قربانی می کند، پناه افراد خطاکار، آزاد کننده ی اسیران و برطرف کننده ی مشکلات است. </a:t>
            </a:r>
          </a:p>
          <a:p>
            <a:endParaRPr lang="fa-IR"/>
          </a:p>
        </p:txBody>
      </p:sp>
    </p:spTree>
    <p:extLst>
      <p:ext uri="{BB962C8B-B14F-4D97-AF65-F5344CB8AC3E}">
        <p14:creationId xmlns:p14="http://schemas.microsoft.com/office/powerpoint/2010/main" val="20022919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r>
              <a:rPr lang="fa-IR" b="1">
                <a:solidFill>
                  <a:srgbClr val="FF0000"/>
                </a:solidFill>
                <a:cs typeface="B Nazanin" panose="00000400000000000000" pitchFamily="2" charset="-78"/>
              </a:rPr>
              <a:t>کلید واژه: </a:t>
            </a:r>
            <a:endParaRPr lang="fa-IR">
              <a:solidFill>
                <a:srgbClr val="FF0000"/>
              </a:solidFill>
              <a:cs typeface="B Nazanin" panose="00000400000000000000" pitchFamily="2" charset="-78"/>
            </a:endParaRPr>
          </a:p>
        </p:txBody>
      </p:sp>
      <p:sp>
        <p:nvSpPr>
          <p:cNvPr id="3" name="Content Placeholder 2"/>
          <p:cNvSpPr>
            <a:spLocks noGrp="1"/>
          </p:cNvSpPr>
          <p:nvPr>
            <p:ph idx="1"/>
          </p:nvPr>
        </p:nvSpPr>
        <p:spPr/>
        <p:txBody>
          <a:bodyPr/>
          <a:lstStyle/>
          <a:p>
            <a:pPr algn="just"/>
            <a:r>
              <a:rPr lang="fa-IR" smtClean="0">
                <a:cs typeface="B Nazanin" panose="00000400000000000000" pitchFamily="2" charset="-78"/>
              </a:rPr>
              <a:t>جاهلیت</a:t>
            </a:r>
            <a:r>
              <a:rPr lang="fa-IR">
                <a:cs typeface="B Nazanin" panose="00000400000000000000" pitchFamily="2" charset="-78"/>
              </a:rPr>
              <a:t>، خنساء، شعر جاهلی هم عصر اسلام، ویژگیهای اجتماعی، </a:t>
            </a:r>
            <a:r>
              <a:rPr lang="fa-IR" smtClean="0">
                <a:cs typeface="B Nazanin" panose="00000400000000000000" pitchFamily="2" charset="-78"/>
              </a:rPr>
              <a:t>ویژگیهای اعتقادی</a:t>
            </a:r>
            <a:r>
              <a:rPr lang="fa-IR">
                <a:cs typeface="B Nazanin" panose="00000400000000000000" pitchFamily="2" charset="-78"/>
              </a:rPr>
              <a:t>.</a:t>
            </a:r>
          </a:p>
        </p:txBody>
      </p:sp>
    </p:spTree>
    <p:extLst>
      <p:ext uri="{BB962C8B-B14F-4D97-AF65-F5344CB8AC3E}">
        <p14:creationId xmlns:p14="http://schemas.microsoft.com/office/powerpoint/2010/main" val="6558325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b="1" smtClean="0">
                <a:solidFill>
                  <a:srgbClr val="FF0000"/>
                </a:solidFill>
                <a:cs typeface="B Nazanin" panose="00000400000000000000" pitchFamily="2" charset="-78"/>
              </a:rPr>
              <a:t>1-6- سخاوت و کرم</a:t>
            </a:r>
            <a:endParaRPr lang="fa-IR" b="1">
              <a:solidFill>
                <a:srgbClr val="FF0000"/>
              </a:solidFill>
              <a:cs typeface="B Nazanin" panose="00000400000000000000" pitchFamily="2" charset="-78"/>
            </a:endParaRPr>
          </a:p>
        </p:txBody>
      </p:sp>
      <p:sp>
        <p:nvSpPr>
          <p:cNvPr id="3" name="Content Placeholder 2"/>
          <p:cNvSpPr>
            <a:spLocks noGrp="1"/>
          </p:cNvSpPr>
          <p:nvPr>
            <p:ph idx="1"/>
          </p:nvPr>
        </p:nvSpPr>
        <p:spPr>
          <a:xfrm>
            <a:off x="5156615" y="1825625"/>
            <a:ext cx="6197183" cy="4351338"/>
          </a:xfrm>
        </p:spPr>
        <p:txBody>
          <a:bodyPr/>
          <a:lstStyle/>
          <a:p>
            <a:pPr algn="just"/>
            <a:r>
              <a:rPr lang="fa-IR" smtClean="0">
                <a:cs typeface="B Nazanin" panose="00000400000000000000" pitchFamily="2" charset="-78"/>
              </a:rPr>
              <a:t>شرایط سخت و بی رحم زندگی در صحرا و وجود قحطی و خشکسالی باعث شد تا در نظر عرب خصلتی بالاتر از کرم وجود نداشته باشد. عرب جاهلی در زمان صلح و آرامش، بخشنده و جوانمرد بود و در بخشش بسیار مبالغه می کرد و در این راه مال و ثروت را خوار و بی اعتبار  و بخشش و </a:t>
            </a:r>
            <a:r>
              <a:rPr lang="fa-IR" smtClean="0">
                <a:cs typeface="B Nazanin" panose="00000400000000000000" pitchFamily="2" charset="-78"/>
              </a:rPr>
              <a:t>کرم </a:t>
            </a:r>
            <a:r>
              <a:rPr lang="fa-IR" smtClean="0">
                <a:cs typeface="B Nazanin" panose="00000400000000000000" pitchFamily="2" charset="-78"/>
              </a:rPr>
              <a:t>را از مظاهر سیادت و سروری می دانست. (شوقی ضیف، 1377، ص 68، سالم،1380، 342</a:t>
            </a:r>
            <a:r>
              <a:rPr lang="fa-IR" smtClean="0">
                <a:cs typeface="B Nazanin" panose="00000400000000000000" pitchFamily="2" charset="-78"/>
              </a:rPr>
              <a:t>)</a:t>
            </a:r>
            <a:endParaRPr lang="fa-IR" smtClean="0">
              <a:cs typeface="B Nazanin" panose="00000400000000000000" pitchFamily="2" charset="-78"/>
            </a:endParaRPr>
          </a:p>
        </p:txBody>
      </p:sp>
      <p:pic>
        <p:nvPicPr>
          <p:cNvPr id="4" name="Picture 3"/>
          <p:cNvPicPr>
            <a:picLocks noChangeAspect="1"/>
          </p:cNvPicPr>
          <p:nvPr/>
        </p:nvPicPr>
        <p:blipFill>
          <a:blip r:embed="rId2"/>
          <a:stretch>
            <a:fillRect/>
          </a:stretch>
        </p:blipFill>
        <p:spPr>
          <a:xfrm>
            <a:off x="838200" y="1825625"/>
            <a:ext cx="4183505" cy="3893065"/>
          </a:xfrm>
          <a:prstGeom prst="rect">
            <a:avLst/>
          </a:prstGeom>
        </p:spPr>
      </p:pic>
    </p:spTree>
    <p:extLst>
      <p:ext uri="{BB962C8B-B14F-4D97-AF65-F5344CB8AC3E}">
        <p14:creationId xmlns:p14="http://schemas.microsoft.com/office/powerpoint/2010/main" val="30627607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pPr algn="just"/>
            <a:r>
              <a:rPr lang="fa-IR">
                <a:cs typeface="B Nazanin" panose="00000400000000000000" pitchFamily="2" charset="-78"/>
              </a:rPr>
              <a:t>حاتم طایی در این باره می گوید: </a:t>
            </a:r>
          </a:p>
          <a:p>
            <a:pPr algn="just"/>
            <a:r>
              <a:rPr lang="fa-IR">
                <a:cs typeface="B Nazanin" panose="00000400000000000000" pitchFamily="2" charset="-78"/>
              </a:rPr>
              <a:t>یقولون لی: اهلکت مالک فاقتصد		و کا کنت لولا ما تقولون مفسدا(بکار، 1374، ص 440)</a:t>
            </a:r>
          </a:p>
          <a:p>
            <a:pPr algn="just"/>
            <a:r>
              <a:rPr lang="fa-IR">
                <a:cs typeface="B Nazanin" panose="00000400000000000000" pitchFamily="2" charset="-78"/>
              </a:rPr>
              <a:t>می گویند: دارایی خود را تباه ساختی، میانه روی پیشه کن، اگر چنان می کردم که ان ها می گویند به سروری نمی رسیدم. </a:t>
            </a:r>
          </a:p>
          <a:p>
            <a:endParaRPr lang="fa-IR"/>
          </a:p>
        </p:txBody>
      </p:sp>
    </p:spTree>
    <p:extLst>
      <p:ext uri="{BB962C8B-B14F-4D97-AF65-F5344CB8AC3E}">
        <p14:creationId xmlns:p14="http://schemas.microsoft.com/office/powerpoint/2010/main" val="39622855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endParaRPr lang="fa-IR">
              <a:cs typeface="B Nazanin" panose="00000400000000000000" pitchFamily="2" charset="-78"/>
            </a:endParaRPr>
          </a:p>
        </p:txBody>
      </p:sp>
      <p:sp>
        <p:nvSpPr>
          <p:cNvPr id="3" name="Content Placeholder 2"/>
          <p:cNvSpPr>
            <a:spLocks noGrp="1"/>
          </p:cNvSpPr>
          <p:nvPr>
            <p:ph idx="1"/>
          </p:nvPr>
        </p:nvSpPr>
        <p:spPr/>
        <p:txBody>
          <a:bodyPr>
            <a:normAutofit lnSpcReduction="10000"/>
          </a:bodyPr>
          <a:lstStyle/>
          <a:p>
            <a:pPr algn="just"/>
            <a:r>
              <a:rPr lang="fa-IR" smtClean="0">
                <a:cs typeface="B Nazanin" panose="00000400000000000000" pitchFamily="2" charset="-78"/>
              </a:rPr>
              <a:t>زهیر بن ابی سلمی در شعری به میزان سخاوت افراد کریم اشاره می کند که اگر چیزی در اختیار نداشته باشند، حتی حاضرند جان خود را نیز ببخشند. </a:t>
            </a:r>
          </a:p>
          <a:p>
            <a:pPr algn="just"/>
            <a:r>
              <a:rPr lang="fa-IR" smtClean="0">
                <a:cs typeface="B Nazanin" panose="00000400000000000000" pitchFamily="2" charset="-78"/>
              </a:rPr>
              <a:t>فلو لم یکن فی کفِّهِ غیرُ نفسِهِ		لَجادَ بها فلیتَّق الله سائلُه</a:t>
            </a:r>
          </a:p>
          <a:p>
            <a:pPr algn="just"/>
            <a:r>
              <a:rPr lang="fa-IR" smtClean="0">
                <a:cs typeface="B Nazanin" panose="00000400000000000000" pitchFamily="2" charset="-78"/>
              </a:rPr>
              <a:t>اگر جز جان خویش نداشته باشد، آن را می بخشد پس سائل از خدا پروا کند.- و از او چیزی نخواهد که جانش را فدا خواهد کرد. </a:t>
            </a:r>
          </a:p>
          <a:p>
            <a:pPr algn="just"/>
            <a:r>
              <a:rPr lang="fa-IR" smtClean="0">
                <a:cs typeface="B Nazanin" panose="00000400000000000000" pitchFamily="2" charset="-78"/>
              </a:rPr>
              <a:t>عنتبره بن شداد نیز در شعری، بخشش را خصلت افراد آزاده معرفی کرده و به ستایش آن می پردازد. </a:t>
            </a:r>
          </a:p>
          <a:p>
            <a:pPr algn="just"/>
            <a:r>
              <a:rPr lang="fa-IR" smtClean="0">
                <a:cs typeface="B Nazanin" panose="00000400000000000000" pitchFamily="2" charset="-78"/>
              </a:rPr>
              <a:t>واعلمُ انَ الجودَ فی الناسِ شِیمَه		تقومُ بها الاحرارُ و الطبعُ یغلبُ(مصری، بی تا: 13)</a:t>
            </a:r>
          </a:p>
          <a:p>
            <a:pPr algn="just"/>
            <a:r>
              <a:rPr lang="fa-IR" smtClean="0">
                <a:cs typeface="B Nazanin" panose="00000400000000000000" pitchFamily="2" charset="-78"/>
              </a:rPr>
              <a:t>دانستم که بخشش خصلتی است که تنها افراد آزاده به ان عمل می کنندذ و سرانجام این سرشت بر دیگر امور غلبه می کند. </a:t>
            </a:r>
          </a:p>
        </p:txBody>
      </p:sp>
    </p:spTree>
    <p:extLst>
      <p:ext uri="{BB962C8B-B14F-4D97-AF65-F5344CB8AC3E}">
        <p14:creationId xmlns:p14="http://schemas.microsoft.com/office/powerpoint/2010/main" val="9065101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pPr algn="just"/>
            <a:r>
              <a:rPr lang="fa-IR">
                <a:cs typeface="B Nazanin" panose="00000400000000000000" pitchFamily="2" charset="-78"/>
              </a:rPr>
              <a:t>خنساء در اشعار خود همواره صخر را به عنوان یک فرد کریم و سخاوتمند معرفی کرده و می گوید: </a:t>
            </a:r>
          </a:p>
          <a:p>
            <a:pPr algn="just"/>
            <a:r>
              <a:rPr lang="fa-IR">
                <a:cs typeface="B Nazanin" panose="00000400000000000000" pitchFamily="2" charset="-78"/>
              </a:rPr>
              <a:t>و ان صخرا لوالینا و سیدنا		و ان صخرا اذا نشتو لنحار(طماس، 1425، 46)</a:t>
            </a:r>
          </a:p>
          <a:p>
            <a:pPr algn="just"/>
            <a:r>
              <a:rPr lang="fa-IR">
                <a:cs typeface="B Nazanin" panose="00000400000000000000" pitchFamily="2" charset="-78"/>
              </a:rPr>
              <a:t>صخر </a:t>
            </a:r>
            <a:r>
              <a:rPr lang="fa-IR" smtClean="0">
                <a:cs typeface="B Nazanin" panose="00000400000000000000" pitchFamily="2" charset="-78"/>
              </a:rPr>
              <a:t>مولای </a:t>
            </a:r>
            <a:r>
              <a:rPr lang="fa-IR">
                <a:cs typeface="B Nazanin" panose="00000400000000000000" pitchFamily="2" charset="-78"/>
              </a:rPr>
              <a:t>بزرگ ماست و چون زمستان فرا رسد شترهای خود را – برای ما- ذبح می کند. </a:t>
            </a:r>
          </a:p>
          <a:p>
            <a:pPr algn="just"/>
            <a:r>
              <a:rPr lang="fa-IR">
                <a:cs typeface="B Nazanin" panose="00000400000000000000" pitchFamily="2" charset="-78"/>
              </a:rPr>
              <a:t>جواب اودیه حمال الویه 		سمح الیدین جواد غیر مقتار(يماس، 1425: 64)</a:t>
            </a:r>
          </a:p>
          <a:p>
            <a:pPr algn="just"/>
            <a:r>
              <a:rPr lang="fa-IR">
                <a:cs typeface="B Nazanin" panose="00000400000000000000" pitchFamily="2" charset="-78"/>
              </a:rPr>
              <a:t>دشت ها را می پیماید، پرچم های جنگ را بر دوش می کشد، بخشنده است و سخاوتمند. </a:t>
            </a:r>
          </a:p>
          <a:p>
            <a:endParaRPr lang="fa-IR"/>
          </a:p>
        </p:txBody>
      </p:sp>
    </p:spTree>
    <p:extLst>
      <p:ext uri="{BB962C8B-B14F-4D97-AF65-F5344CB8AC3E}">
        <p14:creationId xmlns:p14="http://schemas.microsoft.com/office/powerpoint/2010/main" val="10590943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b="1" smtClean="0">
                <a:solidFill>
                  <a:srgbClr val="FF0000"/>
                </a:solidFill>
                <a:cs typeface="B Nazanin" panose="00000400000000000000" pitchFamily="2" charset="-78"/>
              </a:rPr>
              <a:t>1-7 مهمان نوازی</a:t>
            </a:r>
            <a:endParaRPr lang="fa-IR" b="1">
              <a:solidFill>
                <a:srgbClr val="FF0000"/>
              </a:solidFill>
              <a:cs typeface="B Nazanin" panose="00000400000000000000" pitchFamily="2" charset="-78"/>
            </a:endParaRPr>
          </a:p>
        </p:txBody>
      </p:sp>
      <p:sp>
        <p:nvSpPr>
          <p:cNvPr id="3" name="Content Placeholder 2"/>
          <p:cNvSpPr>
            <a:spLocks noGrp="1"/>
          </p:cNvSpPr>
          <p:nvPr>
            <p:ph idx="1"/>
          </p:nvPr>
        </p:nvSpPr>
        <p:spPr>
          <a:xfrm>
            <a:off x="3672590" y="1825625"/>
            <a:ext cx="7681209" cy="4351338"/>
          </a:xfrm>
        </p:spPr>
        <p:txBody>
          <a:bodyPr>
            <a:normAutofit fontScale="92500" lnSpcReduction="20000"/>
          </a:bodyPr>
          <a:lstStyle/>
          <a:p>
            <a:pPr algn="just"/>
            <a:r>
              <a:rPr lang="fa-IR" smtClean="0">
                <a:cs typeface="B Nazanin" panose="00000400000000000000" pitchFamily="2" charset="-78"/>
              </a:rPr>
              <a:t>یکی از صفات بارز عرب جاهلی مهمان نوازی آنان است؛ عرب جاهلی با آنکه برای به دست آوردن منابع زیستی، دائما در نلاش بوده و برای رسیدن به آن جنگ با رقبا می پرداخت، در عین حال، در برخورد با مهمان و پذیرایی و حمایت او روحیه ای کاملا مساعد داشت. (جعفریان، 1386، ص 323)</a:t>
            </a:r>
          </a:p>
          <a:p>
            <a:pPr algn="just"/>
            <a:r>
              <a:rPr lang="fa-IR" smtClean="0">
                <a:cs typeface="B Nazanin" panose="00000400000000000000" pitchFamily="2" charset="-78"/>
              </a:rPr>
              <a:t>آنان به زیادی مهمان مباهات می کردند و در شب های سرد می کوشیدند تا با روشن کردن آتش، مهمانان را به سوی خود بکشانند و مسافران، با دیدن شعله های آتش به قصد گرم شدن به آنجا روی آورند و هرکس که به خیمه گاه می رسید حتی اگر از قبایل دشمن بود در امان می بود. (شوقی ضیف، 1377، ص 68، سالم، 1380: 344)</a:t>
            </a:r>
          </a:p>
          <a:p>
            <a:pPr algn="just"/>
            <a:r>
              <a:rPr lang="fa-IR">
                <a:cs typeface="B Nazanin" panose="00000400000000000000" pitchFamily="2" charset="-78"/>
              </a:rPr>
              <a:t> </a:t>
            </a:r>
            <a:r>
              <a:rPr lang="fa-IR" smtClean="0">
                <a:cs typeface="B Nazanin" panose="00000400000000000000" pitchFamily="2" charset="-78"/>
              </a:rPr>
              <a:t>حاتم طائی که به مهمان نوازی و کرم شهرت داشت در شعری به غلام خود دستور می دهد تا آتش روشن کند و اگر به سبب این کار، مهمانی را به خانه ی او بیاورد آن غلام را آزاد خواهد کرد</a:t>
            </a:r>
          </a:p>
        </p:txBody>
      </p:sp>
      <p:pic>
        <p:nvPicPr>
          <p:cNvPr id="5" name="Picture 4"/>
          <p:cNvPicPr>
            <a:picLocks noChangeAspect="1"/>
          </p:cNvPicPr>
          <p:nvPr/>
        </p:nvPicPr>
        <p:blipFill>
          <a:blip r:embed="rId2"/>
          <a:stretch>
            <a:fillRect/>
          </a:stretch>
        </p:blipFill>
        <p:spPr>
          <a:xfrm>
            <a:off x="658318" y="2584099"/>
            <a:ext cx="2834390" cy="2834390"/>
          </a:xfrm>
          <a:prstGeom prst="rect">
            <a:avLst/>
          </a:prstGeom>
        </p:spPr>
      </p:pic>
    </p:spTree>
    <p:extLst>
      <p:ext uri="{BB962C8B-B14F-4D97-AF65-F5344CB8AC3E}">
        <p14:creationId xmlns:p14="http://schemas.microsoft.com/office/powerpoint/2010/main" val="13595367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endParaRPr lang="fa-IR">
              <a:cs typeface="B Nazanin" panose="00000400000000000000" pitchFamily="2" charset="-78"/>
            </a:endParaRPr>
          </a:p>
        </p:txBody>
      </p:sp>
      <p:sp>
        <p:nvSpPr>
          <p:cNvPr id="3" name="Content Placeholder 2"/>
          <p:cNvSpPr>
            <a:spLocks noGrp="1"/>
          </p:cNvSpPr>
          <p:nvPr>
            <p:ph idx="1"/>
          </p:nvPr>
        </p:nvSpPr>
        <p:spPr/>
        <p:txBody>
          <a:bodyPr>
            <a:normAutofit/>
          </a:bodyPr>
          <a:lstStyle/>
          <a:p>
            <a:pPr algn="just"/>
            <a:r>
              <a:rPr lang="fa-IR">
                <a:cs typeface="B Nazanin" panose="00000400000000000000" pitchFamily="2" charset="-78"/>
              </a:rPr>
              <a:t>اوقد فان الیل لیل قر		و الریح یا واقد ریح صر</a:t>
            </a:r>
          </a:p>
          <a:p>
            <a:pPr algn="just"/>
            <a:r>
              <a:rPr lang="fa-IR">
                <a:cs typeface="B Nazanin" panose="00000400000000000000" pitchFamily="2" charset="-78"/>
              </a:rPr>
              <a:t>عل یری نارک من یمر		ان جلبت ضیفا فانت حر (شنتمری، 1422، ج2: 205)</a:t>
            </a:r>
          </a:p>
          <a:p>
            <a:pPr algn="just"/>
            <a:r>
              <a:rPr lang="fa-IR">
                <a:cs typeface="B Nazanin" panose="00000400000000000000" pitchFamily="2" charset="-78"/>
              </a:rPr>
              <a:t>آتش روشن کن که امشب شب سردی است و باد سرد و تندی می وزد؛ ای آتش افروز، شاید رهگذری آتش تو را ببیند، اگر بتوانی مسافری را به خانه من جلب کنی، تو آزادی.</a:t>
            </a:r>
          </a:p>
          <a:p>
            <a:pPr algn="just"/>
            <a:r>
              <a:rPr lang="fa-IR">
                <a:cs typeface="B Nazanin" panose="00000400000000000000" pitchFamily="2" charset="-78"/>
              </a:rPr>
              <a:t>وی همچنین در شعر دیگری بندگی مهمان را مایه مباهات و افتخار خود قرار داده است. </a:t>
            </a:r>
          </a:p>
          <a:p>
            <a:pPr algn="just"/>
            <a:r>
              <a:rPr lang="fa-IR">
                <a:cs typeface="B Nazanin" panose="00000400000000000000" pitchFamily="2" charset="-78"/>
              </a:rPr>
              <a:t>و انی لعبد الضیف ما دام ثاویا	و ما فی الا تلک من شیمه العبد(- همان، ص 203)</a:t>
            </a:r>
          </a:p>
          <a:p>
            <a:pPr algn="just"/>
            <a:r>
              <a:rPr lang="fa-IR">
                <a:cs typeface="B Nazanin" panose="00000400000000000000" pitchFamily="2" charset="-78"/>
              </a:rPr>
              <a:t>من تا زنده ام بنده ی مهمانم و تنها همین خصلت از خوی و عادات بندگان در من وجود دارد. خنساء در اشعار خود، برادرش صخر را به خاطر این ویژگی مورد ستایش قرار داده و می گوید: </a:t>
            </a:r>
          </a:p>
          <a:p>
            <a:pPr algn="just"/>
            <a:endParaRPr lang="fa-IR">
              <a:cs typeface="B Nazanin" panose="00000400000000000000" pitchFamily="2" charset="-78"/>
            </a:endParaRPr>
          </a:p>
          <a:p>
            <a:pPr algn="just"/>
            <a:endParaRPr lang="fa-IR">
              <a:cs typeface="B Nazanin" panose="00000400000000000000" pitchFamily="2" charset="-78"/>
            </a:endParaRPr>
          </a:p>
        </p:txBody>
      </p:sp>
    </p:spTree>
    <p:extLst>
      <p:ext uri="{BB962C8B-B14F-4D97-AF65-F5344CB8AC3E}">
        <p14:creationId xmlns:p14="http://schemas.microsoft.com/office/powerpoint/2010/main" val="5493877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pPr algn="just"/>
            <a:r>
              <a:rPr lang="fa-IR">
                <a:cs typeface="B Nazanin" panose="00000400000000000000" pitchFamily="2" charset="-78"/>
              </a:rPr>
              <a:t> و ضَیفِ طارق، او مُستجیر		یُرَوّعُ قَلبَهَ مَن کل جَرسِ</a:t>
            </a:r>
          </a:p>
          <a:p>
            <a:pPr algn="just"/>
            <a:r>
              <a:rPr lang="fa-IR">
                <a:cs typeface="B Nazanin" panose="00000400000000000000" pitchFamily="2" charset="-78"/>
              </a:rPr>
              <a:t>فاکرَمَهُ و آمنُهَ فامسَی			خَلِیا بالُهُ من کل بوس</a:t>
            </a:r>
          </a:p>
          <a:p>
            <a:pPr algn="just"/>
            <a:r>
              <a:rPr lang="fa-IR">
                <a:cs typeface="B Nazanin" panose="00000400000000000000" pitchFamily="2" charset="-78"/>
              </a:rPr>
              <a:t>و مهمانی که شب هنگام در را به صدا در می آورد یا پناه جویی که از هر صدایی قلبش به هراس می افتد</a:t>
            </a:r>
          </a:p>
          <a:p>
            <a:endParaRPr lang="fa-IR"/>
          </a:p>
        </p:txBody>
      </p:sp>
    </p:spTree>
    <p:extLst>
      <p:ext uri="{BB962C8B-B14F-4D97-AF65-F5344CB8AC3E}">
        <p14:creationId xmlns:p14="http://schemas.microsoft.com/office/powerpoint/2010/main" val="27421040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endParaRPr lang="fa-IR">
              <a:cs typeface="B Nazanin" panose="00000400000000000000" pitchFamily="2" charset="-78"/>
            </a:endParaRPr>
          </a:p>
        </p:txBody>
      </p:sp>
      <p:sp>
        <p:nvSpPr>
          <p:cNvPr id="3" name="Content Placeholder 2"/>
          <p:cNvSpPr>
            <a:spLocks noGrp="1"/>
          </p:cNvSpPr>
          <p:nvPr>
            <p:ph idx="1"/>
          </p:nvPr>
        </p:nvSpPr>
        <p:spPr/>
        <p:txBody>
          <a:bodyPr/>
          <a:lstStyle/>
          <a:p>
            <a:pPr algn="just"/>
            <a:r>
              <a:rPr lang="fa-IR" smtClean="0">
                <a:cs typeface="B Nazanin" panose="00000400000000000000" pitchFamily="2" charset="-78"/>
              </a:rPr>
              <a:t>صخر او را اکرام کرد و امنیت خاطر به او بخشید و فکر او نیز از هر ناراحتی و ترسی خالی گردید. </a:t>
            </a:r>
          </a:p>
          <a:p>
            <a:pPr algn="just"/>
            <a:r>
              <a:rPr lang="fa-IR" smtClean="0">
                <a:cs typeface="B Nazanin" panose="00000400000000000000" pitchFamily="2" charset="-78"/>
              </a:rPr>
              <a:t>وی در شعر دیگری نیز می گوید: </a:t>
            </a:r>
          </a:p>
          <a:p>
            <a:pPr algn="just"/>
            <a:r>
              <a:rPr lang="fa-IR" smtClean="0">
                <a:cs typeface="B Nazanin" panose="00000400000000000000" pitchFamily="2" charset="-78"/>
              </a:rPr>
              <a:t>وابکی اخاک لایتام و ارمله		وابکی اخاک لحق الضیف و الجار(طماس، 1425، 65)</a:t>
            </a:r>
          </a:p>
          <a:p>
            <a:pPr algn="just"/>
            <a:r>
              <a:rPr lang="fa-IR" smtClean="0">
                <a:cs typeface="B Nazanin" panose="00000400000000000000" pitchFamily="2" charset="-78"/>
              </a:rPr>
              <a:t>به خاطر کودکان یتیم و بیوه زنان او و به خاطر مهمان و همسایه او( که بی پناه مانده اند) بر برادرت گریه کن</a:t>
            </a:r>
          </a:p>
          <a:p>
            <a:pPr algn="just"/>
            <a:endParaRPr lang="fa-IR">
              <a:cs typeface="B Nazanin" panose="00000400000000000000" pitchFamily="2" charset="-78"/>
            </a:endParaRPr>
          </a:p>
          <a:p>
            <a:pPr algn="just"/>
            <a:endParaRPr lang="fa-IR">
              <a:cs typeface="B Nazanin" panose="00000400000000000000" pitchFamily="2" charset="-78"/>
            </a:endParaRPr>
          </a:p>
        </p:txBody>
      </p:sp>
    </p:spTree>
    <p:extLst>
      <p:ext uri="{BB962C8B-B14F-4D97-AF65-F5344CB8AC3E}">
        <p14:creationId xmlns:p14="http://schemas.microsoft.com/office/powerpoint/2010/main" val="12246441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b="1" smtClean="0">
                <a:solidFill>
                  <a:srgbClr val="FF0000"/>
                </a:solidFill>
                <a:cs typeface="B Nazanin" panose="00000400000000000000" pitchFamily="2" charset="-78"/>
              </a:rPr>
              <a:t>1-8 عفت و پاکدامنی</a:t>
            </a:r>
            <a:endParaRPr lang="fa-IR" b="1">
              <a:solidFill>
                <a:srgbClr val="FF0000"/>
              </a:solidFill>
              <a:cs typeface="B Nazanin" panose="00000400000000000000" pitchFamily="2" charset="-78"/>
            </a:endParaRPr>
          </a:p>
        </p:txBody>
      </p:sp>
      <p:sp>
        <p:nvSpPr>
          <p:cNvPr id="3" name="Content Placeholder 2"/>
          <p:cNvSpPr>
            <a:spLocks noGrp="1"/>
          </p:cNvSpPr>
          <p:nvPr>
            <p:ph idx="1"/>
          </p:nvPr>
        </p:nvSpPr>
        <p:spPr/>
        <p:txBody>
          <a:bodyPr>
            <a:normAutofit/>
          </a:bodyPr>
          <a:lstStyle/>
          <a:p>
            <a:pPr algn="just"/>
            <a:r>
              <a:rPr lang="fa-IR" smtClean="0">
                <a:cs typeface="B Nazanin" panose="00000400000000000000" pitchFamily="2" charset="-78"/>
              </a:rPr>
              <a:t>گرچه در میان اعراب عصر جاهلیت کسانی بودند که در اذت و عشرت غوطه می خوردند و درباره زنان به تغزل های مغایر با عفت و پاکدامنی می پرداختند، اما در همین جامعه کسانی نیز بودند که به پاکدامنی و چشم پوشی از زنان و لذت های دیگر شهرت داشتند. آنان به پاکدامنی خود افتخار می کردند و به ستایش از آن کی پرداختند(سالم، 1380، 348-347)</a:t>
            </a:r>
          </a:p>
          <a:p>
            <a:pPr algn="just"/>
            <a:r>
              <a:rPr lang="fa-IR" smtClean="0">
                <a:cs typeface="B Nazanin" panose="00000400000000000000" pitchFamily="2" charset="-78"/>
              </a:rPr>
              <a:t>عنتره بن شداد می گوید: </a:t>
            </a:r>
          </a:p>
          <a:p>
            <a:pPr algn="just"/>
            <a:r>
              <a:rPr lang="fa-IR" smtClean="0">
                <a:cs typeface="B Nazanin" panose="00000400000000000000" pitchFamily="2" charset="-78"/>
              </a:rPr>
              <a:t>« واغض طرفی ما بدت لی جارتی		حتی یواری جارتی ماواها(شنتمری، 1422، ج2، 128)</a:t>
            </a:r>
          </a:p>
          <a:p>
            <a:pPr algn="just"/>
            <a:r>
              <a:rPr lang="fa-IR" smtClean="0">
                <a:cs typeface="B Nazanin" panose="00000400000000000000" pitchFamily="2" charset="-78"/>
              </a:rPr>
              <a:t>من از نگاه همسایه ام چشم بربستم تا این که خانه اش او را از دیدگاه پنهان داشت. </a:t>
            </a:r>
            <a:endParaRPr lang="fa-IR">
              <a:cs typeface="B Nazanin" panose="00000400000000000000" pitchFamily="2" charset="-78"/>
            </a:endParaRPr>
          </a:p>
        </p:txBody>
      </p:sp>
    </p:spTree>
    <p:extLst>
      <p:ext uri="{BB962C8B-B14F-4D97-AF65-F5344CB8AC3E}">
        <p14:creationId xmlns:p14="http://schemas.microsoft.com/office/powerpoint/2010/main" val="260533166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pPr algn="just"/>
            <a:r>
              <a:rPr lang="fa-IR">
                <a:cs typeface="B Nazanin" panose="00000400000000000000" pitchFamily="2" charset="-78"/>
              </a:rPr>
              <a:t>همچنین نابغه ذبیانی درباره پرهیز از روابط نامشروع می گوید: </a:t>
            </a:r>
          </a:p>
          <a:p>
            <a:pPr algn="just"/>
            <a:r>
              <a:rPr lang="fa-IR">
                <a:cs typeface="B Nazanin" panose="00000400000000000000" pitchFamily="2" charset="-78"/>
              </a:rPr>
              <a:t>«حیاک ربی{ود} فانا لا یحل لنا		لهو النساء و ان الذین قد عزما» (شنتمری، 1422، ج1: 146)</a:t>
            </a:r>
          </a:p>
          <a:p>
            <a:pPr algn="just"/>
            <a:r>
              <a:rPr lang="fa-IR">
                <a:cs typeface="B Nazanin" panose="00000400000000000000" pitchFamily="2" charset="-78"/>
              </a:rPr>
              <a:t>درود بر تو باد(محوبه من)، زیرا برای ما بازی با زنان روا نیست، و دین چنین امر کرده است</a:t>
            </a:r>
            <a:r>
              <a:rPr lang="fa-IR">
                <a:cs typeface="B Nazanin" panose="00000400000000000000" pitchFamily="2" charset="-78"/>
              </a:rPr>
              <a:t>. </a:t>
            </a:r>
            <a:endParaRPr lang="fa-IR" smtClean="0">
              <a:cs typeface="B Nazanin" panose="00000400000000000000" pitchFamily="2" charset="-78"/>
            </a:endParaRPr>
          </a:p>
          <a:p>
            <a:pPr algn="just"/>
            <a:r>
              <a:rPr lang="fa-IR" smtClean="0">
                <a:cs typeface="B Nazanin" panose="00000400000000000000" pitchFamily="2" charset="-78"/>
              </a:rPr>
              <a:t>خنساء </a:t>
            </a:r>
            <a:r>
              <a:rPr lang="fa-IR">
                <a:cs typeface="B Nazanin" panose="00000400000000000000" pitchFamily="2" charset="-78"/>
              </a:rPr>
              <a:t>در رثای برادرش صخر، بر پاکدامنی و چشم پوشی وی از زنان نوحه گری می کند و می گوید:</a:t>
            </a:r>
          </a:p>
          <a:p>
            <a:pPr algn="just"/>
            <a:r>
              <a:rPr lang="fa-IR">
                <a:cs typeface="B Nazanin" panose="00000400000000000000" pitchFamily="2" charset="-78"/>
              </a:rPr>
              <a:t>لم تره جاره یمشی بساحتها 		لربیه حین یخلی بیته اجار (طماس، 1425: 47)</a:t>
            </a:r>
          </a:p>
          <a:p>
            <a:pPr algn="just"/>
            <a:r>
              <a:rPr lang="fa-IR">
                <a:cs typeface="B Nazanin" panose="00000400000000000000" pitchFamily="2" charset="-78"/>
              </a:rPr>
              <a:t>هرگز زن همسایه او را ندیده است که چون در خانه اش تنها بماند با بدگمانی به حریم وی گام گذارد. </a:t>
            </a:r>
          </a:p>
          <a:p>
            <a:endParaRPr lang="fa-IR"/>
          </a:p>
        </p:txBody>
      </p:sp>
    </p:spTree>
    <p:extLst>
      <p:ext uri="{BB962C8B-B14F-4D97-AF65-F5344CB8AC3E}">
        <p14:creationId xmlns:p14="http://schemas.microsoft.com/office/powerpoint/2010/main" val="3103815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r>
              <a:rPr lang="fa-IR" b="1">
                <a:solidFill>
                  <a:srgbClr val="FF0000"/>
                </a:solidFill>
                <a:cs typeface="B Nazanin" panose="00000400000000000000" pitchFamily="2" charset="-78"/>
              </a:rPr>
              <a:t>مقدمه</a:t>
            </a:r>
            <a:endParaRPr lang="fa-IR">
              <a:solidFill>
                <a:srgbClr val="FF0000"/>
              </a:solidFill>
              <a:cs typeface="B Nazanin" panose="00000400000000000000" pitchFamily="2" charset="-78"/>
            </a:endParaRPr>
          </a:p>
        </p:txBody>
      </p:sp>
      <p:sp>
        <p:nvSpPr>
          <p:cNvPr id="3" name="Content Placeholder 2"/>
          <p:cNvSpPr>
            <a:spLocks noGrp="1"/>
          </p:cNvSpPr>
          <p:nvPr>
            <p:ph idx="1"/>
          </p:nvPr>
        </p:nvSpPr>
        <p:spPr/>
        <p:txBody>
          <a:bodyPr>
            <a:normAutofit/>
          </a:bodyPr>
          <a:lstStyle/>
          <a:p>
            <a:pPr marL="0" indent="0" algn="just">
              <a:buNone/>
            </a:pPr>
            <a:r>
              <a:rPr lang="fa-IR" smtClean="0">
                <a:cs typeface="B Nazanin" panose="00000400000000000000" pitchFamily="2" charset="-78"/>
              </a:rPr>
              <a:t>اشعار </a:t>
            </a:r>
            <a:r>
              <a:rPr lang="fa-IR">
                <a:cs typeface="B Nazanin" panose="00000400000000000000" pitchFamily="2" charset="-78"/>
              </a:rPr>
              <a:t>برجای مانده از دوران گذشته یکی از ابزارهای قابل توجه شناخت یک جامعه به </a:t>
            </a:r>
            <a:r>
              <a:rPr lang="fa-IR" smtClean="0">
                <a:cs typeface="B Nazanin" panose="00000400000000000000" pitchFamily="2" charset="-78"/>
              </a:rPr>
              <a:t>حساب</a:t>
            </a:r>
            <a:r>
              <a:rPr lang="fa-IR">
                <a:cs typeface="B Nazanin" panose="00000400000000000000" pitchFamily="2" charset="-78"/>
              </a:rPr>
              <a:t/>
            </a:r>
            <a:br>
              <a:rPr lang="fa-IR">
                <a:cs typeface="B Nazanin" panose="00000400000000000000" pitchFamily="2" charset="-78"/>
              </a:rPr>
            </a:br>
            <a:r>
              <a:rPr lang="fa-IR">
                <a:cs typeface="B Nazanin" panose="00000400000000000000" pitchFamily="2" charset="-78"/>
              </a:rPr>
              <a:t>میآید و </a:t>
            </a:r>
            <a:r>
              <a:rPr lang="fa-IR" smtClean="0">
                <a:cs typeface="B Nazanin" panose="00000400000000000000" pitchFamily="2" charset="-78"/>
              </a:rPr>
              <a:t>می تواند </a:t>
            </a:r>
            <a:r>
              <a:rPr lang="fa-IR">
                <a:cs typeface="B Nazanin" panose="00000400000000000000" pitchFamily="2" charset="-78"/>
              </a:rPr>
              <a:t>وضعیت فرهنگی، تمدنی، اجتماعی، اعتقادی و اخلاقی </a:t>
            </a:r>
            <a:r>
              <a:rPr lang="fa-IR" smtClean="0">
                <a:cs typeface="B Nazanin" panose="00000400000000000000" pitchFamily="2" charset="-78"/>
              </a:rPr>
              <a:t>جامعه ای </a:t>
            </a:r>
            <a:r>
              <a:rPr lang="fa-IR">
                <a:cs typeface="B Nazanin" panose="00000400000000000000" pitchFamily="2" charset="-78"/>
              </a:rPr>
              <a:t>را که </a:t>
            </a:r>
            <a:r>
              <a:rPr lang="fa-IR" smtClean="0">
                <a:cs typeface="B Nazanin" panose="00000400000000000000" pitchFamily="2" charset="-78"/>
              </a:rPr>
              <a:t>شاعر در آن </a:t>
            </a:r>
            <a:r>
              <a:rPr lang="fa-IR">
                <a:cs typeface="B Nazanin" panose="00000400000000000000" pitchFamily="2" charset="-78"/>
              </a:rPr>
              <a:t>زیسته نشان دهد. با توجه به اینکه اشعار دوران </a:t>
            </a:r>
            <a:r>
              <a:rPr lang="fa-IR" smtClean="0">
                <a:cs typeface="B Nazanin" panose="00000400000000000000" pitchFamily="2" charset="-78"/>
              </a:rPr>
              <a:t>معاصر با ظهور اسلام</a:t>
            </a:r>
            <a:r>
              <a:rPr lang="fa-IR">
                <a:cs typeface="B Nazanin" panose="00000400000000000000" pitchFamily="2" charset="-78"/>
              </a:rPr>
              <a:t>، </a:t>
            </a:r>
            <a:r>
              <a:rPr lang="fa-IR" smtClean="0">
                <a:cs typeface="B Nazanin" panose="00000400000000000000" pitchFamily="2" charset="-78"/>
              </a:rPr>
              <a:t>یکی </a:t>
            </a:r>
            <a:r>
              <a:rPr lang="fa-IR">
                <a:cs typeface="B Nazanin" panose="00000400000000000000" pitchFamily="2" charset="-78"/>
              </a:rPr>
              <a:t>از </a:t>
            </a:r>
            <a:r>
              <a:rPr lang="fa-IR" smtClean="0">
                <a:cs typeface="B Nazanin" panose="00000400000000000000" pitchFamily="2" charset="-78"/>
              </a:rPr>
              <a:t>مهمترین میراث </a:t>
            </a:r>
            <a:r>
              <a:rPr lang="fa-IR">
                <a:cs typeface="B Nazanin" panose="00000400000000000000" pitchFamily="2" charset="-78"/>
              </a:rPr>
              <a:t>باقیمانده از آن دوران است، میتوان با دقت نظر در آن به </a:t>
            </a:r>
            <a:r>
              <a:rPr lang="fa-IR" smtClean="0">
                <a:cs typeface="B Nazanin" panose="00000400000000000000" pitchFamily="2" charset="-78"/>
              </a:rPr>
              <a:t>ویژگیهای رایج اجتماعی و اعتقادی </a:t>
            </a:r>
            <a:r>
              <a:rPr lang="fa-IR">
                <a:cs typeface="B Nazanin" panose="00000400000000000000" pitchFamily="2" charset="-78"/>
              </a:rPr>
              <a:t>آن عصر وی برد</a:t>
            </a:r>
            <a:r>
              <a:rPr lang="fa-IR" smtClean="0">
                <a:cs typeface="B Nazanin" panose="00000400000000000000" pitchFamily="2" charset="-78"/>
              </a:rPr>
              <a:t>.</a:t>
            </a:r>
          </a:p>
          <a:p>
            <a:pPr marL="0" indent="0" algn="just">
              <a:buNone/>
            </a:pPr>
            <a:r>
              <a:rPr lang="fa-IR">
                <a:cs typeface="B Nazanin" panose="00000400000000000000" pitchFamily="2" charset="-78"/>
              </a:rPr>
              <a:t/>
            </a:r>
            <a:br>
              <a:rPr lang="fa-IR">
                <a:cs typeface="B Nazanin" panose="00000400000000000000" pitchFamily="2" charset="-78"/>
              </a:rPr>
            </a:br>
            <a:r>
              <a:rPr lang="fa-IR" smtClean="0">
                <a:cs typeface="B Nazanin" panose="00000400000000000000" pitchFamily="2" charset="-78"/>
              </a:rPr>
              <a:t/>
            </a:r>
            <a:br>
              <a:rPr lang="fa-IR" smtClean="0">
                <a:cs typeface="B Nazanin" panose="00000400000000000000" pitchFamily="2" charset="-78"/>
              </a:rPr>
            </a:br>
            <a:endParaRPr lang="fa-IR">
              <a:cs typeface="B Nazanin" panose="00000400000000000000" pitchFamily="2" charset="-78"/>
            </a:endParaRPr>
          </a:p>
        </p:txBody>
      </p:sp>
      <p:pic>
        <p:nvPicPr>
          <p:cNvPr id="4" name="Picture 3"/>
          <p:cNvPicPr>
            <a:picLocks noChangeAspect="1"/>
          </p:cNvPicPr>
          <p:nvPr/>
        </p:nvPicPr>
        <p:blipFill>
          <a:blip r:embed="rId2"/>
          <a:stretch>
            <a:fillRect/>
          </a:stretch>
        </p:blipFill>
        <p:spPr>
          <a:xfrm>
            <a:off x="838200" y="3774398"/>
            <a:ext cx="3789420" cy="2296618"/>
          </a:xfrm>
          <a:prstGeom prst="rect">
            <a:avLst/>
          </a:prstGeom>
        </p:spPr>
      </p:pic>
    </p:spTree>
    <p:extLst>
      <p:ext uri="{BB962C8B-B14F-4D97-AF65-F5344CB8AC3E}">
        <p14:creationId xmlns:p14="http://schemas.microsoft.com/office/powerpoint/2010/main" val="22678334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mtClean="0">
                <a:solidFill>
                  <a:srgbClr val="FF0000"/>
                </a:solidFill>
                <a:cs typeface="B Nazanin" panose="00000400000000000000" pitchFamily="2" charset="-78"/>
              </a:rPr>
              <a:t>1-9- خطابه و سخنوری</a:t>
            </a:r>
            <a:endParaRPr lang="fa-IR">
              <a:solidFill>
                <a:srgbClr val="FF0000"/>
              </a:solidFill>
              <a:cs typeface="B Nazanin" panose="00000400000000000000" pitchFamily="2" charset="-78"/>
            </a:endParaRPr>
          </a:p>
        </p:txBody>
      </p:sp>
      <p:sp>
        <p:nvSpPr>
          <p:cNvPr id="3" name="Content Placeholder 2"/>
          <p:cNvSpPr>
            <a:spLocks noGrp="1"/>
          </p:cNvSpPr>
          <p:nvPr>
            <p:ph idx="1"/>
          </p:nvPr>
        </p:nvSpPr>
        <p:spPr/>
        <p:txBody>
          <a:bodyPr>
            <a:normAutofit/>
          </a:bodyPr>
          <a:lstStyle/>
          <a:p>
            <a:pPr algn="just"/>
            <a:r>
              <a:rPr lang="fa-IR" smtClean="0">
                <a:cs typeface="B Nazanin" panose="00000400000000000000" pitchFamily="2" charset="-78"/>
              </a:rPr>
              <a:t>خطابه در دوره جاهلی به دلیل وجود تنش های فراوان بین قبایل، آزادی بیان و همچنین غلبه ی مطلق فرهنگ شفاهی به یکی از اصلی ترین شیوه های برقراری ارتباط فراگیر جمعی  تبدیل شد (شوقی ضیف، 1377، ص 384، رودگر، 1390، ج 15، 709) و اعراب از این فن برای منافره، مفاخره تشویق به جنگ با دعوت به صلح و همدلی، عرض تبریک با تسلیت، سفارت نزد شیوخ قبایل یا دربار فرمان روایان و مذاکرات برای حل و فصل اختلافات استفاده می کردند(جواد علی، 1413، ج 8: 775، شوقی ضیف، 1960ب : 27</a:t>
            </a:r>
            <a:r>
              <a:rPr lang="fa-IR" smtClean="0">
                <a:cs typeface="B Nazanin" panose="00000400000000000000" pitchFamily="2" charset="-78"/>
              </a:rPr>
              <a:t>)</a:t>
            </a:r>
            <a:endParaRPr lang="fa-IR" smtClean="0">
              <a:cs typeface="B Nazanin" panose="00000400000000000000" pitchFamily="2" charset="-78"/>
            </a:endParaRPr>
          </a:p>
        </p:txBody>
      </p:sp>
    </p:spTree>
    <p:extLst>
      <p:ext uri="{BB962C8B-B14F-4D97-AF65-F5344CB8AC3E}">
        <p14:creationId xmlns:p14="http://schemas.microsoft.com/office/powerpoint/2010/main" val="25409440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a:xfrm>
            <a:off x="4257207" y="1825625"/>
            <a:ext cx="7096592" cy="4351338"/>
          </a:xfrm>
        </p:spPr>
        <p:txBody>
          <a:bodyPr/>
          <a:lstStyle/>
          <a:p>
            <a:pPr algn="just"/>
            <a:r>
              <a:rPr lang="fa-IR">
                <a:cs typeface="B Nazanin" panose="00000400000000000000" pitchFamily="2" charset="-78"/>
              </a:rPr>
              <a:t>خطیبان عصر جاهلیت که اغلب از طبقه ی اشراف و بزرگان قبایل و حکام بودند(جوادعلی، 1413، ج*، 794) در کنار شاعران وظیفه ی سخنگویی قبیله را بر عهده داشتند(شوفی ضیف، 1960 ب:29) خطیبان در دوره جاهلیت از مقام و موقعیت </a:t>
            </a:r>
            <a:r>
              <a:rPr lang="fa-IR">
                <a:cs typeface="B Nazanin" panose="00000400000000000000" pitchFamily="2" charset="-78"/>
              </a:rPr>
              <a:t>والایی </a:t>
            </a:r>
            <a:r>
              <a:rPr lang="fa-IR" smtClean="0">
                <a:cs typeface="B Nazanin" panose="00000400000000000000" pitchFamily="2" charset="-78"/>
              </a:rPr>
              <a:t>برخوردار </a:t>
            </a:r>
            <a:r>
              <a:rPr lang="fa-IR">
                <a:cs typeface="B Nazanin" panose="00000400000000000000" pitchFamily="2" charset="-78"/>
              </a:rPr>
              <a:t>بودند و به خاطر اهمیت کارشان حتی از شعراء نیز پیشی گرفتند. (جاحظ، 2002 الف، ج1: 203، شوقی ضیف 1960: 28-29 قبایل عرب به داشتن خطبای فراوان افتخار می کردند(جوادعلی، 1413، ج*: 794) و در اشعار خود، آنان را هم ردیف دلیران و شجاعان مدح می کردند(جاحظ، 2002 الف، ج1: 196)</a:t>
            </a:r>
          </a:p>
          <a:p>
            <a:pPr algn="just"/>
            <a:endParaRPr lang="fa-IR"/>
          </a:p>
        </p:txBody>
      </p:sp>
      <p:pic>
        <p:nvPicPr>
          <p:cNvPr id="4" name="Picture 3"/>
          <p:cNvPicPr>
            <a:picLocks noChangeAspect="1"/>
          </p:cNvPicPr>
          <p:nvPr/>
        </p:nvPicPr>
        <p:blipFill>
          <a:blip r:embed="rId2"/>
          <a:stretch>
            <a:fillRect/>
          </a:stretch>
        </p:blipFill>
        <p:spPr>
          <a:xfrm>
            <a:off x="838199" y="1930556"/>
            <a:ext cx="3419007" cy="3345982"/>
          </a:xfrm>
          <a:prstGeom prst="rect">
            <a:avLst/>
          </a:prstGeom>
        </p:spPr>
      </p:pic>
      <p:sp>
        <p:nvSpPr>
          <p:cNvPr id="5" name="TextBox 4"/>
          <p:cNvSpPr txBox="1"/>
          <p:nvPr/>
        </p:nvSpPr>
        <p:spPr>
          <a:xfrm>
            <a:off x="1985571" y="5651291"/>
            <a:ext cx="1124262" cy="369332"/>
          </a:xfrm>
          <a:prstGeom prst="rect">
            <a:avLst/>
          </a:prstGeom>
          <a:noFill/>
        </p:spPr>
        <p:txBody>
          <a:bodyPr wrap="square" rtlCol="1">
            <a:spAutoFit/>
          </a:bodyPr>
          <a:lstStyle/>
          <a:p>
            <a:pPr algn="ctr"/>
            <a:r>
              <a:rPr lang="fa-IR" smtClean="0">
                <a:solidFill>
                  <a:srgbClr val="FF0000"/>
                </a:solidFill>
                <a:cs typeface="B Nazanin" panose="00000400000000000000" pitchFamily="2" charset="-78"/>
              </a:rPr>
              <a:t>جاحظ</a:t>
            </a:r>
            <a:endParaRPr lang="fa-IR">
              <a:solidFill>
                <a:srgbClr val="FF0000"/>
              </a:solidFill>
              <a:cs typeface="B Nazanin" panose="00000400000000000000" pitchFamily="2" charset="-78"/>
            </a:endParaRPr>
          </a:p>
        </p:txBody>
      </p:sp>
    </p:spTree>
    <p:extLst>
      <p:ext uri="{BB962C8B-B14F-4D97-AF65-F5344CB8AC3E}">
        <p14:creationId xmlns:p14="http://schemas.microsoft.com/office/powerpoint/2010/main" val="75991319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endParaRPr lang="fa-IR">
              <a:cs typeface="B Nazanin" panose="00000400000000000000" pitchFamily="2" charset="-78"/>
            </a:endParaRPr>
          </a:p>
        </p:txBody>
      </p:sp>
      <p:sp>
        <p:nvSpPr>
          <p:cNvPr id="3" name="Content Placeholder 2"/>
          <p:cNvSpPr>
            <a:spLocks noGrp="1"/>
          </p:cNvSpPr>
          <p:nvPr>
            <p:ph idx="1"/>
          </p:nvPr>
        </p:nvSpPr>
        <p:spPr/>
        <p:txBody>
          <a:bodyPr/>
          <a:lstStyle/>
          <a:p>
            <a:pPr algn="just"/>
            <a:r>
              <a:rPr lang="fa-IR" smtClean="0">
                <a:cs typeface="B Nazanin" panose="00000400000000000000" pitchFamily="2" charset="-78"/>
              </a:rPr>
              <a:t>خنساء در شعری برادر خود، صخر را به عنوان خطیب و سخنور توانایی مجالس و محافل معرفی می کند</a:t>
            </a:r>
          </a:p>
          <a:p>
            <a:pPr algn="just"/>
            <a:r>
              <a:rPr lang="fa-IR" smtClean="0">
                <a:cs typeface="B Nazanin" panose="00000400000000000000" pitchFamily="2" charset="-78"/>
              </a:rPr>
              <a:t>خطابُ محفلهٍ فراجُ مَظلمهٍ			ان هابَ مَعظلَه سَنی باه بابا</a:t>
            </a:r>
          </a:p>
          <a:p>
            <a:pPr algn="just"/>
            <a:r>
              <a:rPr lang="fa-IR" smtClean="0">
                <a:cs typeface="B Nazanin" panose="00000400000000000000" pitchFamily="2" charset="-78"/>
              </a:rPr>
              <a:t>او سخنور محافل و برطرف کننده ی تاریکی هاست، اگر از مشکلی هراس داشته باشد برای حل آن چاره جویی کرده و دری می گشاید. </a:t>
            </a:r>
            <a:endParaRPr lang="fa-IR">
              <a:cs typeface="B Nazanin" panose="00000400000000000000" pitchFamily="2" charset="-78"/>
            </a:endParaRPr>
          </a:p>
        </p:txBody>
      </p:sp>
    </p:spTree>
    <p:extLst>
      <p:ext uri="{BB962C8B-B14F-4D97-AF65-F5344CB8AC3E}">
        <p14:creationId xmlns:p14="http://schemas.microsoft.com/office/powerpoint/2010/main" val="17053105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mtClean="0">
                <a:solidFill>
                  <a:srgbClr val="FF0000"/>
                </a:solidFill>
                <a:cs typeface="B Nazanin" panose="00000400000000000000" pitchFamily="2" charset="-78"/>
              </a:rPr>
              <a:t>2- مفاهیم اعتقادی</a:t>
            </a:r>
            <a:endParaRPr lang="fa-IR">
              <a:solidFill>
                <a:srgbClr val="FF0000"/>
              </a:solidFill>
              <a:cs typeface="B Nazanin" panose="00000400000000000000" pitchFamily="2" charset="-78"/>
            </a:endParaRPr>
          </a:p>
        </p:txBody>
      </p:sp>
      <p:sp>
        <p:nvSpPr>
          <p:cNvPr id="3" name="Content Placeholder 2"/>
          <p:cNvSpPr>
            <a:spLocks noGrp="1"/>
          </p:cNvSpPr>
          <p:nvPr>
            <p:ph idx="1"/>
          </p:nvPr>
        </p:nvSpPr>
        <p:spPr/>
        <p:txBody>
          <a:bodyPr/>
          <a:lstStyle/>
          <a:p>
            <a:pPr algn="just"/>
            <a:r>
              <a:rPr lang="fa-IR" smtClean="0">
                <a:cs typeface="B Nazanin" panose="00000400000000000000" pitchFamily="2" charset="-78"/>
              </a:rPr>
              <a:t>مفاهیم اعتقادی نشان دهنده باورهای رایج در میان افراد یک جامعه است. این مفاهیم باید به گونه ای باشد که بخشی از افراد جامعه به آن معتقد بوده و از آن تبعیت کنند و هنگامی که سخن از آن مفاهیم به میان بیاید برای افراد جامعه قابل فهم و درک باشد. </a:t>
            </a:r>
            <a:endParaRPr lang="fa-IR">
              <a:cs typeface="B Nazanin" panose="00000400000000000000" pitchFamily="2" charset="-78"/>
            </a:endParaRPr>
          </a:p>
        </p:txBody>
      </p:sp>
    </p:spTree>
    <p:extLst>
      <p:ext uri="{BB962C8B-B14F-4D97-AF65-F5344CB8AC3E}">
        <p14:creationId xmlns:p14="http://schemas.microsoft.com/office/powerpoint/2010/main" val="28291302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b="1" smtClean="0">
                <a:solidFill>
                  <a:srgbClr val="FF0000"/>
                </a:solidFill>
                <a:cs typeface="B Nazanin" panose="00000400000000000000" pitchFamily="2" charset="-78"/>
              </a:rPr>
              <a:t>2-1 اعتقاد به الله</a:t>
            </a:r>
            <a:endParaRPr lang="fa-IR" b="1">
              <a:solidFill>
                <a:srgbClr val="FF0000"/>
              </a:solidFill>
              <a:cs typeface="B Nazanin" panose="00000400000000000000" pitchFamily="2" charset="-78"/>
            </a:endParaRPr>
          </a:p>
        </p:txBody>
      </p:sp>
      <p:sp>
        <p:nvSpPr>
          <p:cNvPr id="3" name="Content Placeholder 2"/>
          <p:cNvSpPr>
            <a:spLocks noGrp="1"/>
          </p:cNvSpPr>
          <p:nvPr>
            <p:ph idx="1"/>
          </p:nvPr>
        </p:nvSpPr>
        <p:spPr/>
        <p:txBody>
          <a:bodyPr>
            <a:normAutofit/>
          </a:bodyPr>
          <a:lstStyle/>
          <a:p>
            <a:pPr algn="just"/>
            <a:r>
              <a:rPr lang="fa-IR" smtClean="0">
                <a:cs typeface="B Nazanin" panose="00000400000000000000" pitchFamily="2" charset="-78"/>
              </a:rPr>
              <a:t>تردیدی نیست که کلمه «الله» در دوران جاهلیت شناخته شده بوده است و در قرآن و سیره پیامبر (ص) و اشعار، شواهد و دلایل بسیاری وجود دارد که بر اساس آنها می توان پذیرفت که در دوران جاهلیت معنای ویژه ای داشته است(سلیم الحوت، 1390: 325-324) به عنوان می توان به آیات 61 و 63 سوره عنکبوت اشاره کرد که نشان می دهد معاصر با ظهور اسلام اتقاد به «الله» به عنوان خالق و پروردگار جهان، میان اعراب رواج داشته است. {8}</a:t>
            </a:r>
          </a:p>
          <a:p>
            <a:pPr algn="just"/>
            <a:r>
              <a:rPr lang="fa-IR" smtClean="0">
                <a:cs typeface="B Nazanin" panose="00000400000000000000" pitchFamily="2" charset="-78"/>
              </a:rPr>
              <a:t>{8} عنکبوت 61: «و اگر از ایشان بپرسی: چه کسی آسمان ها </a:t>
            </a:r>
            <a:r>
              <a:rPr lang="fa-IR" smtClean="0">
                <a:cs typeface="B Nazanin" panose="00000400000000000000" pitchFamily="2" charset="-78"/>
              </a:rPr>
              <a:t>و زمین </a:t>
            </a:r>
            <a:r>
              <a:rPr lang="fa-IR" smtClean="0">
                <a:cs typeface="B Nazanin" panose="00000400000000000000" pitchFamily="2" charset="-78"/>
              </a:rPr>
              <a:t>را </a:t>
            </a:r>
            <a:r>
              <a:rPr lang="fa-IR" smtClean="0">
                <a:cs typeface="B Nazanin" panose="00000400000000000000" pitchFamily="2" charset="-78"/>
              </a:rPr>
              <a:t>آفریده </a:t>
            </a:r>
            <a:r>
              <a:rPr lang="fa-IR" smtClean="0">
                <a:cs typeface="B Nazanin" panose="00000400000000000000" pitchFamily="2" charset="-78"/>
              </a:rPr>
              <a:t>و خورشید و ماه را {چنین} رام کرده است؟ حتما خواهند گفت: الله پس چگونه {از حق} بازگردانیده می شوند» و آیه 63 « اگر از آنان بپرسی: چه کسی از </a:t>
            </a:r>
            <a:r>
              <a:rPr lang="fa-IR" smtClean="0">
                <a:cs typeface="B Nazanin" panose="00000400000000000000" pitchFamily="2" charset="-78"/>
              </a:rPr>
              <a:t>آسمان، </a:t>
            </a:r>
            <a:r>
              <a:rPr lang="fa-IR" smtClean="0">
                <a:cs typeface="B Nazanin" panose="00000400000000000000" pitchFamily="2" charset="-78"/>
              </a:rPr>
              <a:t>آبی فرو فرستاده و زمین را پس از مرگش به وسیله آن زنده گردانیده است؟ حتما خواهند گفت: الله»</a:t>
            </a:r>
          </a:p>
        </p:txBody>
      </p:sp>
    </p:spTree>
    <p:extLst>
      <p:ext uri="{BB962C8B-B14F-4D97-AF65-F5344CB8AC3E}">
        <p14:creationId xmlns:p14="http://schemas.microsoft.com/office/powerpoint/2010/main" val="311867884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endParaRPr lang="fa-IR">
              <a:cs typeface="B Nazanin" panose="00000400000000000000" pitchFamily="2" charset="-78"/>
            </a:endParaRPr>
          </a:p>
        </p:txBody>
      </p:sp>
      <p:sp>
        <p:nvSpPr>
          <p:cNvPr id="3" name="Content Placeholder 2"/>
          <p:cNvSpPr>
            <a:spLocks noGrp="1"/>
          </p:cNvSpPr>
          <p:nvPr>
            <p:ph idx="1"/>
          </p:nvPr>
        </p:nvSpPr>
        <p:spPr/>
        <p:txBody>
          <a:bodyPr>
            <a:normAutofit fontScale="92500" lnSpcReduction="10000"/>
          </a:bodyPr>
          <a:lstStyle/>
          <a:p>
            <a:pPr algn="just"/>
            <a:r>
              <a:rPr lang="fa-IR" smtClean="0">
                <a:cs typeface="B Nazanin" panose="00000400000000000000" pitchFamily="2" charset="-78"/>
              </a:rPr>
              <a:t>علاوه بر قرآن مهم ترین منبع ما برای مشاهده این نوع باورها اشعاری است که از این دوره به دست ما رسیده که شامل شعرای بت پرستو غیر بت پرست می شود. در میان افراد غیر بت می توان از امیه بن ابی صلت(دینوری، 1992ب، ص 60) نا برد که در اشعار خود به مدح و ستایش «الله» می پردازد و از اعتقاد خود به توجید خرسند است. </a:t>
            </a:r>
          </a:p>
          <a:p>
            <a:pPr algn="just"/>
            <a:r>
              <a:rPr lang="fa-IR" smtClean="0">
                <a:cs typeface="B Nazanin" panose="00000400000000000000" pitchFamily="2" charset="-78"/>
              </a:rPr>
              <a:t>الی الله اهدی مدحتی و ثنائیا		و قولا رضیا لا ینی الدهر باقیا</a:t>
            </a:r>
          </a:p>
          <a:p>
            <a:pPr algn="just"/>
            <a:r>
              <a:rPr lang="fa-IR" smtClean="0">
                <a:cs typeface="B Nazanin" panose="00000400000000000000" pitchFamily="2" charset="-78"/>
              </a:rPr>
              <a:t>ستایش و مدح خویش را به «الله» هدیه می کنم و سخنی استوار را که با روزگار پاینده است. و در ادامه نیز می گوید: </a:t>
            </a:r>
          </a:p>
          <a:p>
            <a:pPr algn="just"/>
            <a:r>
              <a:rPr lang="fa-IR" smtClean="0">
                <a:cs typeface="B Nazanin" panose="00000400000000000000" pitchFamily="2" charset="-78"/>
              </a:rPr>
              <a:t>رضیت بک اللهم ربا فلن اری			ادین الها غیرک الله ثانیا(ابن کثیر، 1407، ج1: 37-36)</a:t>
            </a:r>
          </a:p>
          <a:p>
            <a:pPr algn="just"/>
            <a:r>
              <a:rPr lang="fa-IR" smtClean="0">
                <a:cs typeface="B Nazanin" panose="00000400000000000000" pitchFamily="2" charset="-78"/>
              </a:rPr>
              <a:t>خشنودم که تو خدایا پروردگار من باشی و هیچ دینی را نمی پذیرم و به جز تو هیچ خدای دیگری را برای خود قرار نمی دهم. </a:t>
            </a:r>
          </a:p>
        </p:txBody>
      </p:sp>
    </p:spTree>
    <p:extLst>
      <p:ext uri="{BB962C8B-B14F-4D97-AF65-F5344CB8AC3E}">
        <p14:creationId xmlns:p14="http://schemas.microsoft.com/office/powerpoint/2010/main" val="4829891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a:xfrm>
            <a:off x="3747540" y="1825625"/>
            <a:ext cx="7606259" cy="4351338"/>
          </a:xfrm>
        </p:spPr>
        <p:txBody>
          <a:bodyPr>
            <a:normAutofit fontScale="92500" lnSpcReduction="20000"/>
          </a:bodyPr>
          <a:lstStyle/>
          <a:p>
            <a:pPr algn="just"/>
            <a:r>
              <a:rPr lang="fa-IR">
                <a:cs typeface="B Nazanin" panose="00000400000000000000" pitchFamily="2" charset="-78"/>
              </a:rPr>
              <a:t>اما مطابق گفته ابن ابی الحدید این نوع اعتقاد به «</a:t>
            </a:r>
            <a:r>
              <a:rPr lang="fa-IR" b="1">
                <a:solidFill>
                  <a:srgbClr val="FF0000"/>
                </a:solidFill>
                <a:cs typeface="B Nazanin" panose="00000400000000000000" pitchFamily="2" charset="-78"/>
              </a:rPr>
              <a:t>الله</a:t>
            </a:r>
            <a:r>
              <a:rPr lang="fa-IR">
                <a:cs typeface="B Nazanin" panose="00000400000000000000" pitchFamily="2" charset="-78"/>
              </a:rPr>
              <a:t>» در میان تمام بت پرسستان چه کسانی که بت را شریک خداوند می دانستند و چه کسانی که بت را شریک خداوند می دانستند و چه کسانی که پرستش بت را عامل نزدیکی به خداوند به شمار </a:t>
            </a:r>
            <a:r>
              <a:rPr lang="fa-IR">
                <a:cs typeface="B Nazanin" panose="00000400000000000000" pitchFamily="2" charset="-78"/>
              </a:rPr>
              <a:t>می </a:t>
            </a:r>
            <a:r>
              <a:rPr lang="fa-IR" smtClean="0">
                <a:cs typeface="B Nazanin" panose="00000400000000000000" pitchFamily="2" charset="-78"/>
              </a:rPr>
              <a:t>آوردند، </a:t>
            </a:r>
            <a:r>
              <a:rPr lang="fa-IR">
                <a:cs typeface="B Nazanin" panose="00000400000000000000" pitchFamily="2" charset="-78"/>
              </a:rPr>
              <a:t>وجود داشته است(ابن ابی الجحدید، 1404، ج1: 119) این باور در آنان به گونه ای بود که به نام «الله» سوگند یاد می کردند. اوس بن حجر شاعر مضری عصر جاهلیت(دینوری، 1423 الف، ج1 : 198) در کنار اعتقاد به لات و عزی به «الله»  نیز اعتقاد داشت و به آن سوگند یاد می کرد و حتی «الله» را از آن دو بت، بالاتر می دانست. </a:t>
            </a:r>
          </a:p>
          <a:p>
            <a:pPr algn="just"/>
            <a:r>
              <a:rPr lang="fa-IR">
                <a:cs typeface="B Nazanin" panose="00000400000000000000" pitchFamily="2" charset="-78"/>
              </a:rPr>
              <a:t>و باللات و العزی و من دان دینها 		و بالله، ان الله منهن اکبر(ابن کلبی، 1364، 17)</a:t>
            </a:r>
          </a:p>
          <a:p>
            <a:pPr algn="just"/>
            <a:r>
              <a:rPr lang="fa-IR">
                <a:cs typeface="B Nazanin" panose="00000400000000000000" pitchFamily="2" charset="-78"/>
              </a:rPr>
              <a:t>سوگند به لات و عزی، و هر کس به دین آنان گرویده است، و سوگند به خدا، خدایی که از آنان بزرگتر است. </a:t>
            </a:r>
          </a:p>
          <a:p>
            <a:endParaRPr lang="fa-IR"/>
          </a:p>
        </p:txBody>
      </p:sp>
      <p:pic>
        <p:nvPicPr>
          <p:cNvPr id="4" name="Picture 3"/>
          <p:cNvPicPr>
            <a:picLocks noChangeAspect="1"/>
          </p:cNvPicPr>
          <p:nvPr/>
        </p:nvPicPr>
        <p:blipFill>
          <a:blip r:embed="rId2"/>
          <a:stretch>
            <a:fillRect/>
          </a:stretch>
        </p:blipFill>
        <p:spPr>
          <a:xfrm>
            <a:off x="959371" y="1975526"/>
            <a:ext cx="2530536" cy="3001207"/>
          </a:xfrm>
          <a:prstGeom prst="rect">
            <a:avLst/>
          </a:prstGeom>
        </p:spPr>
      </p:pic>
      <p:sp>
        <p:nvSpPr>
          <p:cNvPr id="5" name="TextBox 4"/>
          <p:cNvSpPr txBox="1"/>
          <p:nvPr/>
        </p:nvSpPr>
        <p:spPr>
          <a:xfrm>
            <a:off x="1280259" y="5504638"/>
            <a:ext cx="1888760" cy="492443"/>
          </a:xfrm>
          <a:prstGeom prst="rect">
            <a:avLst/>
          </a:prstGeom>
          <a:noFill/>
        </p:spPr>
        <p:txBody>
          <a:bodyPr wrap="square" rtlCol="1">
            <a:spAutoFit/>
          </a:bodyPr>
          <a:lstStyle/>
          <a:p>
            <a:pPr algn="ctr"/>
            <a:r>
              <a:rPr lang="fa-IR" sz="2600" b="1">
                <a:solidFill>
                  <a:srgbClr val="FF0000"/>
                </a:solidFill>
                <a:cs typeface="B Nazanin" panose="00000400000000000000" pitchFamily="2" charset="-78"/>
              </a:rPr>
              <a:t>اوس بن حجر</a:t>
            </a:r>
            <a:endParaRPr lang="fa-IR" b="1">
              <a:solidFill>
                <a:srgbClr val="FF0000"/>
              </a:solidFill>
            </a:endParaRPr>
          </a:p>
        </p:txBody>
      </p:sp>
    </p:spTree>
    <p:extLst>
      <p:ext uri="{BB962C8B-B14F-4D97-AF65-F5344CB8AC3E}">
        <p14:creationId xmlns:p14="http://schemas.microsoft.com/office/powerpoint/2010/main" val="19962361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endParaRPr lang="fa-IR">
              <a:cs typeface="B Nazanin" panose="00000400000000000000" pitchFamily="2" charset="-78"/>
            </a:endParaRPr>
          </a:p>
        </p:txBody>
      </p:sp>
      <p:sp>
        <p:nvSpPr>
          <p:cNvPr id="3" name="Content Placeholder 2"/>
          <p:cNvSpPr>
            <a:spLocks noGrp="1"/>
          </p:cNvSpPr>
          <p:nvPr>
            <p:ph idx="1"/>
          </p:nvPr>
        </p:nvSpPr>
        <p:spPr/>
        <p:txBody>
          <a:bodyPr/>
          <a:lstStyle/>
          <a:p>
            <a:pPr algn="just"/>
            <a:r>
              <a:rPr lang="fa-IR">
                <a:cs typeface="B Nazanin" panose="00000400000000000000" pitchFamily="2" charset="-78"/>
              </a:rPr>
              <a:t>خنساء نیز که </a:t>
            </a:r>
            <a:r>
              <a:rPr lang="fa-IR" smtClean="0">
                <a:cs typeface="B Nazanin" panose="00000400000000000000" pitchFamily="2" charset="-78"/>
              </a:rPr>
              <a:t>در جامعه جاهلی رشد و نمو پیدا کرد، به «</a:t>
            </a:r>
            <a:r>
              <a:rPr lang="fa-IR" b="1" smtClean="0">
                <a:solidFill>
                  <a:srgbClr val="FF0000"/>
                </a:solidFill>
                <a:cs typeface="B Nazanin" panose="00000400000000000000" pitchFamily="2" charset="-78"/>
              </a:rPr>
              <a:t>الله</a:t>
            </a:r>
            <a:r>
              <a:rPr lang="fa-IR" smtClean="0">
                <a:cs typeface="B Nazanin" panose="00000400000000000000" pitchFamily="2" charset="-78"/>
              </a:rPr>
              <a:t>» </a:t>
            </a:r>
            <a:r>
              <a:rPr lang="fa-IR" smtClean="0">
                <a:cs typeface="B Nazanin" panose="00000400000000000000" pitchFamily="2" charset="-78"/>
              </a:rPr>
              <a:t>اعتقاد </a:t>
            </a:r>
            <a:r>
              <a:rPr lang="fa-IR" smtClean="0">
                <a:cs typeface="B Nazanin" panose="00000400000000000000" pitchFamily="2" charset="-78"/>
              </a:rPr>
              <a:t>داشت و در رثای برادر خود، آنگاه که می خواهد عمق مصیبت فراموش نشدنی خود را بیان کند با استفاده از واژه ی «</a:t>
            </a:r>
            <a:r>
              <a:rPr lang="fa-IR" b="1" smtClean="0">
                <a:solidFill>
                  <a:srgbClr val="FF0000"/>
                </a:solidFill>
                <a:cs typeface="B Nazanin" panose="00000400000000000000" pitchFamily="2" charset="-78"/>
              </a:rPr>
              <a:t>الله</a:t>
            </a:r>
            <a:r>
              <a:rPr lang="fa-IR" smtClean="0">
                <a:cs typeface="B Nazanin" panose="00000400000000000000" pitchFamily="2" charset="-78"/>
              </a:rPr>
              <a:t>» سوگند یاد می کند، گویا معنای نهفته در واژه ی «</a:t>
            </a:r>
            <a:r>
              <a:rPr lang="fa-IR" b="1" smtClean="0">
                <a:solidFill>
                  <a:srgbClr val="FF0000"/>
                </a:solidFill>
                <a:cs typeface="B Nazanin" panose="00000400000000000000" pitchFamily="2" charset="-78"/>
              </a:rPr>
              <a:t>الله</a:t>
            </a:r>
            <a:r>
              <a:rPr lang="fa-IR" smtClean="0">
                <a:cs typeface="B Nazanin" panose="00000400000000000000" pitchFamily="2" charset="-78"/>
              </a:rPr>
              <a:t>» در عالی ترین درجه تقدس قرار دارد. </a:t>
            </a:r>
          </a:p>
          <a:p>
            <a:pPr algn="just"/>
            <a:r>
              <a:rPr lang="fa-IR" smtClean="0">
                <a:cs typeface="B Nazanin" panose="00000400000000000000" pitchFamily="2" charset="-78"/>
              </a:rPr>
              <a:t>فلا و الله انساک حتی 		افارق مهجتی و یشق رمسی(طماس، 1425: 72)</a:t>
            </a:r>
          </a:p>
          <a:p>
            <a:pPr algn="just"/>
            <a:r>
              <a:rPr lang="fa-IR" smtClean="0">
                <a:cs typeface="B Nazanin" panose="00000400000000000000" pitchFamily="2" charset="-78"/>
              </a:rPr>
              <a:t>به خدا سوگند فراموشت نمی کنم تا میان من و دل جدایی افتد و قبرم شکافته شود. </a:t>
            </a:r>
            <a:endParaRPr lang="fa-IR">
              <a:cs typeface="B Nazanin" panose="00000400000000000000" pitchFamily="2" charset="-78"/>
            </a:endParaRPr>
          </a:p>
        </p:txBody>
      </p:sp>
    </p:spTree>
    <p:extLst>
      <p:ext uri="{BB962C8B-B14F-4D97-AF65-F5344CB8AC3E}">
        <p14:creationId xmlns:p14="http://schemas.microsoft.com/office/powerpoint/2010/main" val="205724934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b="1" smtClean="0">
                <a:solidFill>
                  <a:srgbClr val="FF0000"/>
                </a:solidFill>
                <a:cs typeface="B Nazanin" panose="00000400000000000000" pitchFamily="2" charset="-78"/>
              </a:rPr>
              <a:t>2-2- اعتقاد به جبر و تقدیرگرایی</a:t>
            </a:r>
            <a:endParaRPr lang="fa-IR" b="1">
              <a:solidFill>
                <a:srgbClr val="FF0000"/>
              </a:solidFill>
              <a:cs typeface="B Nazanin" panose="00000400000000000000" pitchFamily="2" charset="-78"/>
            </a:endParaRPr>
          </a:p>
        </p:txBody>
      </p:sp>
      <p:sp>
        <p:nvSpPr>
          <p:cNvPr id="3" name="Content Placeholder 2"/>
          <p:cNvSpPr>
            <a:spLocks noGrp="1"/>
          </p:cNvSpPr>
          <p:nvPr>
            <p:ph idx="1"/>
          </p:nvPr>
        </p:nvSpPr>
        <p:spPr/>
        <p:txBody>
          <a:bodyPr>
            <a:normAutofit/>
          </a:bodyPr>
          <a:lstStyle/>
          <a:p>
            <a:pPr algn="just"/>
            <a:r>
              <a:rPr lang="fa-IR" smtClean="0">
                <a:cs typeface="B Nazanin" panose="00000400000000000000" pitchFamily="2" charset="-78"/>
              </a:rPr>
              <a:t>اعتقاد به جبر و تقدیر گرایی در جامعه ی جاهلی رایج بودن و مشرکان در مقابل پیامبر</a:t>
            </a:r>
            <a:br>
              <a:rPr lang="fa-IR" smtClean="0">
                <a:cs typeface="B Nazanin" panose="00000400000000000000" pitchFamily="2" charset="-78"/>
              </a:rPr>
            </a:br>
            <a:r>
              <a:rPr lang="fa-IR" smtClean="0">
                <a:cs typeface="B Nazanin" panose="00000400000000000000" pitchFamily="2" charset="-78"/>
              </a:rPr>
              <a:t>(ص) نیز از این اعتقاد خود سخن می گفتند. قرآن کریم در این باره می فرماید: «مشرکان گفتند: اگر خدا می خواست نه ما و نه پدران ما، غیر او را پرستش نمی کردیم و چیزی را بدون اجازه ی او حرام نمی ساختیم! (آری) کسانی که پیش از ایشان بودند نیز همین کارها را انجام دادند ولی آیا پیامبران وظیفه ای جز ابلاغ آشکار دارند!؟. « (نحل (16) ایه 35</a:t>
            </a:r>
            <a:r>
              <a:rPr lang="fa-IR" smtClean="0">
                <a:cs typeface="B Nazanin" panose="00000400000000000000" pitchFamily="2" charset="-78"/>
              </a:rPr>
              <a:t>)</a:t>
            </a:r>
            <a:endParaRPr lang="fa-IR">
              <a:cs typeface="B Nazanin" panose="00000400000000000000" pitchFamily="2" charset="-78"/>
            </a:endParaRPr>
          </a:p>
        </p:txBody>
      </p:sp>
    </p:spTree>
    <p:extLst>
      <p:ext uri="{BB962C8B-B14F-4D97-AF65-F5344CB8AC3E}">
        <p14:creationId xmlns:p14="http://schemas.microsoft.com/office/powerpoint/2010/main" val="299368313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pPr algn="just"/>
            <a:r>
              <a:rPr lang="fa-IR">
                <a:cs typeface="B Nazanin" panose="00000400000000000000" pitchFamily="2" charset="-78"/>
              </a:rPr>
              <a:t>برخی مفسرین بر این باورند که این آیه دلالت بر </a:t>
            </a:r>
            <a:r>
              <a:rPr lang="fa-IR" b="1">
                <a:solidFill>
                  <a:srgbClr val="FF0000"/>
                </a:solidFill>
                <a:cs typeface="B Nazanin" panose="00000400000000000000" pitchFamily="2" charset="-78"/>
              </a:rPr>
              <a:t>اعتقاد به جبر </a:t>
            </a:r>
            <a:r>
              <a:rPr lang="fa-IR">
                <a:cs typeface="B Nazanin" panose="00000400000000000000" pitchFamily="2" charset="-78"/>
              </a:rPr>
              <a:t>دارد. (طوسی، 1409، ج 6: 378ف زمخشری، 1407 الف، ج2 : 604-605</a:t>
            </a:r>
            <a:r>
              <a:rPr lang="fa-IR">
                <a:cs typeface="B Nazanin" panose="00000400000000000000" pitchFamily="2" charset="-78"/>
              </a:rPr>
              <a:t>) </a:t>
            </a:r>
            <a:r>
              <a:rPr lang="fa-IR" smtClean="0">
                <a:cs typeface="B Nazanin" panose="00000400000000000000" pitchFamily="2" charset="-78"/>
              </a:rPr>
              <a:t>خنسا </a:t>
            </a:r>
            <a:r>
              <a:rPr lang="fa-IR">
                <a:cs typeface="B Nazanin" panose="00000400000000000000" pitchFamily="2" charset="-78"/>
              </a:rPr>
              <a:t>نیز هنگامی که تحمل اندوه صخر برای او دشوار می شود این مصیبت را به روزگار و بازی های آن نسبت می دهد و روزگار را مسئول این مصیبت ها قلمداد می کند تا از سنگینی غم خود بکاهد. </a:t>
            </a:r>
          </a:p>
          <a:p>
            <a:pPr algn="just"/>
            <a:r>
              <a:rPr lang="fa-IR">
                <a:cs typeface="B Nazanin" panose="00000400000000000000" pitchFamily="2" charset="-78"/>
              </a:rPr>
              <a:t>تَبکی خُناسُ علی صخرٍ و حقَّ لها</a:t>
            </a:r>
            <a:r>
              <a:rPr lang="fa-IR">
                <a:cs typeface="B Nazanin" panose="00000400000000000000" pitchFamily="2" charset="-78"/>
              </a:rPr>
              <a:t>	</a:t>
            </a:r>
            <a:r>
              <a:rPr lang="fa-IR" smtClean="0">
                <a:cs typeface="B Nazanin" panose="00000400000000000000" pitchFamily="2" charset="-78"/>
              </a:rPr>
              <a:t>اذا </a:t>
            </a:r>
            <a:r>
              <a:rPr lang="fa-IR">
                <a:cs typeface="B Nazanin" panose="00000400000000000000" pitchFamily="2" charset="-78"/>
              </a:rPr>
              <a:t>رابَها الدهرُ ان الدهرَ ضَرّارُ(طماس، 1425: 45)</a:t>
            </a:r>
          </a:p>
          <a:p>
            <a:endParaRPr lang="fa-IR"/>
          </a:p>
        </p:txBody>
      </p:sp>
    </p:spTree>
    <p:extLst>
      <p:ext uri="{BB962C8B-B14F-4D97-AF65-F5344CB8AC3E}">
        <p14:creationId xmlns:p14="http://schemas.microsoft.com/office/powerpoint/2010/main" val="11764159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pPr algn="just"/>
            <a:r>
              <a:rPr lang="fa-IR">
                <a:cs typeface="B Nazanin" panose="00000400000000000000" pitchFamily="2" charset="-78"/>
              </a:rPr>
              <a:t>خنساء </a:t>
            </a:r>
            <a:r>
              <a:rPr lang="fa-IR" smtClean="0">
                <a:cs typeface="B Nazanin" panose="00000400000000000000" pitchFamily="2" charset="-78"/>
              </a:rPr>
              <a:t>یکی </a:t>
            </a:r>
            <a:r>
              <a:rPr lang="fa-IR">
                <a:cs typeface="B Nazanin" panose="00000400000000000000" pitchFamily="2" charset="-78"/>
              </a:rPr>
              <a:t>از </a:t>
            </a:r>
            <a:r>
              <a:rPr lang="fa-IR" smtClean="0">
                <a:cs typeface="B Nazanin" panose="00000400000000000000" pitchFamily="2" charset="-78"/>
              </a:rPr>
              <a:t>معروفترین شاعران </a:t>
            </a:r>
            <a:r>
              <a:rPr lang="fa-IR">
                <a:cs typeface="B Nazanin" panose="00000400000000000000" pitchFamily="2" charset="-78"/>
              </a:rPr>
              <a:t>دوران </a:t>
            </a:r>
            <a:r>
              <a:rPr lang="fa-IR" smtClean="0">
                <a:cs typeface="B Nazanin" panose="00000400000000000000" pitchFamily="2" charset="-78"/>
              </a:rPr>
              <a:t>جاهلیت </a:t>
            </a:r>
            <a:r>
              <a:rPr lang="fa-IR">
                <a:cs typeface="B Nazanin" panose="00000400000000000000" pitchFamily="2" charset="-78"/>
              </a:rPr>
              <a:t>و </a:t>
            </a:r>
            <a:r>
              <a:rPr lang="fa-IR" smtClean="0">
                <a:cs typeface="B Nazanin" panose="00000400000000000000" pitchFamily="2" charset="-78"/>
              </a:rPr>
              <a:t>در اسلام است که به خاطر مرثیه های </a:t>
            </a:r>
            <a:r>
              <a:rPr lang="fa-IR">
                <a:cs typeface="B Nazanin" panose="00000400000000000000" pitchFamily="2" charset="-78"/>
              </a:rPr>
              <a:t>سروده در سوگ </a:t>
            </a:r>
            <a:r>
              <a:rPr lang="fa-IR" smtClean="0">
                <a:cs typeface="B Nazanin" panose="00000400000000000000" pitchFamily="2" charset="-78"/>
              </a:rPr>
              <a:t>برادران خاصه </a:t>
            </a:r>
            <a:r>
              <a:rPr lang="fa-IR" b="1" smtClean="0">
                <a:solidFill>
                  <a:srgbClr val="FF0000"/>
                </a:solidFill>
                <a:cs typeface="B Nazanin" panose="00000400000000000000" pitchFamily="2" charset="-78"/>
              </a:rPr>
              <a:t>صخر</a:t>
            </a:r>
            <a:r>
              <a:rPr lang="fa-IR" smtClean="0">
                <a:cs typeface="B Nazanin" panose="00000400000000000000" pitchFamily="2" charset="-78"/>
              </a:rPr>
              <a:t> به شهرت رسید</a:t>
            </a:r>
            <a:r>
              <a:rPr lang="fa-IR">
                <a:cs typeface="B Nazanin" panose="00000400000000000000" pitchFamily="2" charset="-78"/>
              </a:rPr>
              <a:t>. </a:t>
            </a:r>
            <a:r>
              <a:rPr lang="fa-IR" smtClean="0">
                <a:cs typeface="B Nazanin" panose="00000400000000000000" pitchFamily="2" charset="-78"/>
              </a:rPr>
              <a:t>هرچند مرثیه های خنساء</a:t>
            </a:r>
            <a:r>
              <a:rPr lang="fa-IR">
                <a:cs typeface="B Nazanin" panose="00000400000000000000" pitchFamily="2" charset="-78"/>
              </a:rPr>
              <a:t/>
            </a:r>
            <a:br>
              <a:rPr lang="fa-IR">
                <a:cs typeface="B Nazanin" panose="00000400000000000000" pitchFamily="2" charset="-78"/>
              </a:rPr>
            </a:br>
            <a:r>
              <a:rPr lang="fa-IR">
                <a:cs typeface="B Nazanin" panose="00000400000000000000" pitchFamily="2" charset="-78"/>
              </a:rPr>
              <a:t>بیشتر به </a:t>
            </a:r>
            <a:r>
              <a:rPr lang="fa-IR" smtClean="0">
                <a:cs typeface="B Nazanin" panose="00000400000000000000" pitchFamily="2" charset="-78"/>
              </a:rPr>
              <a:t>گونه ی </a:t>
            </a:r>
            <a:r>
              <a:rPr lang="fa-IR">
                <a:cs typeface="B Nazanin" panose="00000400000000000000" pitchFamily="2" charset="-78"/>
              </a:rPr>
              <a:t>است که در آن مدح و مرثیه به هم </a:t>
            </a:r>
            <a:r>
              <a:rPr lang="fa-IR" smtClean="0">
                <a:cs typeface="B Nazanin" panose="00000400000000000000" pitchFamily="2" charset="-78"/>
              </a:rPr>
              <a:t>آمیخته اند </a:t>
            </a:r>
            <a:r>
              <a:rPr lang="fa-IR">
                <a:cs typeface="B Nazanin" panose="00000400000000000000" pitchFamily="2" charset="-78"/>
              </a:rPr>
              <a:t>و </a:t>
            </a:r>
            <a:r>
              <a:rPr lang="fa-IR" smtClean="0">
                <a:cs typeface="B Nazanin" panose="00000400000000000000" pitchFamily="2" charset="-78"/>
              </a:rPr>
              <a:t>خصوصیات صخر </a:t>
            </a:r>
            <a:r>
              <a:rPr lang="fa-IR">
                <a:cs typeface="B Nazanin" panose="00000400000000000000" pitchFamily="2" charset="-78"/>
              </a:rPr>
              <a:t>را </a:t>
            </a:r>
            <a:r>
              <a:rPr lang="fa-IR" smtClean="0">
                <a:cs typeface="B Nazanin" panose="00000400000000000000" pitchFamily="2" charset="-78"/>
              </a:rPr>
              <a:t>به عنوان نمونه ی </a:t>
            </a:r>
            <a:r>
              <a:rPr lang="fa-IR">
                <a:cs typeface="B Nazanin" panose="00000400000000000000" pitchFamily="2" charset="-78"/>
              </a:rPr>
              <a:t>کامل یک مرد عرب جاهلی نمایان </a:t>
            </a:r>
            <a:r>
              <a:rPr lang="fa-IR" smtClean="0">
                <a:cs typeface="B Nazanin" panose="00000400000000000000" pitchFamily="2" charset="-78"/>
              </a:rPr>
              <a:t>می کنند</a:t>
            </a:r>
            <a:r>
              <a:rPr lang="fa-IR">
                <a:cs typeface="B Nazanin" panose="00000400000000000000" pitchFamily="2" charset="-78"/>
              </a:rPr>
              <a:t>؛ اما آنچه در این </a:t>
            </a:r>
            <a:r>
              <a:rPr lang="fa-IR" smtClean="0">
                <a:cs typeface="B Nazanin" panose="00000400000000000000" pitchFamily="2" charset="-78"/>
              </a:rPr>
              <a:t>میان جلب توجه میکند</a:t>
            </a:r>
            <a:r>
              <a:rPr lang="fa-IR">
                <a:cs typeface="B Nazanin" panose="00000400000000000000" pitchFamily="2" charset="-78"/>
              </a:rPr>
              <a:t/>
            </a:r>
            <a:br>
              <a:rPr lang="fa-IR">
                <a:cs typeface="B Nazanin" panose="00000400000000000000" pitchFamily="2" charset="-78"/>
              </a:rPr>
            </a:br>
            <a:r>
              <a:rPr lang="fa-IR">
                <a:cs typeface="B Nazanin" panose="00000400000000000000" pitchFamily="2" charset="-78"/>
              </a:rPr>
              <a:t>این است که میتوان با </a:t>
            </a:r>
            <a:r>
              <a:rPr lang="fa-IR" smtClean="0">
                <a:cs typeface="B Nazanin" panose="00000400000000000000" pitchFamily="2" charset="-78"/>
              </a:rPr>
              <a:t>استفاده از </a:t>
            </a:r>
            <a:r>
              <a:rPr lang="fa-IR">
                <a:cs typeface="B Nazanin" panose="00000400000000000000" pitchFamily="2" charset="-78"/>
              </a:rPr>
              <a:t>اشعار خنساء برخی از ویژگیهای </a:t>
            </a:r>
            <a:r>
              <a:rPr lang="fa-IR" smtClean="0">
                <a:cs typeface="B Nazanin" panose="00000400000000000000" pitchFamily="2" charset="-78"/>
              </a:rPr>
              <a:t>اجتماعی </a:t>
            </a:r>
            <a:r>
              <a:rPr lang="fa-IR">
                <a:cs typeface="B Nazanin" panose="00000400000000000000" pitchFamily="2" charset="-78"/>
              </a:rPr>
              <a:t>و </a:t>
            </a:r>
            <a:r>
              <a:rPr lang="fa-IR" smtClean="0">
                <a:cs typeface="B Nazanin" panose="00000400000000000000" pitchFamily="2" charset="-78"/>
              </a:rPr>
              <a:t>اعتقادی جامعه عرب </a:t>
            </a:r>
            <a:r>
              <a:rPr lang="fa-IR">
                <a:cs typeface="B Nazanin" panose="00000400000000000000" pitchFamily="2" charset="-78"/>
              </a:rPr>
              <a:t>منتهی به عصر ظهور اسلام را نیز شناسایی نمود.</a:t>
            </a:r>
            <a:endParaRPr lang="fa-IR"/>
          </a:p>
        </p:txBody>
      </p:sp>
      <p:sp>
        <p:nvSpPr>
          <p:cNvPr id="4" name="Flowchart: Alternate Process 3"/>
          <p:cNvSpPr/>
          <p:nvPr/>
        </p:nvSpPr>
        <p:spPr>
          <a:xfrm>
            <a:off x="1187355" y="4653887"/>
            <a:ext cx="4312693" cy="873456"/>
          </a:xfrm>
          <a:prstGeom prst="flowChartAlternateProcess">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sz="2000" b="1">
                <a:solidFill>
                  <a:schemeClr val="tx1"/>
                </a:solidFill>
                <a:cs typeface="B Nazanin" panose="00000400000000000000" pitchFamily="2" charset="-78"/>
              </a:rPr>
              <a:t>مرثیه های سروده در سوگ برادران</a:t>
            </a:r>
            <a:endParaRPr lang="fa-IR" sz="2000" b="1">
              <a:solidFill>
                <a:schemeClr val="tx1"/>
              </a:solidFill>
            </a:endParaRPr>
          </a:p>
        </p:txBody>
      </p:sp>
    </p:spTree>
    <p:extLst>
      <p:ext uri="{BB962C8B-B14F-4D97-AF65-F5344CB8AC3E}">
        <p14:creationId xmlns:p14="http://schemas.microsoft.com/office/powerpoint/2010/main" val="202238901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endParaRPr lang="fa-IR">
              <a:cs typeface="B Nazanin" panose="00000400000000000000" pitchFamily="2" charset="-78"/>
            </a:endParaRPr>
          </a:p>
        </p:txBody>
      </p:sp>
      <p:sp>
        <p:nvSpPr>
          <p:cNvPr id="3" name="Content Placeholder 2"/>
          <p:cNvSpPr>
            <a:spLocks noGrp="1"/>
          </p:cNvSpPr>
          <p:nvPr>
            <p:ph idx="1"/>
          </p:nvPr>
        </p:nvSpPr>
        <p:spPr/>
        <p:txBody>
          <a:bodyPr>
            <a:normAutofit/>
          </a:bodyPr>
          <a:lstStyle/>
          <a:p>
            <a:pPr algn="just"/>
            <a:r>
              <a:rPr lang="fa-IR" smtClean="0">
                <a:cs typeface="B Nazanin" panose="00000400000000000000" pitchFamily="2" charset="-78"/>
              </a:rPr>
              <a:t>خنساء بر صخر گریه می کند و سازوار چنین گریه ای است، زیرا که او دچار مصیبت روزگار شده، روزگاری که مصیبت بار است. </a:t>
            </a:r>
          </a:p>
          <a:p>
            <a:pPr algn="just"/>
            <a:r>
              <a:rPr lang="fa-IR" smtClean="0">
                <a:cs typeface="B Nazanin" panose="00000400000000000000" pitchFamily="2" charset="-78"/>
              </a:rPr>
              <a:t>خنساء در جای دیگر با تشبیه اوضاع خود به شتری فرزند مرده، باز هم روزگار را مسئول مصیبت های خود می داند تا به این وسیله از غم و اندوهش کاسته شود. </a:t>
            </a:r>
          </a:p>
          <a:p>
            <a:pPr algn="just"/>
            <a:r>
              <a:rPr lang="fa-IR" smtClean="0">
                <a:cs typeface="B Nazanin" panose="00000400000000000000" pitchFamily="2" charset="-78"/>
              </a:rPr>
              <a:t>و ما عجول علی بو تطیف به 		لها حنینان اعلان و اسرار</a:t>
            </a:r>
          </a:p>
          <a:p>
            <a:pPr algn="just"/>
            <a:r>
              <a:rPr lang="fa-IR" smtClean="0">
                <a:cs typeface="B Nazanin" panose="00000400000000000000" pitchFamily="2" charset="-78"/>
              </a:rPr>
              <a:t>وما باوجد منی یوم فارقنی		صخر و للدهر احلاء و امرار(طماس، 1425:46)</a:t>
            </a:r>
          </a:p>
          <a:p>
            <a:pPr algn="just"/>
            <a:r>
              <a:rPr lang="fa-IR" smtClean="0">
                <a:cs typeface="B Nazanin" panose="00000400000000000000" pitchFamily="2" charset="-78"/>
              </a:rPr>
              <a:t>شتر فرزند مرده ای که دور فرزند خود می گردد و آشکار و نهان آه و ناله می کند. </a:t>
            </a:r>
          </a:p>
        </p:txBody>
      </p:sp>
    </p:spTree>
    <p:extLst>
      <p:ext uri="{BB962C8B-B14F-4D97-AF65-F5344CB8AC3E}">
        <p14:creationId xmlns:p14="http://schemas.microsoft.com/office/powerpoint/2010/main" val="208728514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a:xfrm>
            <a:off x="4407108" y="1855605"/>
            <a:ext cx="6946692" cy="4351338"/>
          </a:xfrm>
        </p:spPr>
        <p:txBody>
          <a:bodyPr/>
          <a:lstStyle/>
          <a:p>
            <a:pPr algn="just"/>
            <a:r>
              <a:rPr lang="fa-IR">
                <a:cs typeface="B Nazanin" panose="00000400000000000000" pitchFamily="2" charset="-78"/>
              </a:rPr>
              <a:t>چنین شتری سرگشته تر از من به هنگام جدایی از صخر نبود، به راستی که روزگار، گاه شیرین و گاه تلخ است. </a:t>
            </a:r>
          </a:p>
          <a:p>
            <a:pPr algn="just"/>
            <a:r>
              <a:rPr lang="fa-IR">
                <a:cs typeface="B Nazanin" panose="00000400000000000000" pitchFamily="2" charset="-78"/>
              </a:rPr>
              <a:t>یا عین ما لکِ لا تَبکینَ تَسکابا</a:t>
            </a:r>
            <a:r>
              <a:rPr lang="fa-IR">
                <a:cs typeface="B Nazanin" panose="00000400000000000000" pitchFamily="2" charset="-78"/>
              </a:rPr>
              <a:t>	</a:t>
            </a:r>
            <a:r>
              <a:rPr lang="fa-IR" smtClean="0">
                <a:cs typeface="B Nazanin" panose="00000400000000000000" pitchFamily="2" charset="-78"/>
              </a:rPr>
              <a:t>	اذا </a:t>
            </a:r>
            <a:r>
              <a:rPr lang="fa-IR">
                <a:cs typeface="B Nazanin" panose="00000400000000000000" pitchFamily="2" charset="-78"/>
              </a:rPr>
              <a:t>رابَ دَهر و کان الدهرُ رَیّابا(طماس، 1425: 13)</a:t>
            </a:r>
          </a:p>
          <a:p>
            <a:pPr algn="just"/>
            <a:r>
              <a:rPr lang="fa-IR">
                <a:cs typeface="B Nazanin" panose="00000400000000000000" pitchFamily="2" charset="-78"/>
              </a:rPr>
              <a:t>چشم به اتفاقی برای تو افتاده است که گریه نمی کنی که روزگار دگرگون گشت و خیانت پیشه نمود. </a:t>
            </a:r>
          </a:p>
          <a:p>
            <a:endParaRPr lang="fa-IR"/>
          </a:p>
        </p:txBody>
      </p:sp>
      <p:pic>
        <p:nvPicPr>
          <p:cNvPr id="4" name="Picture 3"/>
          <p:cNvPicPr>
            <a:picLocks noChangeAspect="1"/>
          </p:cNvPicPr>
          <p:nvPr/>
        </p:nvPicPr>
        <p:blipFill>
          <a:blip r:embed="rId2"/>
          <a:stretch>
            <a:fillRect/>
          </a:stretch>
        </p:blipFill>
        <p:spPr>
          <a:xfrm>
            <a:off x="838200" y="1690688"/>
            <a:ext cx="3383249" cy="4170441"/>
          </a:xfrm>
          <a:prstGeom prst="rect">
            <a:avLst/>
          </a:prstGeom>
        </p:spPr>
      </p:pic>
    </p:spTree>
    <p:extLst>
      <p:ext uri="{BB962C8B-B14F-4D97-AF65-F5344CB8AC3E}">
        <p14:creationId xmlns:p14="http://schemas.microsoft.com/office/powerpoint/2010/main" val="393951463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b="1" smtClean="0">
                <a:solidFill>
                  <a:srgbClr val="FF0000"/>
                </a:solidFill>
                <a:cs typeface="B Nazanin" panose="00000400000000000000" pitchFamily="2" charset="-78"/>
              </a:rPr>
              <a:t>2-3  اعتقاد به جن</a:t>
            </a:r>
            <a:endParaRPr lang="fa-IR" b="1">
              <a:solidFill>
                <a:srgbClr val="FF0000"/>
              </a:solidFill>
              <a:cs typeface="B Nazanin" panose="00000400000000000000" pitchFamily="2" charset="-78"/>
            </a:endParaRPr>
          </a:p>
        </p:txBody>
      </p:sp>
      <p:sp>
        <p:nvSpPr>
          <p:cNvPr id="3" name="Content Placeholder 2"/>
          <p:cNvSpPr>
            <a:spLocks noGrp="1"/>
          </p:cNvSpPr>
          <p:nvPr>
            <p:ph idx="1"/>
          </p:nvPr>
        </p:nvSpPr>
        <p:spPr>
          <a:xfrm>
            <a:off x="769495" y="1855605"/>
            <a:ext cx="10515600" cy="4351338"/>
          </a:xfrm>
        </p:spPr>
        <p:txBody>
          <a:bodyPr>
            <a:normAutofit/>
          </a:bodyPr>
          <a:lstStyle/>
          <a:p>
            <a:pPr algn="just"/>
            <a:r>
              <a:rPr lang="fa-IR" smtClean="0">
                <a:cs typeface="B Nazanin" panose="00000400000000000000" pitchFamily="2" charset="-78"/>
              </a:rPr>
              <a:t>مردم در دوران جاهلیت به وجود جن اعتقاد داشتند(رک:گ عجینه، 1994، ج2: 10) و این اتقاد در برخی از رفتارهای آنان و در میان اخبار و اشعار آن دوران قابل مشاهده است. مفسران در ذیل آیه 6 سوره ی جن به این مساله اشاره می کنند که برخی از مردان عرب در طول مسافرت خود اگر شب هنگام در بیابانی توقف داشتند می گفتند: «</a:t>
            </a:r>
            <a:r>
              <a:rPr lang="fa-IR" b="1" smtClean="0">
                <a:solidFill>
                  <a:srgbClr val="FF0000"/>
                </a:solidFill>
                <a:cs typeface="B Nazanin" panose="00000400000000000000" pitchFamily="2" charset="-78"/>
              </a:rPr>
              <a:t>اعوذ بعزیز هذا الوادی من شر سفها قومه</a:t>
            </a:r>
            <a:r>
              <a:rPr lang="fa-IR" smtClean="0">
                <a:cs typeface="B Nazanin" panose="00000400000000000000" pitchFamily="2" charset="-78"/>
              </a:rPr>
              <a:t>» پناه می برم به بزرگ این صحرا از شر نادان های قومش(طبرسی، 1372، ج 10: 556</a:t>
            </a:r>
            <a:r>
              <a:rPr lang="fa-IR" smtClean="0">
                <a:cs typeface="B Nazanin" panose="00000400000000000000" pitchFamily="2" charset="-78"/>
              </a:rPr>
              <a:t>)</a:t>
            </a:r>
            <a:endParaRPr lang="fa-IR">
              <a:cs typeface="B Nazanin" panose="00000400000000000000" pitchFamily="2" charset="-78"/>
            </a:endParaRPr>
          </a:p>
        </p:txBody>
      </p:sp>
    </p:spTree>
    <p:extLst>
      <p:ext uri="{BB962C8B-B14F-4D97-AF65-F5344CB8AC3E}">
        <p14:creationId xmlns:p14="http://schemas.microsoft.com/office/powerpoint/2010/main" val="148500408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a:xfrm>
            <a:off x="4420028" y="1825625"/>
            <a:ext cx="6933772" cy="4351338"/>
          </a:xfrm>
        </p:spPr>
        <p:txBody>
          <a:bodyPr/>
          <a:lstStyle/>
          <a:p>
            <a:pPr algn="just"/>
            <a:r>
              <a:rPr lang="fa-IR">
                <a:cs typeface="B Nazanin" panose="00000400000000000000" pitchFamily="2" charset="-78"/>
              </a:rPr>
              <a:t>که نشان دهنده ی اعتقاد اعراب به جن به عنوان موجودی صاحب قدرت است که انسان برای مصون ماندن از گرفتاری باید به آن پناه ببرد تا از شر او در امان بماند. وقتی مردی خانه ای می خرید یا چشمه آبی از زمین بیرون می کشید یا مواردی شبیه به آن پیش می آمد برای طایفه جن، پرنده ای قربانی می کرد. در جاهلیت می گفتند اگر کسی این عمل {قربانی دادن} را انجام دهد جن به خانواده اش آسیبی نمی رساند. توجه بسیار اعراب جاهلی به جن، در شعر امیه بن ابی صلت که برای نشان دادن اعتقاد راسخ خود به خداوند از امیدواری مردم نسبت به جن سخن می گوید و امید خود به خدا را نقطه مقابل امید اعراب  به جن معرفی می کند</a:t>
            </a:r>
          </a:p>
          <a:p>
            <a:endParaRPr lang="fa-IR"/>
          </a:p>
        </p:txBody>
      </p:sp>
      <p:pic>
        <p:nvPicPr>
          <p:cNvPr id="4" name="Picture 3"/>
          <p:cNvPicPr>
            <a:picLocks noChangeAspect="1"/>
          </p:cNvPicPr>
          <p:nvPr/>
        </p:nvPicPr>
        <p:blipFill>
          <a:blip r:embed="rId2"/>
          <a:stretch>
            <a:fillRect/>
          </a:stretch>
        </p:blipFill>
        <p:spPr>
          <a:xfrm>
            <a:off x="838200" y="1787892"/>
            <a:ext cx="3581828" cy="3166125"/>
          </a:xfrm>
          <a:prstGeom prst="rect">
            <a:avLst/>
          </a:prstGeom>
        </p:spPr>
      </p:pic>
      <p:sp>
        <p:nvSpPr>
          <p:cNvPr id="6" name="TextBox 5"/>
          <p:cNvSpPr txBox="1"/>
          <p:nvPr/>
        </p:nvSpPr>
        <p:spPr>
          <a:xfrm>
            <a:off x="1399921" y="5021486"/>
            <a:ext cx="2458386" cy="523220"/>
          </a:xfrm>
          <a:prstGeom prst="rect">
            <a:avLst/>
          </a:prstGeom>
          <a:noFill/>
        </p:spPr>
        <p:txBody>
          <a:bodyPr wrap="square" rtlCol="1">
            <a:spAutoFit/>
          </a:bodyPr>
          <a:lstStyle/>
          <a:p>
            <a:r>
              <a:rPr lang="fa-IR" sz="2800" b="1" smtClean="0">
                <a:solidFill>
                  <a:srgbClr val="FF0000"/>
                </a:solidFill>
                <a:cs typeface="B Nazanin" panose="00000400000000000000" pitchFamily="2" charset="-78"/>
              </a:rPr>
              <a:t>امیه بن ابی صلت</a:t>
            </a:r>
            <a:endParaRPr lang="fa-IR" sz="2800" b="1">
              <a:solidFill>
                <a:srgbClr val="FF0000"/>
              </a:solidFill>
              <a:cs typeface="B Nazanin" panose="00000400000000000000" pitchFamily="2" charset="-78"/>
            </a:endParaRPr>
          </a:p>
        </p:txBody>
      </p:sp>
    </p:spTree>
    <p:extLst>
      <p:ext uri="{BB962C8B-B14F-4D97-AF65-F5344CB8AC3E}">
        <p14:creationId xmlns:p14="http://schemas.microsoft.com/office/powerpoint/2010/main" val="2878171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pPr algn="just"/>
            <a:r>
              <a:rPr lang="fa-IR">
                <a:cs typeface="B Nazanin" panose="00000400000000000000" pitchFamily="2" charset="-78"/>
              </a:rPr>
              <a:t>حنانیک ان الجن رجاءهم 		و انت الهی ربنا و رجائینا(ابن کثیر، 1407، ج1: 37)</a:t>
            </a:r>
          </a:p>
          <a:p>
            <a:pPr algn="just"/>
            <a:r>
              <a:rPr lang="fa-IR">
                <a:cs typeface="B Nazanin" panose="00000400000000000000" pitchFamily="2" charset="-78"/>
              </a:rPr>
              <a:t>مهربانی و رحم کن پیش از این جن مایه امید آنان بود، در حالی که تو خدای من پروردگار و مایه امید من هستی</a:t>
            </a:r>
          </a:p>
          <a:p>
            <a:endParaRPr lang="fa-IR"/>
          </a:p>
        </p:txBody>
      </p:sp>
    </p:spTree>
    <p:extLst>
      <p:ext uri="{BB962C8B-B14F-4D97-AF65-F5344CB8AC3E}">
        <p14:creationId xmlns:p14="http://schemas.microsoft.com/office/powerpoint/2010/main" val="280610408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endParaRPr lang="fa-IR">
              <a:cs typeface="B Nazanin" panose="00000400000000000000" pitchFamily="2" charset="-78"/>
            </a:endParaRPr>
          </a:p>
        </p:txBody>
      </p:sp>
      <p:sp>
        <p:nvSpPr>
          <p:cNvPr id="3" name="Content Placeholder 2"/>
          <p:cNvSpPr>
            <a:spLocks noGrp="1"/>
          </p:cNvSpPr>
          <p:nvPr>
            <p:ph idx="1"/>
          </p:nvPr>
        </p:nvSpPr>
        <p:spPr/>
        <p:txBody>
          <a:bodyPr>
            <a:normAutofit/>
          </a:bodyPr>
          <a:lstStyle/>
          <a:p>
            <a:pPr algn="just"/>
            <a:r>
              <a:rPr lang="fa-IR" smtClean="0">
                <a:cs typeface="B Nazanin" panose="00000400000000000000" pitchFamily="2" charset="-78"/>
              </a:rPr>
              <a:t>در شعر شاعران، مکان های بسیاری به عنوان جایگاه جن ذکر شده که آن ها مثل زده می شده است، چنان که گفته می شود: جن البدی، جن البقار، جهیم، ابرق الحنان، ذو سمار و عقبر از جمله است(سلیم الحوت، 1390: 353)</a:t>
            </a:r>
          </a:p>
          <a:p>
            <a:pPr algn="just"/>
            <a:r>
              <a:rPr lang="fa-IR" smtClean="0">
                <a:cs typeface="B Nazanin" panose="00000400000000000000" pitchFamily="2" charset="-78"/>
              </a:rPr>
              <a:t>مردمان عصر جاهلیت همچنین شاعران (جاحظ، 1423، ثعالبی، 1376، ترجمه انزابی نژاد، ص 4، زمخشری، ج1: 320-319) کاهنان (جاحظ، 2002 الف، ج1: 241) و هر فردی را که دارای نبوغ و استعداد خاصی بود و توانایی انجام کارهای مهم را داشت با جنیان مرتبط می کردند. (ابن اثیر، مبارک بن محمد، 1367، ج3: 173)</a:t>
            </a:r>
          </a:p>
          <a:p>
            <a:pPr algn="just"/>
            <a:endParaRPr lang="fa-IR" smtClean="0">
              <a:cs typeface="B Nazanin" panose="00000400000000000000" pitchFamily="2" charset="-78"/>
            </a:endParaRPr>
          </a:p>
          <a:p>
            <a:pPr algn="just"/>
            <a:endParaRPr lang="fa-IR">
              <a:cs typeface="B Nazanin" panose="00000400000000000000" pitchFamily="2" charset="-78"/>
            </a:endParaRPr>
          </a:p>
        </p:txBody>
      </p:sp>
    </p:spTree>
    <p:extLst>
      <p:ext uri="{BB962C8B-B14F-4D97-AF65-F5344CB8AC3E}">
        <p14:creationId xmlns:p14="http://schemas.microsoft.com/office/powerpoint/2010/main" val="367075691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pPr algn="just"/>
            <a:r>
              <a:rPr lang="fa-IR">
                <a:cs typeface="B Nazanin" panose="00000400000000000000" pitchFamily="2" charset="-78"/>
              </a:rPr>
              <a:t>خنساء در یکی از ابیات خود، هنگامی که می خواهد بزرگی مصیبت خود را بیان کن، باورش در مورد جن را که برگرفته از جامعه جاهلی است بیان کند و می گوید:</a:t>
            </a:r>
          </a:p>
          <a:p>
            <a:pPr algn="just"/>
            <a:r>
              <a:rPr lang="fa-IR">
                <a:cs typeface="B Nazanin" panose="00000400000000000000" pitchFamily="2" charset="-78"/>
              </a:rPr>
              <a:t>فلم ارَ مثلَه رُزاء لجنِ 			و لم ارَ مثله رُزاء لانس(طماس، 1425: 72)</a:t>
            </a:r>
          </a:p>
          <a:p>
            <a:pPr algn="just"/>
            <a:r>
              <a:rPr lang="fa-IR">
                <a:cs typeface="B Nazanin" panose="00000400000000000000" pitchFamily="2" charset="-78"/>
              </a:rPr>
              <a:t>مانند مصیبت صخر هیچ مصیبتی را برای جن و </a:t>
            </a:r>
            <a:r>
              <a:rPr lang="fa-IR">
                <a:cs typeface="B Nazanin" panose="00000400000000000000" pitchFamily="2" charset="-78"/>
              </a:rPr>
              <a:t>انس </a:t>
            </a:r>
            <a:r>
              <a:rPr lang="fa-IR" smtClean="0">
                <a:cs typeface="B Nazanin" panose="00000400000000000000" pitchFamily="2" charset="-78"/>
              </a:rPr>
              <a:t>ندیدم آنچه از شعر خنساء به دست می آید که با توجه به فرهنگ و اعتقادات جاهلی، جن را موجودی می داند که مانند انسان، غم و شادی بر او عارض می شود و به همین دلیل در توصیف عظمت مصیبت برادرش صخر، آن را به گونه ای بزرگ می داند که همانندش را در میان جن و انس ندیده است. </a:t>
            </a:r>
            <a:endParaRPr lang="fa-IR">
              <a:cs typeface="B Nazanin" panose="00000400000000000000" pitchFamily="2" charset="-78"/>
            </a:endParaRPr>
          </a:p>
        </p:txBody>
      </p:sp>
    </p:spTree>
    <p:extLst>
      <p:ext uri="{BB962C8B-B14F-4D97-AF65-F5344CB8AC3E}">
        <p14:creationId xmlns:p14="http://schemas.microsoft.com/office/powerpoint/2010/main" val="293750434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mtClean="0">
                <a:solidFill>
                  <a:srgbClr val="FF0000"/>
                </a:solidFill>
                <a:cs typeface="B Nazanin" panose="00000400000000000000" pitchFamily="2" charset="-78"/>
              </a:rPr>
              <a:t>نتیجه</a:t>
            </a:r>
            <a:endParaRPr lang="fa-IR">
              <a:solidFill>
                <a:srgbClr val="FF0000"/>
              </a:solidFill>
              <a:cs typeface="B Nazanin" panose="00000400000000000000" pitchFamily="2" charset="-78"/>
            </a:endParaRPr>
          </a:p>
        </p:txBody>
      </p:sp>
      <p:sp>
        <p:nvSpPr>
          <p:cNvPr id="3" name="Content Placeholder 2"/>
          <p:cNvSpPr>
            <a:spLocks noGrp="1"/>
          </p:cNvSpPr>
          <p:nvPr>
            <p:ph idx="1"/>
          </p:nvPr>
        </p:nvSpPr>
        <p:spPr/>
        <p:txBody>
          <a:bodyPr>
            <a:normAutofit/>
          </a:bodyPr>
          <a:lstStyle/>
          <a:p>
            <a:pPr algn="just"/>
            <a:r>
              <a:rPr lang="fa-IR" smtClean="0">
                <a:cs typeface="B Nazanin" panose="00000400000000000000" pitchFamily="2" charset="-78"/>
              </a:rPr>
              <a:t>جامعه معاصر با ظهور اسلام مانند دیگر جوامع انسانی دارای ویژگی ها و مفاهیم اخلاقی و اعتقادی است که مراجعه به میراث برجا مانده از آن دوران، به شناسایی و درک بهترش کمک می کند. اشعار باقی مانده از دوران جاهلیت، مهم ترین منبع شناخت آن عصر است و مطالعه ی دقیق آن، ابعاد مختلفی از ویژگی ها و مفاهیم نزد اعراب را روشن می کند. </a:t>
            </a:r>
          </a:p>
        </p:txBody>
      </p:sp>
      <p:sp>
        <p:nvSpPr>
          <p:cNvPr id="4" name="Flowchart: Alternate Process 3"/>
          <p:cNvSpPr/>
          <p:nvPr/>
        </p:nvSpPr>
        <p:spPr>
          <a:xfrm>
            <a:off x="6114197" y="4367284"/>
            <a:ext cx="3916907" cy="1187355"/>
          </a:xfrm>
          <a:prstGeom prst="flowChartAlternateProcess">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sz="2800">
                <a:solidFill>
                  <a:prstClr val="black"/>
                </a:solidFill>
                <a:cs typeface="B Nazanin" panose="00000400000000000000" pitchFamily="2" charset="-78"/>
              </a:rPr>
              <a:t>میراث برجا مانده از آن دوران</a:t>
            </a:r>
            <a:endParaRPr lang="fa-IR"/>
          </a:p>
        </p:txBody>
      </p:sp>
      <p:pic>
        <p:nvPicPr>
          <p:cNvPr id="5" name="Picture 4"/>
          <p:cNvPicPr>
            <a:picLocks noChangeAspect="1"/>
          </p:cNvPicPr>
          <p:nvPr/>
        </p:nvPicPr>
        <p:blipFill>
          <a:blip r:embed="rId2"/>
          <a:stretch>
            <a:fillRect/>
          </a:stretch>
        </p:blipFill>
        <p:spPr>
          <a:xfrm>
            <a:off x="838200" y="3642942"/>
            <a:ext cx="3718810" cy="2479207"/>
          </a:xfrm>
          <a:prstGeom prst="rect">
            <a:avLst/>
          </a:prstGeom>
        </p:spPr>
      </p:pic>
    </p:spTree>
    <p:extLst>
      <p:ext uri="{BB962C8B-B14F-4D97-AF65-F5344CB8AC3E}">
        <p14:creationId xmlns:p14="http://schemas.microsoft.com/office/powerpoint/2010/main" val="306796375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pPr algn="just"/>
            <a:r>
              <a:rPr lang="fa-IR">
                <a:cs typeface="B Nazanin" panose="00000400000000000000" pitchFamily="2" charset="-78"/>
              </a:rPr>
              <a:t>خنساء یکی از شاعران معروف </a:t>
            </a:r>
            <a:r>
              <a:rPr lang="fa-IR" b="1">
                <a:solidFill>
                  <a:srgbClr val="FF0000"/>
                </a:solidFill>
                <a:cs typeface="B Nazanin" panose="00000400000000000000" pitchFamily="2" charset="-78"/>
              </a:rPr>
              <a:t>مخضرم</a:t>
            </a:r>
            <a:r>
              <a:rPr lang="fa-IR">
                <a:cs typeface="B Nazanin" panose="00000400000000000000" pitchFamily="2" charset="-78"/>
              </a:rPr>
              <a:t> است که اشعار او در این پژوهش با هدف بیان ویژگی ها و مفاهیم اخلاقی و اعتقادی نزد اعراب معاصر ظهور اسلام، مورد مطالعه قرار گرفته است. هر چند اشعار خنساء نمی تواند آیینه تمام نمای آن عصر باشد، اما بخشی از ویژگی های اجتماعی آن دوره را نمایان می کند. یافته های این پژوهش حاکی از آن است که خنساء در اشعار خود، برخی ویژگی های اجتماعی مانند شجاعت و جنگاوری، پرچم داری لشکر، خون خواهی و انتقام جویی، غارت گری، فتوت و جوانمردی، سخاوت و کرم، مهمان نوازی، خطابه و سخنوری و عفت و پاکدامنی را بیان کرده است همچنین نشان می دهد که خنساء در اشعارش اعتقاد به مسائلی مانند الله به عنوان خالق و پروردگار، جبرگرایی و وجود جن را به عنوان باورهای اعراب معاصر ظهور اسلام مورد توجه قرار داده است. </a:t>
            </a:r>
          </a:p>
          <a:p>
            <a:endParaRPr lang="fa-IR"/>
          </a:p>
        </p:txBody>
      </p:sp>
    </p:spTree>
    <p:extLst>
      <p:ext uri="{BB962C8B-B14F-4D97-AF65-F5344CB8AC3E}">
        <p14:creationId xmlns:p14="http://schemas.microsoft.com/office/powerpoint/2010/main" val="33924721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endParaRPr lang="fa-IR">
              <a:cs typeface="B Nazanin" panose="00000400000000000000" pitchFamily="2" charset="-78"/>
            </a:endParaRPr>
          </a:p>
        </p:txBody>
      </p:sp>
      <p:sp>
        <p:nvSpPr>
          <p:cNvPr id="3" name="Content Placeholder 2"/>
          <p:cNvSpPr>
            <a:spLocks noGrp="1"/>
          </p:cNvSpPr>
          <p:nvPr>
            <p:ph idx="1"/>
          </p:nvPr>
        </p:nvSpPr>
        <p:spPr/>
        <p:txBody>
          <a:bodyPr/>
          <a:lstStyle/>
          <a:p>
            <a:pPr algn="just"/>
            <a:r>
              <a:rPr lang="fa-IR" smtClean="0">
                <a:cs typeface="B Nazanin" panose="00000400000000000000" pitchFamily="2" charset="-78"/>
              </a:rPr>
              <a:t>در این نوشتار، با استفاده از روش توصیفی- تحلیلی و با تکیه بر منابع کهن، پژوهش های جدید، تکنیک جمع آوری داده ها به صورت کتابخانه ای و اعتقادی دوران معاصر با ظهور اسلام مورد مطالعه قرار گرفته و سپس با مفاهیمی که خنساء در اشعار خود به آن ها اشاره کرده مطابقت داده شده است. در واقع این نوشتار می کوشد تا به این </a:t>
            </a:r>
            <a:r>
              <a:rPr lang="fa-IR" b="1" smtClean="0">
                <a:solidFill>
                  <a:srgbClr val="FF0000"/>
                </a:solidFill>
                <a:cs typeface="B Nazanin" panose="00000400000000000000" pitchFamily="2" charset="-78"/>
              </a:rPr>
              <a:t>پرسش</a:t>
            </a:r>
            <a:r>
              <a:rPr lang="fa-IR" smtClean="0">
                <a:cs typeface="B Nazanin" panose="00000400000000000000" pitchFamily="2" charset="-78"/>
              </a:rPr>
              <a:t> پاسخ دهد که: «</a:t>
            </a:r>
            <a:r>
              <a:rPr lang="fa-IR" b="1" smtClean="0">
                <a:solidFill>
                  <a:srgbClr val="FF0000"/>
                </a:solidFill>
                <a:cs typeface="B Nazanin" panose="00000400000000000000" pitchFamily="2" charset="-78"/>
              </a:rPr>
              <a:t>ویژگی های اجتماعی و اعتقادی نزد اعراب معاصر با ظهور اسلام در اشعار خنساء چیست؟»</a:t>
            </a:r>
          </a:p>
          <a:p>
            <a:pPr algn="just"/>
            <a:endParaRPr lang="fa-IR">
              <a:cs typeface="B Nazanin" panose="00000400000000000000" pitchFamily="2" charset="-78"/>
            </a:endParaRPr>
          </a:p>
        </p:txBody>
      </p:sp>
      <p:sp>
        <p:nvSpPr>
          <p:cNvPr id="4" name="Flowchart: Alternate Process 3"/>
          <p:cNvSpPr/>
          <p:nvPr/>
        </p:nvSpPr>
        <p:spPr>
          <a:xfrm>
            <a:off x="838200" y="4437088"/>
            <a:ext cx="3807501" cy="1049311"/>
          </a:xfrm>
          <a:prstGeom prst="flowChartAlternateProcess">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sz="2800">
                <a:solidFill>
                  <a:prstClr val="black"/>
                </a:solidFill>
                <a:cs typeface="B Nazanin" panose="00000400000000000000" pitchFamily="2" charset="-78"/>
              </a:rPr>
              <a:t>روش توصیفی- تحلیلی</a:t>
            </a:r>
            <a:endParaRPr lang="fa-IR"/>
          </a:p>
        </p:txBody>
      </p:sp>
    </p:spTree>
    <p:extLst>
      <p:ext uri="{BB962C8B-B14F-4D97-AF65-F5344CB8AC3E}">
        <p14:creationId xmlns:p14="http://schemas.microsoft.com/office/powerpoint/2010/main" val="24270153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b="1" smtClean="0">
                <a:solidFill>
                  <a:srgbClr val="FF0000"/>
                </a:solidFill>
                <a:cs typeface="B Nazanin" panose="00000400000000000000" pitchFamily="2" charset="-78"/>
              </a:rPr>
              <a:t>پیشینه تحقیق</a:t>
            </a:r>
            <a:endParaRPr lang="fa-IR" b="1">
              <a:solidFill>
                <a:srgbClr val="FF0000"/>
              </a:solidFill>
              <a:cs typeface="B Nazanin" panose="00000400000000000000" pitchFamily="2" charset="-78"/>
            </a:endParaRPr>
          </a:p>
        </p:txBody>
      </p:sp>
      <p:sp>
        <p:nvSpPr>
          <p:cNvPr id="3" name="Content Placeholder 2"/>
          <p:cNvSpPr>
            <a:spLocks noGrp="1"/>
          </p:cNvSpPr>
          <p:nvPr>
            <p:ph idx="1"/>
          </p:nvPr>
        </p:nvSpPr>
        <p:spPr>
          <a:xfrm>
            <a:off x="4014439" y="1870230"/>
            <a:ext cx="7629292" cy="4351338"/>
          </a:xfrm>
        </p:spPr>
        <p:txBody>
          <a:bodyPr>
            <a:normAutofit/>
          </a:bodyPr>
          <a:lstStyle/>
          <a:p>
            <a:pPr algn="just"/>
            <a:r>
              <a:rPr lang="fa-IR" smtClean="0">
                <a:cs typeface="B Nazanin" panose="00000400000000000000" pitchFamily="2" charset="-78"/>
              </a:rPr>
              <a:t>پیش از این پژوهش های ارزشمندی در مورد خنساء و اشعارش صورت گرفته است. عایشه عبدالرحمن (1970 میلادی) در کتاب «الخنساء» به زندگی، زمانه و جایگاه شاعری حنساء توجه کرده و برخی از اشعار او را نیز از جهت ادبی و محتوایی مورد مطالعه قرار داده است. محمد جابر عبدالعال الجبنی (1977 میلادی) در کتاب «الخنساء شاعره بنی سلیم» پس از پرداختن به خانواده و زندگی خنساء اشعار او را از لحاظ ادبی مورد بررسی قرار داده است. علی نجیب عطوی(1993 م) در کتاب «الخنساء بنت عمرو شاعره الرثا فی العصر الجاهلی» نخست زندگی و  دوران خنساء را مورد مطالعه قرار داده و سپس به بررسی مضمون  مراثی او می پردازد. </a:t>
            </a:r>
          </a:p>
        </p:txBody>
      </p:sp>
      <p:pic>
        <p:nvPicPr>
          <p:cNvPr id="4" name="Picture 3"/>
          <p:cNvPicPr>
            <a:picLocks noChangeAspect="1"/>
          </p:cNvPicPr>
          <p:nvPr/>
        </p:nvPicPr>
        <p:blipFill>
          <a:blip r:embed="rId2"/>
          <a:stretch>
            <a:fillRect/>
          </a:stretch>
        </p:blipFill>
        <p:spPr>
          <a:xfrm>
            <a:off x="1048213" y="1870230"/>
            <a:ext cx="2966226" cy="3491154"/>
          </a:xfrm>
          <a:prstGeom prst="rect">
            <a:avLst/>
          </a:prstGeom>
        </p:spPr>
      </p:pic>
      <p:sp>
        <p:nvSpPr>
          <p:cNvPr id="6" name="TextBox 5"/>
          <p:cNvSpPr txBox="1"/>
          <p:nvPr/>
        </p:nvSpPr>
        <p:spPr>
          <a:xfrm>
            <a:off x="1753403" y="5606810"/>
            <a:ext cx="1555845" cy="369332"/>
          </a:xfrm>
          <a:prstGeom prst="rect">
            <a:avLst/>
          </a:prstGeom>
          <a:noFill/>
        </p:spPr>
        <p:txBody>
          <a:bodyPr wrap="square" rtlCol="1">
            <a:spAutoFit/>
          </a:bodyPr>
          <a:lstStyle/>
          <a:p>
            <a:pPr algn="ctr"/>
            <a:r>
              <a:rPr lang="fa-IR" b="1">
                <a:solidFill>
                  <a:srgbClr val="FF0000"/>
                </a:solidFill>
                <a:cs typeface="B Nazanin" panose="00000400000000000000" pitchFamily="2" charset="-78"/>
              </a:rPr>
              <a:t>عایشه عدالرحمن</a:t>
            </a:r>
            <a:endParaRPr lang="fa-IR" b="1">
              <a:solidFill>
                <a:srgbClr val="FF0000"/>
              </a:solidFill>
            </a:endParaRPr>
          </a:p>
        </p:txBody>
      </p:sp>
    </p:spTree>
    <p:extLst>
      <p:ext uri="{BB962C8B-B14F-4D97-AF65-F5344CB8AC3E}">
        <p14:creationId xmlns:p14="http://schemas.microsoft.com/office/powerpoint/2010/main" val="31959305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pPr algn="just"/>
            <a:r>
              <a:rPr lang="fa-IR">
                <a:cs typeface="B Nazanin" panose="00000400000000000000" pitchFamily="2" charset="-78"/>
              </a:rPr>
              <a:t>مریم نقدی دو رباطی و عباس یداللهی (1389 ش) در مقاله ی «</a:t>
            </a:r>
            <a:r>
              <a:rPr lang="fa-IR" i="1">
                <a:solidFill>
                  <a:srgbClr val="FF0000"/>
                </a:solidFill>
                <a:cs typeface="B Nazanin" panose="00000400000000000000" pitchFamily="2" charset="-78"/>
              </a:rPr>
              <a:t>واکاوی روان شناختی سروده های خنساء</a:t>
            </a:r>
            <a:r>
              <a:rPr lang="fa-IR">
                <a:cs typeface="B Nazanin" panose="00000400000000000000" pitchFamily="2" charset="-78"/>
              </a:rPr>
              <a:t>» مرثیه های خنساء را از دیدگاه روانشناسی مورد بررسی و تحلیل قرار داده اند. عظیم طهماسبی (1390 ش) در «</a:t>
            </a:r>
            <a:r>
              <a:rPr lang="fa-IR">
                <a:solidFill>
                  <a:srgbClr val="FF0000"/>
                </a:solidFill>
                <a:cs typeface="B Nazanin" panose="00000400000000000000" pitchFamily="2" charset="-78"/>
              </a:rPr>
              <a:t>مدخل خنساء</a:t>
            </a:r>
            <a:r>
              <a:rPr lang="fa-IR">
                <a:cs typeface="B Nazanin" panose="00000400000000000000" pitchFamily="2" charset="-78"/>
              </a:rPr>
              <a:t>» دانشنامه جهان اسلام، زندگی و زمانه و </a:t>
            </a:r>
            <a:r>
              <a:rPr lang="fa-IR" smtClean="0">
                <a:cs typeface="B Nazanin" panose="00000400000000000000" pitchFamily="2" charset="-78"/>
              </a:rPr>
              <a:t>جایگاه شعری </a:t>
            </a:r>
            <a:r>
              <a:rPr lang="fa-IR">
                <a:cs typeface="B Nazanin" panose="00000400000000000000" pitchFamily="2" charset="-78"/>
              </a:rPr>
              <a:t>خنساء را مورد مداقه قرار داده و اشاره ای هم به مضامین شعری او دارد. </a:t>
            </a:r>
            <a:endParaRPr lang="fa-IR"/>
          </a:p>
        </p:txBody>
      </p:sp>
    </p:spTree>
    <p:extLst>
      <p:ext uri="{BB962C8B-B14F-4D97-AF65-F5344CB8AC3E}">
        <p14:creationId xmlns:p14="http://schemas.microsoft.com/office/powerpoint/2010/main" val="41050092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922</TotalTime>
  <Words>5497</Words>
  <Application>Microsoft Office PowerPoint</Application>
  <PresentationFormat>Widescreen</PresentationFormat>
  <Paragraphs>179</Paragraphs>
  <Slides>68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68</vt:i4>
      </vt:variant>
    </vt:vector>
  </HeadingPairs>
  <TitlesOfParts>
    <vt:vector size="74" baseType="lpstr">
      <vt:lpstr>Arial</vt:lpstr>
      <vt:lpstr>B Nazanin</vt:lpstr>
      <vt:lpstr>Calibri</vt:lpstr>
      <vt:lpstr>Calibri Light</vt:lpstr>
      <vt:lpstr>Times New Roman</vt:lpstr>
      <vt:lpstr>Office Theme</vt:lpstr>
      <vt:lpstr>عنوان مقاله: ویژگیهای اجتماعی و اعتقادی نزد اعراب معاصر با ظهور اسلام در اشعار خنساء </vt:lpstr>
      <vt:lpstr>چکیده</vt:lpstr>
      <vt:lpstr>PowerPoint Presentation</vt:lpstr>
      <vt:lpstr>کلید واژه: </vt:lpstr>
      <vt:lpstr>مقدمه</vt:lpstr>
      <vt:lpstr>PowerPoint Presentation</vt:lpstr>
      <vt:lpstr>PowerPoint Presentation</vt:lpstr>
      <vt:lpstr>پیشینه تحقیق</vt:lpstr>
      <vt:lpstr>PowerPoint Presentation</vt:lpstr>
      <vt:lpstr>PowerPoint Presentation</vt:lpstr>
      <vt:lpstr>مفهوم شناسی</vt:lpstr>
      <vt:lpstr>زیست نامه</vt:lpstr>
      <vt:lpstr>PowerPoint Presentation</vt:lpstr>
      <vt:lpstr>PowerPoint Presentation</vt:lpstr>
      <vt:lpstr>PowerPoint Presentation</vt:lpstr>
      <vt:lpstr>PowerPoint Presentation</vt:lpstr>
      <vt:lpstr>PowerPoint Presentation</vt:lpstr>
      <vt:lpstr>PowerPoint Presentation</vt:lpstr>
      <vt:lpstr>جایگاه شعری خنساء</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 ویژگی های اجتماعی</vt:lpstr>
      <vt:lpstr>1-1-شجاعت و جنگاوری</vt:lpstr>
      <vt:lpstr>PowerPoint Presentation</vt:lpstr>
      <vt:lpstr>1-4- غارت گری</vt:lpstr>
      <vt:lpstr>PowerPoint Presentation</vt:lpstr>
      <vt:lpstr>PowerPoint Presentation</vt:lpstr>
      <vt:lpstr>1-5- فتوت و جوانمردی</vt:lpstr>
      <vt:lpstr>PowerPoint Presentation</vt:lpstr>
      <vt:lpstr>PowerPoint Presentation</vt:lpstr>
      <vt:lpstr>PowerPoint Presentation</vt:lpstr>
      <vt:lpstr>1-6- سخاوت و کرم</vt:lpstr>
      <vt:lpstr>PowerPoint Presentation</vt:lpstr>
      <vt:lpstr>PowerPoint Presentation</vt:lpstr>
      <vt:lpstr>PowerPoint Presentation</vt:lpstr>
      <vt:lpstr>1-7 مهمان نوازی</vt:lpstr>
      <vt:lpstr>PowerPoint Presentation</vt:lpstr>
      <vt:lpstr>PowerPoint Presentation</vt:lpstr>
      <vt:lpstr>PowerPoint Presentation</vt:lpstr>
      <vt:lpstr>1-8 عفت و پاکدامنی</vt:lpstr>
      <vt:lpstr>PowerPoint Presentation</vt:lpstr>
      <vt:lpstr>1-9- خطابه و سخنوری</vt:lpstr>
      <vt:lpstr>PowerPoint Presentation</vt:lpstr>
      <vt:lpstr>PowerPoint Presentation</vt:lpstr>
      <vt:lpstr>2- مفاهیم اعتقادی</vt:lpstr>
      <vt:lpstr>2-1 اعتقاد به الله</vt:lpstr>
      <vt:lpstr>PowerPoint Presentation</vt:lpstr>
      <vt:lpstr>PowerPoint Presentation</vt:lpstr>
      <vt:lpstr>PowerPoint Presentation</vt:lpstr>
      <vt:lpstr>2-2- اعتقاد به جبر و تقدیرگرایی</vt:lpstr>
      <vt:lpstr>PowerPoint Presentation</vt:lpstr>
      <vt:lpstr>PowerPoint Presentation</vt:lpstr>
      <vt:lpstr>PowerPoint Presentation</vt:lpstr>
      <vt:lpstr>2-3  اعتقاد به جن</vt:lpstr>
      <vt:lpstr>PowerPoint Presentation</vt:lpstr>
      <vt:lpstr>PowerPoint Presentation</vt:lpstr>
      <vt:lpstr>PowerPoint Presentation</vt:lpstr>
      <vt:lpstr>PowerPoint Presentation</vt:lpstr>
      <vt:lpstr>نتیجه</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MaZz!i</dc:creator>
  <cp:lastModifiedBy>MaZz!i</cp:lastModifiedBy>
  <cp:revision>78</cp:revision>
  <cp:lastPrinted>2026-07-10T15:26:06Z</cp:lastPrinted>
  <dcterms:created xsi:type="dcterms:W3CDTF">2026-07-01T17:33:43Z</dcterms:created>
  <dcterms:modified xsi:type="dcterms:W3CDTF">2026-07-10T15:26:21Z</dcterms:modified>
</cp:coreProperties>
</file>